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68CFFF9-0225-4B6D-B7C2-BEB754F481B6}" type="datetimeFigureOut">
              <a:rPr lang="cs-CZ" smtClean="0"/>
              <a:pPr/>
              <a:t>1.12.2014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B6F832C-6ECE-46F6-8907-A77C6B0DE2D5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z/url?sa=i&amp;rct=j&amp;q=&amp;esrc=s&amp;source=images&amp;cd=&amp;cad=rja&amp;uact=8&amp;docid=sWvkG01q3nzHZM&amp;tbnid=YV6KhsCnbJtG5M:&amp;ved=0CAUQjRw&amp;url=http://formaspace.com/powder-coating.php&amp;ei=DadgU7nBCsTfPceYgdgP&amp;bvm=bv.65636070,d.d2k&amp;psig=AFQjCNG02iH6_vx0yZC0kxE1Z7HGjd4HPg&amp;ust=1398929542346273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U9Y8xclePOw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hyperlink" Target="http://www.google.cz/url?sa=i&amp;rct=j&amp;q=&amp;esrc=s&amp;source=images&amp;cd=&amp;cad=rja&amp;uact=8&amp;docid=YvSCHJinZ1oeFM&amp;tbnid=DTa0TR8gchvVQM:&amp;ved=0CAUQjRw&amp;url=http://www.valmont.com/valmont/valmont-coatings-site/coating-services/hot-dip-galvanizing&amp;ei=1FO5U_aEMKzP4QTM1oDADw&amp;bvm=bv.70138588,d.bGE&amp;psig=AFQjCNEJn_k4Y-L015WEzb_GmfKQT7v6nA&amp;ust=1404740919832522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cz/url?sa=i&amp;rct=j&amp;q=&amp;esrc=s&amp;source=images&amp;cd=&amp;cad=rja&amp;uact=8&amp;docid=QtRnF0GcKodP2M&amp;tbnid=amToaWDf49QABM:&amp;ved=0CAUQjRw&amp;url=http://www.autopia.org/forum/topic/131678-part-i-applying-a-polymer-sealant-or-waxing-re-painted-surfaces/&amp;ei=IVS5U5bUOu2O4gSWooHQCQ&amp;bvm=bv.70138588,d.bGE&amp;psig=AFQjCNGzBHV95o6ks1lz9redXAb5Ls9Jgg&amp;ust=1404741018666875" TargetMode="External"/><Relationship Id="rId5" Type="http://schemas.openxmlformats.org/officeDocument/2006/relationships/image" Target="../media/image5.jpeg"/><Relationship Id="rId4" Type="http://schemas.openxmlformats.org/officeDocument/2006/relationships/hyperlink" Target="http://www.google.cz/url?sa=i&amp;rct=j&amp;q=&amp;esrc=s&amp;source=images&amp;cd=&amp;cad=rja&amp;uact=8&amp;docid=fVdpD0QJsGbhNM&amp;tbnid=bhTeHTXiLfCpGM:&amp;ved=0CAUQjRw&amp;url=http://www.hiseamarine.com/horizontal-movable-shot-blasting-machine-1941.html&amp;ei=WFS5U4uTEIaD4gTovICACQ&amp;bvm=bv.70138588,d.bGE&amp;psig=AFQjCNGvkw_UYmUExB5Yfi6WNcQSrgKddw&amp;ust=1404741064418575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 descr="http://www.domoli.com/wp-content/uploads/2012/12/iStock_000023258189Small_7c-700x3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930" y="0"/>
            <a:ext cx="9156930" cy="6858000"/>
          </a:xfrm>
          <a:prstGeom prst="rect">
            <a:avLst/>
          </a:prstGeom>
          <a:noFill/>
        </p:spPr>
      </p:pic>
      <p:sp>
        <p:nvSpPr>
          <p:cNvPr id="5" name="Obdélník 4"/>
          <p:cNvSpPr/>
          <p:nvPr/>
        </p:nvSpPr>
        <p:spPr>
          <a:xfrm>
            <a:off x="0" y="4437112"/>
            <a:ext cx="75963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SURFACE</a:t>
            </a:r>
            <a:r>
              <a:rPr lang="cs-CZ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cs-CZ" sz="5400" b="1" cap="none" spc="0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TREATMENT</a:t>
            </a:r>
            <a:endParaRPr lang="cs-CZ" sz="5400" b="1" cap="none" spc="0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829928"/>
            <a:ext cx="4211960" cy="102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Obdélník 7"/>
          <p:cNvSpPr/>
          <p:nvPr/>
        </p:nvSpPr>
        <p:spPr>
          <a:xfrm>
            <a:off x="251520" y="2564904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5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TENSION TESTING                     		</a:t>
            </a:r>
            <a:r>
              <a:rPr lang="cs-CZ" sz="5400" b="1" dirty="0" err="1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and</a:t>
            </a:r>
            <a:endParaRPr lang="cs-CZ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9/5 </a:t>
            </a:r>
            <a:r>
              <a:rPr lang="cs-CZ" dirty="0" err="1" smtClean="0"/>
              <a:t>Describe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pictures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20482" name="Obrázek 10" descr="Popis: http://formaspace.com/images/300x/formaspace_powder_coating_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645024"/>
            <a:ext cx="3275856" cy="32129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Obrázek 11" descr="Popis: http://www.eastcoastcoatings.ca/sites/default/files/schema_blaster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700808"/>
            <a:ext cx="6313194" cy="2898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Work out a dictionary for each bold expression</a:t>
            </a:r>
            <a:r>
              <a:rPr lang="cs-CZ" dirty="0" smtClean="0"/>
              <a:t> in</a:t>
            </a:r>
            <a:r>
              <a:rPr lang="en-GB" dirty="0" smtClean="0"/>
              <a:t> this unit.</a:t>
            </a:r>
          </a:p>
          <a:p>
            <a:r>
              <a:rPr lang="en-GB" dirty="0" smtClean="0"/>
              <a:t>Put it into alphabetical order</a:t>
            </a:r>
          </a:p>
          <a:p>
            <a:r>
              <a:rPr lang="en-GB" dirty="0" smtClean="0"/>
              <a:t>Find phonetic transcription</a:t>
            </a:r>
          </a:p>
          <a:p>
            <a:r>
              <a:rPr lang="en-GB" dirty="0" smtClean="0"/>
              <a:t>Write it into your textbook</a:t>
            </a:r>
          </a:p>
          <a:p>
            <a:pPr>
              <a:buNone/>
            </a:pPr>
            <a:endParaRPr lang="cs-CZ" dirty="0" smtClean="0"/>
          </a:p>
          <a:p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9/6 </a:t>
            </a:r>
            <a:r>
              <a:rPr lang="cs-CZ" dirty="0" err="1" smtClean="0"/>
              <a:t>Work</a:t>
            </a:r>
            <a:r>
              <a:rPr lang="cs-CZ" dirty="0" smtClean="0"/>
              <a:t> </a:t>
            </a:r>
            <a:r>
              <a:rPr lang="cs-CZ" dirty="0" err="1" smtClean="0"/>
              <a:t>out</a:t>
            </a:r>
            <a:r>
              <a:rPr lang="cs-CZ" dirty="0" smtClean="0"/>
              <a:t> a </a:t>
            </a:r>
            <a:r>
              <a:rPr lang="cs-CZ" dirty="0" err="1" smtClean="0"/>
              <a:t>dictionary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9/1 </a:t>
            </a:r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r>
              <a:rPr lang="cs-CZ" dirty="0" smtClean="0"/>
              <a:t>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en-GB" u="sng" dirty="0">
                <a:hlinkClick r:id="rId2"/>
              </a:rPr>
              <a:t>https://www.youtube.com/watch?v=U9Y8xclePOw</a:t>
            </a:r>
            <a:endParaRPr lang="cs-CZ" dirty="0"/>
          </a:p>
          <a:p>
            <a:pPr marL="514350" lvl="0" indent="-514350">
              <a:buNone/>
            </a:pPr>
            <a:endParaRPr lang="cs-CZ" dirty="0" smtClean="0"/>
          </a:p>
          <a:p>
            <a:r>
              <a:rPr lang="cs-CZ" dirty="0" err="1" smtClean="0"/>
              <a:t>First</a:t>
            </a:r>
            <a:r>
              <a:rPr lang="cs-CZ" dirty="0" smtClean="0"/>
              <a:t> part:</a:t>
            </a:r>
          </a:p>
          <a:p>
            <a:pPr marL="514350" lvl="0" indent="-514350">
              <a:buFont typeface="+mj-lt"/>
              <a:buAutoNum type="arabicPeriod"/>
            </a:pPr>
            <a:r>
              <a:rPr lang="en-GB" dirty="0" smtClean="0"/>
              <a:t>Electroplating </a:t>
            </a:r>
            <a:r>
              <a:rPr lang="en-GB" dirty="0"/>
              <a:t>protects metals from </a:t>
            </a:r>
            <a:r>
              <a:rPr lang="en-GB" b="1" dirty="0"/>
              <a:t>oxidation/ </a:t>
            </a:r>
            <a:r>
              <a:rPr lang="en-GB" b="1" dirty="0" smtClean="0"/>
              <a:t>corrosion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You need a solution of </a:t>
            </a:r>
            <a:r>
              <a:rPr lang="en-GB" b="1" dirty="0"/>
              <a:t>copper sulphate/ magnesium sulphate </a:t>
            </a:r>
            <a:r>
              <a:rPr lang="en-GB" dirty="0"/>
              <a:t>to </a:t>
            </a:r>
            <a:r>
              <a:rPr lang="en-GB" dirty="0" smtClean="0"/>
              <a:t>electroplate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The process begins when the </a:t>
            </a:r>
            <a:r>
              <a:rPr lang="en-GB" b="1" dirty="0"/>
              <a:t>current/water</a:t>
            </a:r>
            <a:r>
              <a:rPr lang="en-GB" dirty="0"/>
              <a:t> flows from the power </a:t>
            </a:r>
            <a:r>
              <a:rPr lang="en-GB" dirty="0" smtClean="0"/>
              <a:t>supply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There is hydrogen/oxygen on the positive </a:t>
            </a:r>
            <a:r>
              <a:rPr lang="en-GB" dirty="0" smtClean="0"/>
              <a:t>electrode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Copper ions in the solution are attracted </a:t>
            </a:r>
            <a:r>
              <a:rPr lang="en-GB" b="1" dirty="0"/>
              <a:t>to both electrodes/negative</a:t>
            </a:r>
            <a:r>
              <a:rPr lang="en-GB" dirty="0"/>
              <a:t> </a:t>
            </a:r>
            <a:r>
              <a:rPr lang="en-GB" b="1" dirty="0" smtClean="0"/>
              <a:t>electrode</a:t>
            </a:r>
            <a:endParaRPr lang="cs-CZ" dirty="0"/>
          </a:p>
          <a:p>
            <a:pPr marL="514350" lvl="0" indent="-514350">
              <a:buFont typeface="+mj-lt"/>
              <a:buAutoNum type="arabicPeriod"/>
            </a:pPr>
            <a:r>
              <a:rPr lang="en-GB" dirty="0"/>
              <a:t>The copper ions give the solution its </a:t>
            </a:r>
            <a:r>
              <a:rPr lang="en-GB" b="1" dirty="0"/>
              <a:t>green/blue</a:t>
            </a:r>
            <a:r>
              <a:rPr lang="en-GB" dirty="0"/>
              <a:t> </a:t>
            </a:r>
            <a:r>
              <a:rPr lang="en-GB" dirty="0" smtClean="0"/>
              <a:t>colour</a:t>
            </a:r>
            <a:endParaRPr lang="cs-CZ" dirty="0"/>
          </a:p>
          <a:p>
            <a:pPr marL="0" indent="0">
              <a:buNone/>
            </a:pP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The</a:t>
            </a:r>
            <a:r>
              <a:rPr lang="cs-CZ" dirty="0" smtClean="0"/>
              <a:t> video </a:t>
            </a:r>
            <a:r>
              <a:rPr lang="cs-CZ" dirty="0" err="1" smtClean="0"/>
              <a:t>task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Second</a:t>
            </a:r>
            <a:r>
              <a:rPr lang="cs-CZ" dirty="0" smtClean="0"/>
              <a:t> part</a:t>
            </a:r>
          </a:p>
          <a:p>
            <a:pPr marL="514350" indent="-514350">
              <a:buNone/>
            </a:pPr>
            <a:r>
              <a:rPr lang="cs-CZ" dirty="0" smtClean="0"/>
              <a:t>7. </a:t>
            </a:r>
            <a:r>
              <a:rPr lang="en-GB" dirty="0" smtClean="0"/>
              <a:t>The electrodes hasn’t changed their weight.	</a:t>
            </a:r>
            <a:r>
              <a:rPr lang="en-GB" b="1" dirty="0" smtClean="0"/>
              <a:t>T / F</a:t>
            </a:r>
            <a:endParaRPr lang="cs-CZ" b="1" dirty="0" smtClean="0"/>
          </a:p>
          <a:p>
            <a:pPr marL="514350" indent="-514350">
              <a:buNone/>
            </a:pPr>
            <a:r>
              <a:rPr lang="cs-CZ" dirty="0" smtClean="0"/>
              <a:t>8. Y</a:t>
            </a:r>
            <a:r>
              <a:rPr lang="en-GB" dirty="0" err="1" smtClean="0"/>
              <a:t>ou</a:t>
            </a:r>
            <a:r>
              <a:rPr lang="en-GB" dirty="0" smtClean="0"/>
              <a:t> can electroplate electrodes and objects as well.	</a:t>
            </a:r>
            <a:r>
              <a:rPr lang="cs-CZ" dirty="0" smtClean="0"/>
              <a:t>							</a:t>
            </a:r>
            <a:r>
              <a:rPr lang="en-GB" b="1" dirty="0" smtClean="0"/>
              <a:t>T / F</a:t>
            </a:r>
            <a:endParaRPr lang="cs-CZ" dirty="0" smtClean="0"/>
          </a:p>
          <a:p>
            <a:pPr marL="514350" indent="-514350">
              <a:buNone/>
            </a:pPr>
            <a:r>
              <a:rPr lang="cs-CZ" dirty="0" smtClean="0"/>
              <a:t>9.</a:t>
            </a:r>
            <a:r>
              <a:rPr lang="en-GB" dirty="0" smtClean="0"/>
              <a:t>The quality of  the copper  cover depends on the volume of current.	</a:t>
            </a:r>
            <a:r>
              <a:rPr lang="cs-CZ" dirty="0" smtClean="0"/>
              <a:t>				</a:t>
            </a:r>
            <a:r>
              <a:rPr lang="en-GB" b="1" dirty="0" smtClean="0"/>
              <a:t>T / F</a:t>
            </a:r>
            <a:endParaRPr lang="cs-CZ" dirty="0" smtClean="0"/>
          </a:p>
          <a:p>
            <a:pPr>
              <a:buNone/>
            </a:pPr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corrosion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copper sulphate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cs-CZ" b="1" dirty="0"/>
              <a:t>c</a:t>
            </a:r>
            <a:r>
              <a:rPr lang="en-GB" b="1" dirty="0" err="1" smtClean="0"/>
              <a:t>urrent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hydrogen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negative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blue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F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T </a:t>
            </a:r>
            <a:endParaRPr lang="cs-CZ" dirty="0" smtClean="0"/>
          </a:p>
          <a:p>
            <a:pPr marL="514350" indent="-514350">
              <a:buFont typeface="+mj-lt"/>
              <a:buAutoNum type="arabicPeriod"/>
            </a:pPr>
            <a:r>
              <a:rPr lang="en-GB" b="1" dirty="0" smtClean="0"/>
              <a:t>T 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9/2 </a:t>
            </a:r>
            <a:r>
              <a:rPr lang="cs-CZ" dirty="0" err="1" smtClean="0"/>
              <a:t>Read</a:t>
            </a:r>
            <a:r>
              <a:rPr lang="cs-CZ" dirty="0" smtClean="0"/>
              <a:t> </a:t>
            </a:r>
            <a:r>
              <a:rPr lang="cs-CZ" dirty="0" err="1" smtClean="0"/>
              <a:t>and</a:t>
            </a:r>
            <a:r>
              <a:rPr lang="cs-CZ" dirty="0" smtClean="0"/>
              <a:t> listen to </a:t>
            </a:r>
            <a:r>
              <a:rPr lang="cs-CZ" dirty="0" err="1" smtClean="0"/>
              <a:t>the</a:t>
            </a:r>
            <a:r>
              <a:rPr lang="cs-CZ" dirty="0" smtClean="0"/>
              <a:t> text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cs-CZ" dirty="0"/>
          </a:p>
        </p:txBody>
      </p:sp>
      <p:pic>
        <p:nvPicPr>
          <p:cNvPr id="4100" name="Picture 4" descr="http://az276019.vo.msecnd.net/valmontstaging/valmont-coatings/big-edge-2-1.jpg?sfvrsn=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2348880"/>
            <a:ext cx="5581650" cy="3743325"/>
          </a:xfrm>
          <a:prstGeom prst="rect">
            <a:avLst/>
          </a:prstGeom>
          <a:noFill/>
        </p:spPr>
      </p:pic>
      <p:pic>
        <p:nvPicPr>
          <p:cNvPr id="4104" name="Picture 8" descr="http://www.hiseamarine.com/photos/Horizontal-Movable-Shot-Blasting-Machine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4365104"/>
            <a:ext cx="2627057" cy="2330549"/>
          </a:xfrm>
          <a:prstGeom prst="rect">
            <a:avLst/>
          </a:prstGeom>
          <a:noFill/>
        </p:spPr>
      </p:pic>
      <p:pic>
        <p:nvPicPr>
          <p:cNvPr id="4102" name="Picture 6" descr="http://i3.photobucket.com/albums/y88/TOGWT/HVLPSprayGun_zpsa19bb4be.jpg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11560" y="2060848"/>
            <a:ext cx="1780038" cy="21602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9/3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term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1400" b="1" i="1" dirty="0"/>
              <a:t>adherence* compressed air* conductive* shot-blasting* curing furnace* electroplating* hot-dip galvanizing* corrosion* powder coating* paint* oxidation* surface finishing* apply* solid</a:t>
            </a:r>
            <a:r>
              <a:rPr lang="en-GB" sz="1400" b="1" i="1" dirty="0" smtClean="0"/>
              <a:t>*</a:t>
            </a:r>
            <a:endParaRPr lang="cs-CZ" sz="1400" b="1" i="1" dirty="0" smtClean="0"/>
          </a:p>
          <a:p>
            <a:pPr marL="0" indent="0">
              <a:buNone/>
            </a:pPr>
            <a:endParaRPr lang="cs-CZ" sz="1400" dirty="0"/>
          </a:p>
          <a:p>
            <a:pPr lvl="0"/>
            <a:r>
              <a:rPr lang="en-GB" sz="1400" dirty="0" err="1"/>
              <a:t>Schopný</a:t>
            </a:r>
            <a:r>
              <a:rPr lang="en-GB" sz="1400" dirty="0"/>
              <a:t> </a:t>
            </a:r>
            <a:r>
              <a:rPr lang="en-GB" sz="1400" dirty="0" err="1"/>
              <a:t>vést</a:t>
            </a:r>
            <a:r>
              <a:rPr lang="en-GB" sz="1400" dirty="0"/>
              <a:t> </a:t>
            </a:r>
            <a:r>
              <a:rPr lang="en-GB" sz="1400" dirty="0" err="1"/>
              <a:t>elektřinu</a:t>
            </a:r>
            <a:r>
              <a:rPr lang="en-GB" sz="1400" dirty="0"/>
              <a:t>, </a:t>
            </a:r>
            <a:r>
              <a:rPr lang="en-GB" sz="1400" dirty="0" err="1"/>
              <a:t>která</a:t>
            </a:r>
            <a:r>
              <a:rPr lang="en-GB" sz="1400" dirty="0"/>
              <a:t> je pro </a:t>
            </a:r>
            <a:r>
              <a:rPr lang="en-GB" sz="1400" dirty="0" err="1"/>
              <a:t>práškové</a:t>
            </a:r>
            <a:r>
              <a:rPr lang="en-GB" sz="1400" dirty="0"/>
              <a:t> </a:t>
            </a:r>
            <a:r>
              <a:rPr lang="en-GB" sz="1400" dirty="0" err="1"/>
              <a:t>lakování</a:t>
            </a:r>
            <a:r>
              <a:rPr lang="en-GB" sz="1400" dirty="0"/>
              <a:t> </a:t>
            </a:r>
            <a:r>
              <a:rPr lang="en-GB" sz="1400" dirty="0" err="1"/>
              <a:t>nezbytná</a:t>
            </a:r>
            <a:r>
              <a:rPr lang="en-GB" sz="1400" dirty="0"/>
              <a:t> </a:t>
            </a:r>
            <a:endParaRPr lang="cs-CZ" sz="1400" dirty="0"/>
          </a:p>
          <a:p>
            <a:pPr lvl="0"/>
            <a:r>
              <a:rPr lang="en-GB" sz="1400" dirty="0" err="1"/>
              <a:t>Trvalé</a:t>
            </a:r>
            <a:r>
              <a:rPr lang="en-GB" sz="1400" dirty="0"/>
              <a:t> </a:t>
            </a:r>
            <a:r>
              <a:rPr lang="en-GB" sz="1400" dirty="0" err="1"/>
              <a:t>přilnutí</a:t>
            </a:r>
            <a:r>
              <a:rPr lang="en-GB" sz="1400" dirty="0"/>
              <a:t> k </a:t>
            </a:r>
            <a:r>
              <a:rPr lang="en-GB" sz="1400" dirty="0" err="1"/>
              <a:t>povrchu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Vzduch</a:t>
            </a:r>
            <a:r>
              <a:rPr lang="en-GB" sz="1400" dirty="0"/>
              <a:t> </a:t>
            </a:r>
            <a:r>
              <a:rPr lang="en-GB" sz="1400" dirty="0" err="1"/>
              <a:t>ve</a:t>
            </a:r>
            <a:r>
              <a:rPr lang="en-GB" sz="1400" dirty="0"/>
              <a:t> </a:t>
            </a:r>
            <a:r>
              <a:rPr lang="en-GB" sz="1400" dirty="0" err="1"/>
              <a:t>stlačené</a:t>
            </a:r>
            <a:r>
              <a:rPr lang="en-GB" sz="1400" dirty="0"/>
              <a:t> </a:t>
            </a:r>
            <a:r>
              <a:rPr lang="en-GB" sz="1400" dirty="0" err="1"/>
              <a:t>formě</a:t>
            </a:r>
            <a:r>
              <a:rPr lang="en-GB" sz="1400" dirty="0"/>
              <a:t> </a:t>
            </a:r>
            <a:r>
              <a:rPr lang="en-GB" sz="1400" dirty="0" err="1"/>
              <a:t>užívaný</a:t>
            </a:r>
            <a:r>
              <a:rPr lang="en-GB" sz="1400" dirty="0"/>
              <a:t> </a:t>
            </a:r>
            <a:r>
              <a:rPr lang="en-GB" sz="1400" dirty="0" err="1"/>
              <a:t>při</a:t>
            </a:r>
            <a:r>
              <a:rPr lang="en-GB" sz="1400" dirty="0"/>
              <a:t> </a:t>
            </a:r>
            <a:r>
              <a:rPr lang="en-GB" sz="1400" dirty="0" err="1"/>
              <a:t>práškovém</a:t>
            </a:r>
            <a:r>
              <a:rPr lang="en-GB" sz="1400" dirty="0"/>
              <a:t> </a:t>
            </a:r>
            <a:r>
              <a:rPr lang="en-GB" sz="1400" dirty="0" err="1"/>
              <a:t>lakování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Nanášet</a:t>
            </a:r>
            <a:r>
              <a:rPr lang="en-GB" sz="1400" dirty="0"/>
              <a:t> </a:t>
            </a:r>
            <a:r>
              <a:rPr lang="en-GB" sz="1400" dirty="0" err="1"/>
              <a:t>barvu</a:t>
            </a:r>
            <a:r>
              <a:rPr lang="en-GB" sz="1400" dirty="0"/>
              <a:t> </a:t>
            </a:r>
            <a:r>
              <a:rPr lang="en-GB" sz="1400" dirty="0" err="1"/>
              <a:t>na</a:t>
            </a:r>
            <a:r>
              <a:rPr lang="en-GB" sz="1400" dirty="0"/>
              <a:t> </a:t>
            </a:r>
            <a:r>
              <a:rPr lang="en-GB" sz="1400" dirty="0" err="1"/>
              <a:t>povrch</a:t>
            </a:r>
            <a:r>
              <a:rPr lang="en-GB" sz="1400" dirty="0"/>
              <a:t> </a:t>
            </a:r>
            <a:r>
              <a:rPr lang="en-GB" sz="1400" dirty="0" err="1"/>
              <a:t>výrobku</a:t>
            </a:r>
            <a:r>
              <a:rPr lang="en-GB" sz="1400" dirty="0"/>
              <a:t> </a:t>
            </a:r>
            <a:r>
              <a:rPr lang="en-GB" sz="1400" dirty="0" err="1"/>
              <a:t>nebo</a:t>
            </a:r>
            <a:r>
              <a:rPr lang="en-GB" sz="1400" dirty="0"/>
              <a:t> </a:t>
            </a:r>
            <a:r>
              <a:rPr lang="en-GB" sz="1400" dirty="0" err="1"/>
              <a:t>součástí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Zařízení</a:t>
            </a:r>
            <a:r>
              <a:rPr lang="en-GB" sz="1400" dirty="0"/>
              <a:t>, </a:t>
            </a:r>
            <a:r>
              <a:rPr lang="en-GB" sz="1400" dirty="0" err="1"/>
              <a:t>ve</a:t>
            </a:r>
            <a:r>
              <a:rPr lang="en-GB" sz="1400" dirty="0"/>
              <a:t> </a:t>
            </a:r>
            <a:r>
              <a:rPr lang="en-GB" sz="1400" dirty="0" err="1"/>
              <a:t>kterém</a:t>
            </a:r>
            <a:r>
              <a:rPr lang="en-GB" sz="1400" dirty="0"/>
              <a:t> </a:t>
            </a:r>
            <a:r>
              <a:rPr lang="en-GB" sz="1400" dirty="0" err="1"/>
              <a:t>dochází</a:t>
            </a:r>
            <a:r>
              <a:rPr lang="en-GB" sz="1400" dirty="0"/>
              <a:t> k </a:t>
            </a:r>
            <a:r>
              <a:rPr lang="en-GB" sz="1400" dirty="0" err="1"/>
              <a:t>tvrdnutí</a:t>
            </a:r>
            <a:r>
              <a:rPr lang="en-GB" sz="1400" dirty="0"/>
              <a:t> </a:t>
            </a:r>
            <a:r>
              <a:rPr lang="en-GB" sz="1400" dirty="0" err="1"/>
              <a:t>nátěru</a:t>
            </a:r>
            <a:r>
              <a:rPr lang="en-GB" sz="1400" dirty="0"/>
              <a:t> </a:t>
            </a:r>
            <a:endParaRPr lang="cs-CZ" sz="1400" dirty="0"/>
          </a:p>
          <a:p>
            <a:pPr lvl="0"/>
            <a:r>
              <a:rPr lang="en-GB" sz="1400" dirty="0" err="1"/>
              <a:t>Nanášení</a:t>
            </a:r>
            <a:r>
              <a:rPr lang="en-GB" sz="1400" dirty="0"/>
              <a:t> </a:t>
            </a:r>
            <a:r>
              <a:rPr lang="en-GB" sz="1400" dirty="0" err="1"/>
              <a:t>prášku</a:t>
            </a:r>
            <a:r>
              <a:rPr lang="en-GB" sz="1400" dirty="0"/>
              <a:t> </a:t>
            </a:r>
            <a:r>
              <a:rPr lang="en-GB" sz="1400" dirty="0" err="1"/>
              <a:t>na</a:t>
            </a:r>
            <a:r>
              <a:rPr lang="en-GB" sz="1400" dirty="0"/>
              <a:t> </a:t>
            </a:r>
            <a:r>
              <a:rPr lang="en-GB" sz="1400" dirty="0" err="1"/>
              <a:t>povrch</a:t>
            </a:r>
            <a:r>
              <a:rPr lang="en-GB" sz="1400" dirty="0"/>
              <a:t> </a:t>
            </a:r>
            <a:r>
              <a:rPr lang="en-GB" sz="1400" dirty="0" err="1"/>
              <a:t>součásti</a:t>
            </a:r>
            <a:r>
              <a:rPr lang="en-GB" sz="1400" dirty="0"/>
              <a:t> </a:t>
            </a:r>
            <a:r>
              <a:rPr lang="en-GB" sz="1400" dirty="0" err="1"/>
              <a:t>nebo</a:t>
            </a:r>
            <a:r>
              <a:rPr lang="en-GB" sz="1400" dirty="0"/>
              <a:t> </a:t>
            </a:r>
            <a:r>
              <a:rPr lang="en-GB" sz="1400" dirty="0" err="1"/>
              <a:t>výrobků</a:t>
            </a:r>
            <a:r>
              <a:rPr lang="en-GB" sz="1400" dirty="0"/>
              <a:t> </a:t>
            </a:r>
            <a:r>
              <a:rPr lang="en-GB" sz="1400" dirty="0" err="1"/>
              <a:t>pomocí</a:t>
            </a:r>
            <a:r>
              <a:rPr lang="en-GB" sz="1400" dirty="0"/>
              <a:t> </a:t>
            </a:r>
            <a:r>
              <a:rPr lang="en-GB" sz="1400" dirty="0" err="1"/>
              <a:t>stlačeného</a:t>
            </a:r>
            <a:r>
              <a:rPr lang="en-GB" sz="1400" dirty="0"/>
              <a:t> </a:t>
            </a:r>
            <a:r>
              <a:rPr lang="en-GB" sz="1400" dirty="0" err="1"/>
              <a:t>vzduchu</a:t>
            </a:r>
            <a:r>
              <a:rPr lang="en-GB" sz="1400" dirty="0"/>
              <a:t> a </a:t>
            </a:r>
            <a:r>
              <a:rPr lang="en-GB" sz="1400" dirty="0" err="1"/>
              <a:t>elektrostatické</a:t>
            </a:r>
            <a:r>
              <a:rPr lang="en-GB" sz="1400" dirty="0"/>
              <a:t> </a:t>
            </a:r>
            <a:r>
              <a:rPr lang="en-GB" sz="1400" dirty="0" err="1"/>
              <a:t>energie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Povrchová</a:t>
            </a:r>
            <a:r>
              <a:rPr lang="en-GB" sz="1400" dirty="0"/>
              <a:t> </a:t>
            </a:r>
            <a:r>
              <a:rPr lang="en-GB" sz="1400" dirty="0" err="1"/>
              <a:t>úprava</a:t>
            </a:r>
            <a:r>
              <a:rPr lang="en-GB" sz="1400" dirty="0"/>
              <a:t> </a:t>
            </a:r>
            <a:r>
              <a:rPr lang="en-GB" sz="1400" dirty="0" err="1"/>
              <a:t>před</a:t>
            </a:r>
            <a:r>
              <a:rPr lang="en-GB" sz="1400" dirty="0"/>
              <a:t> </a:t>
            </a:r>
            <a:r>
              <a:rPr lang="en-GB" sz="1400" dirty="0" err="1"/>
              <a:t>obráběním</a:t>
            </a:r>
            <a:r>
              <a:rPr lang="en-GB" sz="1400" dirty="0"/>
              <a:t> </a:t>
            </a:r>
            <a:r>
              <a:rPr lang="en-GB" sz="1400" dirty="0" err="1"/>
              <a:t>proudem</a:t>
            </a:r>
            <a:r>
              <a:rPr lang="en-GB" sz="1400" dirty="0"/>
              <a:t> </a:t>
            </a:r>
            <a:r>
              <a:rPr lang="en-GB" sz="1400" dirty="0" err="1"/>
              <a:t>abrazivního</a:t>
            </a:r>
            <a:r>
              <a:rPr lang="en-GB" sz="1400" dirty="0"/>
              <a:t> </a:t>
            </a:r>
            <a:r>
              <a:rPr lang="en-GB" sz="1400" dirty="0" err="1"/>
              <a:t>materiálu</a:t>
            </a:r>
            <a:r>
              <a:rPr lang="en-GB" sz="1400" dirty="0"/>
              <a:t>, </a:t>
            </a:r>
            <a:r>
              <a:rPr lang="en-GB" sz="1400" dirty="0" err="1"/>
              <a:t>zpravidla</a:t>
            </a:r>
            <a:r>
              <a:rPr lang="en-GB" sz="1400" dirty="0"/>
              <a:t> </a:t>
            </a:r>
            <a:r>
              <a:rPr lang="en-GB" sz="1400" dirty="0" err="1"/>
              <a:t>ocelovými</a:t>
            </a:r>
            <a:r>
              <a:rPr lang="en-GB" sz="1400" dirty="0"/>
              <a:t> </a:t>
            </a:r>
            <a:r>
              <a:rPr lang="en-GB" sz="1400" dirty="0" err="1"/>
              <a:t>broky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Chemické</a:t>
            </a:r>
            <a:r>
              <a:rPr lang="en-GB" sz="1400" dirty="0"/>
              <a:t> </a:t>
            </a:r>
            <a:r>
              <a:rPr lang="en-GB" sz="1400" dirty="0" err="1"/>
              <a:t>rozrušení</a:t>
            </a:r>
            <a:r>
              <a:rPr lang="en-GB" sz="1400" dirty="0"/>
              <a:t> </a:t>
            </a:r>
            <a:r>
              <a:rPr lang="en-GB" sz="1400" dirty="0" err="1"/>
              <a:t>kovových</a:t>
            </a:r>
            <a:r>
              <a:rPr lang="en-GB" sz="1400" dirty="0"/>
              <a:t> </a:t>
            </a:r>
            <a:r>
              <a:rPr lang="en-GB" sz="1400" dirty="0" err="1"/>
              <a:t>materiálů</a:t>
            </a:r>
            <a:r>
              <a:rPr lang="en-GB" sz="1400" dirty="0"/>
              <a:t> </a:t>
            </a:r>
            <a:r>
              <a:rPr lang="en-GB" sz="1400" dirty="0" err="1"/>
              <a:t>působením</a:t>
            </a:r>
            <a:r>
              <a:rPr lang="en-GB" sz="1400" dirty="0"/>
              <a:t> </a:t>
            </a:r>
            <a:r>
              <a:rPr lang="en-GB" sz="1400" dirty="0" err="1"/>
              <a:t>vnějších</a:t>
            </a:r>
            <a:r>
              <a:rPr lang="en-GB" sz="1400" dirty="0"/>
              <a:t> </a:t>
            </a:r>
            <a:r>
              <a:rPr lang="en-GB" sz="1400" dirty="0" err="1"/>
              <a:t>vlivů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Ošetření</a:t>
            </a:r>
            <a:r>
              <a:rPr lang="en-GB" sz="1400" dirty="0"/>
              <a:t> </a:t>
            </a:r>
            <a:r>
              <a:rPr lang="en-GB" sz="1400" dirty="0" err="1"/>
              <a:t>povrchových</a:t>
            </a:r>
            <a:r>
              <a:rPr lang="en-GB" sz="1400" dirty="0"/>
              <a:t> </a:t>
            </a:r>
            <a:r>
              <a:rPr lang="en-GB" sz="1400" dirty="0" err="1"/>
              <a:t>ploch</a:t>
            </a:r>
            <a:r>
              <a:rPr lang="en-GB" sz="1400" dirty="0"/>
              <a:t> </a:t>
            </a:r>
            <a:r>
              <a:rPr lang="en-GB" sz="1400" dirty="0" err="1"/>
              <a:t>výrobků</a:t>
            </a:r>
            <a:r>
              <a:rPr lang="en-GB" sz="1400" dirty="0"/>
              <a:t> </a:t>
            </a:r>
            <a:r>
              <a:rPr lang="en-GB" sz="1400" dirty="0" err="1"/>
              <a:t>nebo</a:t>
            </a:r>
            <a:r>
              <a:rPr lang="en-GB" sz="1400" dirty="0"/>
              <a:t> </a:t>
            </a:r>
            <a:r>
              <a:rPr lang="en-GB" sz="1400" dirty="0" err="1"/>
              <a:t>součástí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Povrchová</a:t>
            </a:r>
            <a:r>
              <a:rPr lang="en-GB" sz="1400" dirty="0"/>
              <a:t> </a:t>
            </a:r>
            <a:r>
              <a:rPr lang="en-GB" sz="1400" dirty="0" err="1"/>
              <a:t>úprava</a:t>
            </a:r>
            <a:r>
              <a:rPr lang="en-GB" sz="1400" dirty="0"/>
              <a:t> </a:t>
            </a:r>
            <a:r>
              <a:rPr lang="en-GB" sz="1400" dirty="0" err="1"/>
              <a:t>tenkou</a:t>
            </a:r>
            <a:r>
              <a:rPr lang="en-GB" sz="1400" dirty="0"/>
              <a:t> </a:t>
            </a:r>
            <a:r>
              <a:rPr lang="en-GB" sz="1400" dirty="0" err="1"/>
              <a:t>vrstvou</a:t>
            </a:r>
            <a:r>
              <a:rPr lang="en-GB" sz="1400" dirty="0"/>
              <a:t> </a:t>
            </a:r>
            <a:r>
              <a:rPr lang="en-GB" sz="1400" dirty="0" err="1"/>
              <a:t>zinku</a:t>
            </a:r>
            <a:r>
              <a:rPr lang="en-GB" sz="1400" dirty="0"/>
              <a:t>, </a:t>
            </a:r>
            <a:r>
              <a:rPr lang="en-GB" sz="1400" dirty="0" err="1"/>
              <a:t>prováděná</a:t>
            </a:r>
            <a:r>
              <a:rPr lang="en-GB" sz="1400" dirty="0"/>
              <a:t> </a:t>
            </a:r>
            <a:r>
              <a:rPr lang="en-GB" sz="1400" dirty="0" err="1"/>
              <a:t>ponořením</a:t>
            </a:r>
            <a:r>
              <a:rPr lang="en-GB" sz="1400" dirty="0"/>
              <a:t> do </a:t>
            </a:r>
            <a:r>
              <a:rPr lang="en-GB" sz="1400" dirty="0" err="1"/>
              <a:t>vysokoteplotní</a:t>
            </a:r>
            <a:r>
              <a:rPr lang="en-GB" sz="1400" dirty="0"/>
              <a:t> </a:t>
            </a:r>
            <a:r>
              <a:rPr lang="en-GB" sz="1400" dirty="0" err="1"/>
              <a:t>lázně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Hmota</a:t>
            </a:r>
            <a:r>
              <a:rPr lang="en-GB" sz="1400" dirty="0"/>
              <a:t>, </a:t>
            </a:r>
            <a:r>
              <a:rPr lang="en-GB" sz="1400" dirty="0" err="1"/>
              <a:t>zpravidla</a:t>
            </a:r>
            <a:r>
              <a:rPr lang="en-GB" sz="1400" dirty="0"/>
              <a:t> </a:t>
            </a:r>
            <a:r>
              <a:rPr lang="en-GB" sz="1400" dirty="0" err="1"/>
              <a:t>antikorozní</a:t>
            </a:r>
            <a:r>
              <a:rPr lang="en-GB" sz="1400" dirty="0"/>
              <a:t>, </a:t>
            </a:r>
            <a:r>
              <a:rPr lang="en-GB" sz="1400" dirty="0" err="1"/>
              <a:t>nanášená</a:t>
            </a:r>
            <a:r>
              <a:rPr lang="en-GB" sz="1400" dirty="0"/>
              <a:t> </a:t>
            </a:r>
            <a:r>
              <a:rPr lang="en-GB" sz="1400" dirty="0" err="1"/>
              <a:t>na</a:t>
            </a:r>
            <a:r>
              <a:rPr lang="en-GB" sz="1400" dirty="0"/>
              <a:t> </a:t>
            </a:r>
            <a:r>
              <a:rPr lang="en-GB" sz="1400" dirty="0" err="1"/>
              <a:t>povrch</a:t>
            </a:r>
            <a:r>
              <a:rPr lang="en-GB" sz="1400" dirty="0"/>
              <a:t> </a:t>
            </a:r>
            <a:r>
              <a:rPr lang="en-GB" sz="1400" dirty="0" err="1"/>
              <a:t>výrobku</a:t>
            </a:r>
            <a:r>
              <a:rPr lang="en-GB" sz="1400" dirty="0"/>
              <a:t> </a:t>
            </a:r>
            <a:r>
              <a:rPr lang="en-GB" sz="1400" dirty="0" err="1"/>
              <a:t>nebo</a:t>
            </a:r>
            <a:r>
              <a:rPr lang="en-GB" sz="1400" dirty="0"/>
              <a:t> </a:t>
            </a:r>
            <a:r>
              <a:rPr lang="en-GB" sz="1400" dirty="0" err="1"/>
              <a:t>součásti</a:t>
            </a:r>
            <a:r>
              <a:rPr lang="en-GB" sz="1400" dirty="0"/>
              <a:t>  </a:t>
            </a:r>
            <a:endParaRPr lang="cs-CZ" sz="1400" dirty="0"/>
          </a:p>
          <a:p>
            <a:pPr lvl="0"/>
            <a:r>
              <a:rPr lang="en-GB" sz="1400" dirty="0" err="1"/>
              <a:t>Chemická</a:t>
            </a:r>
            <a:r>
              <a:rPr lang="en-GB" sz="1400" dirty="0"/>
              <a:t> </a:t>
            </a:r>
            <a:r>
              <a:rPr lang="en-GB" sz="1400" dirty="0" err="1"/>
              <a:t>reakce</a:t>
            </a:r>
            <a:r>
              <a:rPr lang="en-GB" sz="1400" dirty="0"/>
              <a:t> </a:t>
            </a:r>
            <a:r>
              <a:rPr lang="en-GB" sz="1400" dirty="0" err="1"/>
              <a:t>kovových</a:t>
            </a:r>
            <a:r>
              <a:rPr lang="en-GB" sz="1400" dirty="0"/>
              <a:t> </a:t>
            </a:r>
            <a:r>
              <a:rPr lang="en-GB" sz="1400" dirty="0" err="1"/>
              <a:t>povrchů</a:t>
            </a:r>
            <a:r>
              <a:rPr lang="en-GB" sz="1400" dirty="0"/>
              <a:t> s </a:t>
            </a:r>
            <a:r>
              <a:rPr lang="en-GB" sz="1400" dirty="0" err="1"/>
              <a:t>kyslíkem</a:t>
            </a:r>
            <a:endParaRPr lang="cs-CZ" sz="1400" dirty="0"/>
          </a:p>
          <a:p>
            <a:pPr lvl="0"/>
            <a:r>
              <a:rPr lang="en-GB" sz="1400" dirty="0" err="1"/>
              <a:t>Povrchová</a:t>
            </a:r>
            <a:r>
              <a:rPr lang="en-GB" sz="1400" dirty="0"/>
              <a:t> </a:t>
            </a:r>
            <a:r>
              <a:rPr lang="en-GB" sz="1400" dirty="0" err="1"/>
              <a:t>úprava</a:t>
            </a:r>
            <a:r>
              <a:rPr lang="en-GB" sz="1400" dirty="0"/>
              <a:t> </a:t>
            </a:r>
            <a:r>
              <a:rPr lang="en-GB" sz="1400" dirty="0" err="1"/>
              <a:t>využívající</a:t>
            </a:r>
            <a:r>
              <a:rPr lang="en-GB" sz="1400" dirty="0"/>
              <a:t> </a:t>
            </a:r>
            <a:r>
              <a:rPr lang="en-GB" sz="1400" dirty="0" err="1"/>
              <a:t>elektrickou</a:t>
            </a:r>
            <a:r>
              <a:rPr lang="en-GB" sz="1400" dirty="0"/>
              <a:t> </a:t>
            </a:r>
            <a:r>
              <a:rPr lang="en-GB" sz="1400" dirty="0" err="1"/>
              <a:t>energii</a:t>
            </a:r>
            <a:r>
              <a:rPr lang="en-GB" sz="1400" dirty="0"/>
              <a:t> pro </a:t>
            </a:r>
            <a:r>
              <a:rPr lang="en-GB" sz="1400" dirty="0" err="1"/>
              <a:t>přenos</a:t>
            </a:r>
            <a:r>
              <a:rPr lang="en-GB" sz="1400" dirty="0"/>
              <a:t> </a:t>
            </a:r>
            <a:r>
              <a:rPr lang="en-GB" sz="1400" dirty="0" err="1"/>
              <a:t>kationtů</a:t>
            </a:r>
            <a:r>
              <a:rPr lang="en-GB" sz="1400" dirty="0"/>
              <a:t> </a:t>
            </a:r>
            <a:endParaRPr lang="cs-CZ" sz="1400" dirty="0"/>
          </a:p>
          <a:p>
            <a:r>
              <a:rPr lang="en-GB" sz="1400" dirty="0" err="1"/>
              <a:t>Skupenství</a:t>
            </a:r>
            <a:r>
              <a:rPr lang="en-GB" sz="1400" dirty="0"/>
              <a:t>, </a:t>
            </a:r>
            <a:r>
              <a:rPr lang="en-GB" sz="1400" dirty="0" err="1"/>
              <a:t>při</a:t>
            </a:r>
            <a:r>
              <a:rPr lang="en-GB" sz="1400" dirty="0"/>
              <a:t> </a:t>
            </a:r>
            <a:r>
              <a:rPr lang="en-GB" sz="1400" dirty="0" err="1"/>
              <a:t>němž</a:t>
            </a:r>
            <a:r>
              <a:rPr lang="en-GB" sz="1400" dirty="0"/>
              <a:t> </a:t>
            </a:r>
            <a:r>
              <a:rPr lang="en-GB" sz="1400" dirty="0" err="1"/>
              <a:t>tělěso</a:t>
            </a:r>
            <a:r>
              <a:rPr lang="en-GB" sz="1400" dirty="0"/>
              <a:t> </a:t>
            </a:r>
            <a:r>
              <a:rPr lang="en-GB" sz="1400" dirty="0" err="1"/>
              <a:t>drží</a:t>
            </a:r>
            <a:r>
              <a:rPr lang="en-GB" sz="1400" dirty="0"/>
              <a:t> </a:t>
            </a:r>
            <a:r>
              <a:rPr lang="en-GB" sz="1400" dirty="0" err="1"/>
              <a:t>svůj</a:t>
            </a:r>
            <a:r>
              <a:rPr lang="en-GB" sz="1400" dirty="0"/>
              <a:t> </a:t>
            </a:r>
            <a:r>
              <a:rPr lang="en-GB" sz="1400" dirty="0" err="1"/>
              <a:t>tvar</a:t>
            </a:r>
            <a:r>
              <a:rPr lang="en-GB" sz="1400" dirty="0"/>
              <a:t> </a:t>
            </a:r>
            <a:endParaRPr lang="cs-CZ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conductive 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adherence 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compressed air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apply  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curing furnace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powder coating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shot-blasting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corrosion 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surface finishing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hot-dip galvanizing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paint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oxidation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electroplating 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dirty="0" smtClean="0"/>
              <a:t>solid</a:t>
            </a: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9/4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the</a:t>
            </a:r>
            <a:r>
              <a:rPr lang="cs-CZ" dirty="0" smtClean="0"/>
              <a:t> </a:t>
            </a:r>
            <a:r>
              <a:rPr lang="cs-CZ" dirty="0" err="1" smtClean="0"/>
              <a:t>correct</a:t>
            </a:r>
            <a:r>
              <a:rPr lang="cs-CZ" dirty="0" smtClean="0"/>
              <a:t> term.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GB" b="1" i="1" dirty="0"/>
              <a:t>adherence* compressed air* conductive* shot-blasting* curing furnace* electroplating* hot-dip galvanizing* corrosion* powder coating* paint* oxidation* surface finishing* apply* solid</a:t>
            </a:r>
            <a:r>
              <a:rPr lang="en-GB" b="1" i="1" dirty="0" smtClean="0"/>
              <a:t>*</a:t>
            </a:r>
            <a:endParaRPr lang="cs-CZ" b="1" i="1" dirty="0" smtClean="0"/>
          </a:p>
          <a:p>
            <a:pPr marL="0" indent="0">
              <a:buNone/>
            </a:pPr>
            <a:endParaRPr lang="cs-CZ" dirty="0"/>
          </a:p>
          <a:p>
            <a:pPr lvl="0"/>
            <a:r>
              <a:rPr lang="en-GB" dirty="0"/>
              <a:t>A body solution with a stable </a:t>
            </a:r>
            <a:r>
              <a:rPr lang="en-GB" dirty="0" smtClean="0"/>
              <a:t>shape</a:t>
            </a:r>
            <a:endParaRPr lang="cs-CZ" dirty="0"/>
          </a:p>
          <a:p>
            <a:pPr lvl="0"/>
            <a:r>
              <a:rPr lang="en-GB" dirty="0"/>
              <a:t>Able to transmit a current necessary to powder coat</a:t>
            </a:r>
            <a:endParaRPr lang="cs-CZ" dirty="0"/>
          </a:p>
          <a:p>
            <a:pPr lvl="0"/>
            <a:r>
              <a:rPr lang="en-GB" dirty="0"/>
              <a:t>A stream of air used to powder </a:t>
            </a:r>
            <a:r>
              <a:rPr lang="en-GB" dirty="0" smtClean="0"/>
              <a:t>coat</a:t>
            </a:r>
            <a:endParaRPr lang="cs-CZ" dirty="0"/>
          </a:p>
          <a:p>
            <a:pPr lvl="0"/>
            <a:r>
              <a:rPr lang="en-GB" dirty="0"/>
              <a:t>To coat a surface with a material </a:t>
            </a:r>
            <a:endParaRPr lang="cs-CZ" dirty="0"/>
          </a:p>
          <a:p>
            <a:pPr lvl="0"/>
            <a:r>
              <a:rPr lang="en-GB" dirty="0"/>
              <a:t>A device used to heat and harden the </a:t>
            </a:r>
            <a:r>
              <a:rPr lang="en-GB" dirty="0" smtClean="0"/>
              <a:t>paint</a:t>
            </a:r>
            <a:endParaRPr lang="cs-CZ" dirty="0"/>
          </a:p>
          <a:p>
            <a:pPr lvl="0"/>
            <a:r>
              <a:rPr lang="en-GB" dirty="0"/>
              <a:t>To spray a powder on a surface </a:t>
            </a:r>
            <a:r>
              <a:rPr lang="cs-CZ" dirty="0" err="1"/>
              <a:t>with</a:t>
            </a:r>
            <a:r>
              <a:rPr lang="cs-CZ" dirty="0"/>
              <a:t> </a:t>
            </a:r>
            <a:r>
              <a:rPr lang="cs-CZ" dirty="0" err="1"/>
              <a:t>compressed</a:t>
            </a:r>
            <a:r>
              <a:rPr lang="cs-CZ" dirty="0"/>
              <a:t> air and </a:t>
            </a:r>
            <a:r>
              <a:rPr lang="cs-CZ" dirty="0" err="1"/>
              <a:t>electrostatic</a:t>
            </a:r>
            <a:r>
              <a:rPr lang="cs-CZ" dirty="0"/>
              <a:t> </a:t>
            </a:r>
            <a:r>
              <a:rPr lang="cs-CZ" dirty="0" err="1" smtClean="0"/>
              <a:t>energy</a:t>
            </a:r>
            <a:endParaRPr lang="cs-CZ" dirty="0"/>
          </a:p>
          <a:p>
            <a:pPr lvl="0"/>
            <a:r>
              <a:rPr lang="en-GB" dirty="0"/>
              <a:t>A thin zinc layer Surface treatment coated by passing through a hot </a:t>
            </a:r>
            <a:r>
              <a:rPr lang="en-GB" dirty="0" smtClean="0"/>
              <a:t>bath</a:t>
            </a:r>
            <a:endParaRPr lang="cs-CZ" dirty="0"/>
          </a:p>
          <a:p>
            <a:pPr lvl="0"/>
            <a:r>
              <a:rPr lang="en-GB" dirty="0"/>
              <a:t>Permanent sticking to a surface</a:t>
            </a:r>
            <a:endParaRPr lang="cs-CZ" dirty="0"/>
          </a:p>
          <a:p>
            <a:pPr lvl="0"/>
            <a:r>
              <a:rPr lang="en-GB" dirty="0"/>
              <a:t>Surface treatment using a stream of abrasive material usually steel particles</a:t>
            </a:r>
            <a:endParaRPr lang="cs-CZ" dirty="0"/>
          </a:p>
          <a:p>
            <a:pPr lvl="0"/>
            <a:r>
              <a:rPr lang="en-GB" dirty="0"/>
              <a:t>A surface treatment using power to transfer </a:t>
            </a:r>
            <a:r>
              <a:rPr lang="en-GB" dirty="0" err="1"/>
              <a:t>cations</a:t>
            </a:r>
            <a:r>
              <a:rPr lang="en-GB" dirty="0"/>
              <a:t> </a:t>
            </a:r>
            <a:endParaRPr lang="cs-CZ" dirty="0"/>
          </a:p>
          <a:p>
            <a:pPr lvl="0"/>
            <a:r>
              <a:rPr lang="en-GB" dirty="0"/>
              <a:t>Chemical disintegration of metal materials due to external </a:t>
            </a:r>
            <a:r>
              <a:rPr lang="en-GB" dirty="0" smtClean="0"/>
              <a:t>influence</a:t>
            </a:r>
            <a:endParaRPr lang="cs-CZ" dirty="0"/>
          </a:p>
          <a:p>
            <a:pPr lvl="0"/>
            <a:r>
              <a:rPr lang="en-GB" dirty="0"/>
              <a:t>Treatment of product or component </a:t>
            </a:r>
            <a:r>
              <a:rPr lang="en-GB" dirty="0" smtClean="0"/>
              <a:t>surfaces</a:t>
            </a:r>
            <a:endParaRPr lang="cs-CZ" dirty="0"/>
          </a:p>
          <a:p>
            <a:pPr lvl="0"/>
            <a:r>
              <a:rPr lang="en-GB" dirty="0"/>
              <a:t>Not anti-corrosive liquid laid on a product or component </a:t>
            </a:r>
            <a:r>
              <a:rPr lang="en-GB" dirty="0" smtClean="0"/>
              <a:t>surface</a:t>
            </a:r>
            <a:endParaRPr lang="cs-CZ" dirty="0"/>
          </a:p>
          <a:p>
            <a:pPr lvl="0"/>
            <a:r>
              <a:rPr lang="en-GB" dirty="0"/>
              <a:t>Chemical reaction of metal surfaces and </a:t>
            </a:r>
            <a:r>
              <a:rPr lang="en-GB" dirty="0" smtClean="0"/>
              <a:t>oxygen</a:t>
            </a:r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Answers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solid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conductive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compressed air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apply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curing furnace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powder coating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hot-dip galvanizing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adherence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shot-blasting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electroplating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corrosion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surface finishing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en-GB" b="1" i="1" dirty="0" smtClean="0"/>
              <a:t>paint</a:t>
            </a:r>
            <a:endParaRPr lang="cs-CZ" dirty="0" smtClean="0"/>
          </a:p>
          <a:p>
            <a:pPr marL="514350" lvl="0" indent="-514350">
              <a:buFont typeface="+mj-lt"/>
              <a:buAutoNum type="arabicPeriod"/>
            </a:pPr>
            <a:r>
              <a:rPr lang="cs-CZ" b="1" i="1" dirty="0"/>
              <a:t>o</a:t>
            </a:r>
            <a:r>
              <a:rPr lang="en-GB" b="1" i="1" dirty="0" err="1" smtClean="0"/>
              <a:t>xidation</a:t>
            </a:r>
            <a:endParaRPr lang="cs-CZ" dirty="0" smtClean="0"/>
          </a:p>
          <a:p>
            <a:pPr marL="514350" indent="-514350">
              <a:buNone/>
            </a:pPr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Tok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45</TotalTime>
  <Words>389</Words>
  <Application>Microsoft Office PowerPoint</Application>
  <PresentationFormat>Předvádění na obrazovce (4:3)</PresentationFormat>
  <Paragraphs>98</Paragraphs>
  <Slides>11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2" baseType="lpstr">
      <vt:lpstr>Tok</vt:lpstr>
      <vt:lpstr>Prezentace aplikace PowerPoint</vt:lpstr>
      <vt:lpstr>9/1 The video task </vt:lpstr>
      <vt:lpstr>The video task</vt:lpstr>
      <vt:lpstr>Answers</vt:lpstr>
      <vt:lpstr>9/2 Read and listen to the text</vt:lpstr>
      <vt:lpstr>9/3 Choose the correct term</vt:lpstr>
      <vt:lpstr>Answers</vt:lpstr>
      <vt:lpstr>9/4 Choose the correct term.</vt:lpstr>
      <vt:lpstr>Answers</vt:lpstr>
      <vt:lpstr>9/5 Describe the pictures.</vt:lpstr>
      <vt:lpstr>9/6 Work out a dictionary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admin</dc:creator>
  <cp:lastModifiedBy>Nádvorníková Libuše</cp:lastModifiedBy>
  <cp:revision>19</cp:revision>
  <dcterms:created xsi:type="dcterms:W3CDTF">2014-07-06T13:38:43Z</dcterms:created>
  <dcterms:modified xsi:type="dcterms:W3CDTF">2014-12-01T03:24:02Z</dcterms:modified>
</cp:coreProperties>
</file>