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2" r:id="rId6"/>
    <p:sldId id="263" r:id="rId7"/>
    <p:sldId id="265" r:id="rId8"/>
    <p:sldId id="264" r:id="rId9"/>
    <p:sldId id="261" r:id="rId10"/>
    <p:sldId id="257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4.bp.blogspot.com/-CCXKHh-MmUs/UWaTdA11ZmI/AAAAAAAAAEY/r0BtUl8Lrrg/s1600/imgres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://3.bp.blogspot.com/-UohcfXI_38M/UWaUxlNeQwI/AAAAAAAAAEs/7vp_ughctuI/s1600/Untitled.pn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 descr="Stock vector of 'set of cartoon cars silhouettes'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0484" y="-136526"/>
            <a:ext cx="9234484" cy="6994526"/>
          </a:xfrm>
          <a:prstGeom prst="rect">
            <a:avLst/>
          </a:prstGeom>
          <a:noFill/>
        </p:spPr>
      </p:pic>
      <p:sp>
        <p:nvSpPr>
          <p:cNvPr id="5" name="Obdélník 4"/>
          <p:cNvSpPr/>
          <p:nvPr/>
        </p:nvSpPr>
        <p:spPr>
          <a:xfrm>
            <a:off x="971600" y="2420888"/>
            <a:ext cx="756084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s-CZ" sz="72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AUTOMOBILE </a:t>
            </a:r>
          </a:p>
          <a:p>
            <a:pPr algn="ctr"/>
            <a:r>
              <a:rPr lang="cs-CZ" sz="72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CONSTRUCTION</a:t>
            </a:r>
          </a:p>
        </p:txBody>
      </p:sp>
      <p:sp>
        <p:nvSpPr>
          <p:cNvPr id="6" name="Obdélník 5"/>
          <p:cNvSpPr/>
          <p:nvPr/>
        </p:nvSpPr>
        <p:spPr>
          <a:xfrm>
            <a:off x="4426765" y="3244334"/>
            <a:ext cx="2904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endParaRPr lang="cs-CZ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9" y="5877273"/>
            <a:ext cx="3779912" cy="98072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319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6/6 Work</a:t>
            </a:r>
            <a:r>
              <a:rPr lang="cs-CZ" dirty="0" smtClean="0"/>
              <a:t> </a:t>
            </a:r>
            <a:r>
              <a:rPr lang="cs-CZ" dirty="0" err="1" smtClean="0"/>
              <a:t>out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dictionary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Work out a dictionary for each bold expression in this unit.</a:t>
            </a:r>
          </a:p>
          <a:p>
            <a:r>
              <a:rPr lang="en-GB" dirty="0" smtClean="0"/>
              <a:t>Put it into alphabetical order</a:t>
            </a:r>
          </a:p>
          <a:p>
            <a:r>
              <a:rPr lang="en-GB" dirty="0" smtClean="0"/>
              <a:t>Find phonetic transcription</a:t>
            </a:r>
          </a:p>
          <a:p>
            <a:r>
              <a:rPr lang="en-GB" smtClean="0"/>
              <a:t>Write it into your text book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710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Automobile </a:t>
            </a:r>
            <a:r>
              <a:rPr lang="cs-CZ" dirty="0" err="1" smtClean="0"/>
              <a:t>construction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Basic </a:t>
            </a:r>
            <a:r>
              <a:rPr lang="cs-CZ" dirty="0" err="1" smtClean="0"/>
              <a:t>types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bodies</a:t>
            </a: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pPr marL="0" indent="0">
              <a:buNone/>
            </a:pPr>
            <a:r>
              <a:rPr lang="en-GB" dirty="0" smtClean="0"/>
              <a:t>Body-on-frame </a:t>
            </a:r>
            <a:r>
              <a:rPr lang="en-GB" dirty="0" smtClean="0"/>
              <a:t>4x4 	              </a:t>
            </a:r>
            <a:r>
              <a:rPr lang="en-GB" dirty="0" err="1" smtClean="0"/>
              <a:t>Uni</a:t>
            </a:r>
            <a:r>
              <a:rPr lang="en-GB" dirty="0" smtClean="0"/>
              <a:t>-body </a:t>
            </a:r>
            <a:r>
              <a:rPr lang="en-GB" dirty="0" smtClean="0"/>
              <a:t>sedan</a:t>
            </a:r>
            <a:endParaRPr lang="cs-CZ" dirty="0"/>
          </a:p>
        </p:txBody>
      </p:sp>
      <p:pic>
        <p:nvPicPr>
          <p:cNvPr id="1026" name="obrázek 4" descr="http://4.bp.blogspot.com/-CCXKHh-MmUs/UWaTdA11ZmI/AAAAAAAAAEY/r0BtUl8Lrrg/s320/imgres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492896"/>
            <a:ext cx="2727325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obrázek 5" descr="http://3.bp.blogspot.com/-UohcfXI_38M/UWaUxlNeQwI/AAAAAAAAAEs/7vp_ughctuI/s1600/Untitled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2564904"/>
            <a:ext cx="2489200" cy="208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6/2 </a:t>
            </a:r>
            <a:r>
              <a:rPr lang="en-GB" dirty="0" smtClean="0"/>
              <a:t>Chose the correct  description to the car body types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GB" b="1" i="1" dirty="0" smtClean="0"/>
              <a:t>Hatchback*</a:t>
            </a:r>
            <a:r>
              <a:rPr lang="cs-CZ" b="1" i="1" dirty="0"/>
              <a:t> </a:t>
            </a:r>
            <a:r>
              <a:rPr lang="en-GB" b="1" i="1" dirty="0" smtClean="0"/>
              <a:t>Sports car* Four-door sedan* Limousine*</a:t>
            </a:r>
            <a:r>
              <a:rPr lang="cs-CZ" b="1" i="1" dirty="0" smtClean="0"/>
              <a:t> </a:t>
            </a:r>
            <a:r>
              <a:rPr lang="en-GB" b="1" i="1" dirty="0" smtClean="0"/>
              <a:t>Convertible* Hardtop* Van* Pick-up truck*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small vehicle used to carry baggage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small, two-seated automobile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passenger compartment with four doors and four side windows.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a small truck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two-door passenger compartment with a door at the back.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car with a removable roof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large, six-seated passenger compartment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two-door passenger compartment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Answers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lphaLcParenR"/>
            </a:pPr>
            <a:r>
              <a:rPr lang="en-GB" b="1" dirty="0" smtClean="0"/>
              <a:t>Van</a:t>
            </a:r>
            <a:r>
              <a:rPr lang="en-GB" dirty="0" smtClean="0"/>
              <a:t>: small vehicle used to carry baggage</a:t>
            </a:r>
            <a:endParaRPr lang="cs-CZ" dirty="0" smtClean="0"/>
          </a:p>
          <a:p>
            <a:pPr marL="514350" indent="-514350">
              <a:buFont typeface="+mj-lt"/>
              <a:buAutoNum type="alphaLcParenR"/>
            </a:pPr>
            <a:r>
              <a:rPr lang="en-GB" b="1" dirty="0" smtClean="0"/>
              <a:t>Sports car</a:t>
            </a:r>
            <a:r>
              <a:rPr lang="en-GB" dirty="0" smtClean="0"/>
              <a:t>: small, two-seated automobile</a:t>
            </a:r>
            <a:endParaRPr lang="cs-CZ" dirty="0" smtClean="0"/>
          </a:p>
          <a:p>
            <a:pPr marL="514350" indent="-514350">
              <a:buFont typeface="+mj-lt"/>
              <a:buAutoNum type="alphaLcParenR"/>
            </a:pPr>
            <a:r>
              <a:rPr lang="en-GB" b="1" dirty="0" smtClean="0"/>
              <a:t>Four-door sedan</a:t>
            </a:r>
            <a:r>
              <a:rPr lang="en-GB" dirty="0" smtClean="0"/>
              <a:t>: passenger compartment with four doors</a:t>
            </a:r>
            <a:r>
              <a:rPr lang="cs-CZ" dirty="0" smtClean="0"/>
              <a:t> </a:t>
            </a:r>
            <a:r>
              <a:rPr lang="en-GB" dirty="0" smtClean="0"/>
              <a:t>and four side </a:t>
            </a:r>
            <a:endParaRPr lang="cs-CZ" dirty="0" smtClean="0"/>
          </a:p>
          <a:p>
            <a:pPr marL="514350" indent="-514350">
              <a:buFont typeface="+mj-lt"/>
              <a:buAutoNum type="alphaLcParenR"/>
            </a:pPr>
            <a:r>
              <a:rPr lang="en-GB" b="1" dirty="0" smtClean="0"/>
              <a:t>Pick-up truck</a:t>
            </a:r>
            <a:r>
              <a:rPr lang="en-GB" dirty="0" smtClean="0"/>
              <a:t>: a small truck</a:t>
            </a:r>
            <a:endParaRPr lang="cs-CZ" dirty="0" smtClean="0"/>
          </a:p>
          <a:p>
            <a:pPr marL="514350" indent="-514350">
              <a:buFont typeface="+mj-lt"/>
              <a:buAutoNum type="alphaLcParenR"/>
            </a:pPr>
            <a:r>
              <a:rPr lang="cs-CZ" b="1" dirty="0" err="1" smtClean="0"/>
              <a:t>Hatchb</a:t>
            </a:r>
            <a:r>
              <a:rPr lang="en-GB" b="1" dirty="0" err="1" smtClean="0"/>
              <a:t>ack</a:t>
            </a:r>
            <a:r>
              <a:rPr lang="en-GB" dirty="0" smtClean="0"/>
              <a:t>: two-door passenger compartment with a door at the back</a:t>
            </a:r>
            <a:endParaRPr lang="cs-CZ" dirty="0" smtClean="0"/>
          </a:p>
          <a:p>
            <a:pPr marL="514350" indent="-514350">
              <a:buFont typeface="+mj-lt"/>
              <a:buAutoNum type="alphaLcParenR"/>
            </a:pPr>
            <a:r>
              <a:rPr lang="en-GB" b="1" dirty="0" smtClean="0"/>
              <a:t>Convertible</a:t>
            </a:r>
            <a:r>
              <a:rPr lang="en-GB" dirty="0" smtClean="0"/>
              <a:t>: car with a removable roof</a:t>
            </a:r>
            <a:endParaRPr lang="cs-CZ" b="1" dirty="0" smtClean="0"/>
          </a:p>
          <a:p>
            <a:pPr marL="514350" indent="-514350">
              <a:buFont typeface="+mj-lt"/>
              <a:buAutoNum type="alphaLcParenR"/>
            </a:pPr>
            <a:r>
              <a:rPr lang="en-GB" b="1" dirty="0" smtClean="0"/>
              <a:t>Limousine</a:t>
            </a:r>
            <a:r>
              <a:rPr lang="en-GB" dirty="0" smtClean="0"/>
              <a:t>: large, six-seated passenger compartment</a:t>
            </a:r>
            <a:endParaRPr lang="cs-CZ" dirty="0" smtClean="0"/>
          </a:p>
          <a:p>
            <a:pPr marL="514350" indent="-514350">
              <a:buFont typeface="+mj-lt"/>
              <a:buAutoNum type="alphaLcParenR"/>
            </a:pPr>
            <a:r>
              <a:rPr lang="en-GB" b="1" dirty="0" smtClean="0"/>
              <a:t>Hardtop</a:t>
            </a:r>
            <a:r>
              <a:rPr lang="en-GB" dirty="0" smtClean="0"/>
              <a:t>: two-door passenger compartment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dirty="0" smtClean="0"/>
              <a:t>6/3 </a:t>
            </a:r>
            <a:r>
              <a:rPr lang="en-GB" sz="3200" dirty="0" smtClean="0"/>
              <a:t>Choose the correct term from the text and match it with one of the definitions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cs-CZ" b="1" i="1" dirty="0" smtClean="0"/>
          </a:p>
          <a:p>
            <a:pPr marL="0" indent="0">
              <a:buNone/>
            </a:pPr>
            <a:r>
              <a:rPr lang="en-GB" b="1" i="1" dirty="0" smtClean="0"/>
              <a:t>chassis* </a:t>
            </a:r>
            <a:r>
              <a:rPr lang="en-GB" b="1" i="1" dirty="0" smtClean="0"/>
              <a:t>cooling </a:t>
            </a:r>
            <a:r>
              <a:rPr lang="en-GB" b="1" i="1" dirty="0" smtClean="0"/>
              <a:t>fins* frame* ignition* </a:t>
            </a:r>
            <a:r>
              <a:rPr lang="en-GB" b="1" i="1" dirty="0" smtClean="0"/>
              <a:t>spark </a:t>
            </a:r>
            <a:r>
              <a:rPr lang="en-GB" b="1" i="1" dirty="0"/>
              <a:t>*</a:t>
            </a:r>
            <a:r>
              <a:rPr lang="en-GB" b="1" i="1" dirty="0" smtClean="0"/>
              <a:t> compression* cylinders* engine</a:t>
            </a:r>
            <a:r>
              <a:rPr lang="en-GB" b="1" i="1" dirty="0" smtClean="0"/>
              <a:t>*</a:t>
            </a:r>
            <a:r>
              <a:rPr lang="en-GB" b="1" i="1" dirty="0" smtClean="0"/>
              <a:t> fuel*  vehicle* </a:t>
            </a:r>
            <a:r>
              <a:rPr lang="en-GB" b="1" i="1" dirty="0" smtClean="0"/>
              <a:t>cooling </a:t>
            </a:r>
            <a:r>
              <a:rPr lang="en-GB" b="1" i="1" dirty="0" smtClean="0"/>
              <a:t>system</a:t>
            </a:r>
            <a:r>
              <a:rPr lang="en-GB" b="1" i="1" dirty="0"/>
              <a:t>*</a:t>
            </a:r>
            <a:r>
              <a:rPr lang="en-GB" b="1" i="1" dirty="0" smtClean="0"/>
              <a:t> </a:t>
            </a:r>
            <a:endParaRPr lang="cs-CZ" b="1" i="1" dirty="0" smtClean="0"/>
          </a:p>
          <a:p>
            <a:pPr marL="0" indent="0">
              <a:buNone/>
            </a:pP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cs-CZ" dirty="0" smtClean="0"/>
              <a:t>systém v motoru, který zapříčiní,</a:t>
            </a:r>
            <a:r>
              <a:rPr lang="cs-CZ" dirty="0"/>
              <a:t> že se palivo začíná spalovat a motor začíná pracovat</a:t>
            </a:r>
            <a:r>
              <a:rPr lang="cs-CZ" dirty="0" smtClean="0"/>
              <a:t> </a:t>
            </a:r>
          </a:p>
          <a:p>
            <a:pPr marL="514350" lvl="0" indent="-514350">
              <a:buFont typeface="+mj-lt"/>
              <a:buAutoNum type="alphaLcParenR"/>
            </a:pPr>
            <a:r>
              <a:rPr lang="cs-CZ" dirty="0" smtClean="0"/>
              <a:t>dopravní prostředek používaný k přepravě osob nebo zboží</a:t>
            </a:r>
          </a:p>
          <a:p>
            <a:pPr marL="514350" lvl="0" indent="-514350">
              <a:buFont typeface="+mj-lt"/>
              <a:buAutoNum type="alphaLcParenR"/>
            </a:pPr>
            <a:r>
              <a:rPr lang="cs-CZ" dirty="0" smtClean="0"/>
              <a:t>zařízení, které přeměňuje energii na mechanickou sílu nebo pohyb</a:t>
            </a:r>
          </a:p>
          <a:p>
            <a:pPr marL="514350" lvl="0" indent="-514350">
              <a:buFont typeface="+mj-lt"/>
              <a:buAutoNum type="alphaLcParenR"/>
            </a:pPr>
            <a:r>
              <a:rPr lang="cs-CZ" dirty="0" smtClean="0"/>
              <a:t>materiál (např. uhlí, plyn), jehož spalováním se získává teplo nebo síla</a:t>
            </a:r>
          </a:p>
          <a:p>
            <a:pPr marL="514350" lvl="0" indent="-514350">
              <a:buFont typeface="+mj-lt"/>
              <a:buAutoNum type="alphaLcParenR"/>
            </a:pPr>
            <a:r>
              <a:rPr lang="cs-CZ" dirty="0" smtClean="0"/>
              <a:t>obdélníkový, obvykle ocelový rám, </a:t>
            </a:r>
            <a:r>
              <a:rPr lang="cs-CZ" dirty="0"/>
              <a:t>který drží karoserii a motor motorového vozidla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cs-CZ" dirty="0" smtClean="0"/>
              <a:t>konstrukce, která něco podepírá nebo drží pohromadě</a:t>
            </a:r>
          </a:p>
          <a:p>
            <a:pPr marL="514350" lvl="0" indent="-514350">
              <a:buFont typeface="+mj-lt"/>
              <a:buAutoNum type="alphaLcParenR"/>
            </a:pPr>
            <a:r>
              <a:rPr lang="cs-CZ" dirty="0" smtClean="0"/>
              <a:t>malá část ohně, která se oddělí od hlavního plamene</a:t>
            </a:r>
          </a:p>
          <a:p>
            <a:pPr marL="514350" lvl="0" indent="-514350">
              <a:buFont typeface="+mj-lt"/>
              <a:buAutoNum type="alphaLcParenR"/>
            </a:pPr>
            <a:r>
              <a:rPr lang="cs-CZ" dirty="0" smtClean="0"/>
              <a:t>stav, při kterém je něco stlačeno, zmenšeno, zmáčknuto tak, </a:t>
            </a:r>
            <a:r>
              <a:rPr lang="cs-CZ" dirty="0"/>
              <a:t>aby došlo k redukci rozměrů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cs-CZ" dirty="0" smtClean="0"/>
              <a:t>je  část motoru, ve které se pohybuje píst konající práci, nahoru a dolů</a:t>
            </a:r>
          </a:p>
          <a:p>
            <a:pPr marL="514350" lvl="0" indent="-514350">
              <a:buFont typeface="+mj-lt"/>
              <a:buAutoNum type="alphaLcParenR"/>
            </a:pPr>
            <a:r>
              <a:rPr lang="cs-CZ" dirty="0" smtClean="0"/>
              <a:t>zařízení, které udržuje chlad, přenáší teplo z místa na jiné místo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 smtClean="0"/>
              <a:t>pásky kovu, které zvyšují plochu  povrchu a tím zefektivňují chlazení</a:t>
            </a:r>
            <a:br>
              <a:rPr lang="cs-CZ" dirty="0" smtClean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Answers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lvl="0" indent="-514350">
              <a:buFont typeface="+mj-lt"/>
              <a:buAutoNum type="alphaLcParenR"/>
            </a:pPr>
            <a:r>
              <a:rPr lang="en-GB" b="1" i="1" dirty="0" smtClean="0"/>
              <a:t>Ignition</a:t>
            </a:r>
            <a:r>
              <a:rPr lang="cs-CZ" b="1" i="1" dirty="0" smtClean="0"/>
              <a:t>  </a:t>
            </a:r>
            <a:r>
              <a:rPr lang="cs-CZ" dirty="0" smtClean="0"/>
              <a:t>systém v motoru, který zapříčiní …</a:t>
            </a:r>
          </a:p>
          <a:p>
            <a:pPr marL="514350" lvl="0" indent="-514350">
              <a:buFont typeface="+mj-lt"/>
              <a:buAutoNum type="alphaLcParenR"/>
            </a:pPr>
            <a:r>
              <a:rPr lang="en-GB" b="1" i="1" dirty="0" smtClean="0"/>
              <a:t>Vehicle</a:t>
            </a:r>
            <a:r>
              <a:rPr lang="cs-CZ" b="1" i="1" dirty="0" smtClean="0"/>
              <a:t> </a:t>
            </a:r>
            <a:r>
              <a:rPr lang="cs-CZ" dirty="0" smtClean="0"/>
              <a:t>dopravní prostředek používaný …</a:t>
            </a:r>
          </a:p>
          <a:p>
            <a:pPr marL="514350" lvl="0" indent="-514350">
              <a:buFont typeface="+mj-lt"/>
              <a:buAutoNum type="alphaLcParenR"/>
            </a:pPr>
            <a:r>
              <a:rPr lang="en-GB" b="1" i="1" dirty="0" smtClean="0"/>
              <a:t>Engine</a:t>
            </a:r>
            <a:r>
              <a:rPr lang="cs-CZ" b="1" i="1" dirty="0" smtClean="0"/>
              <a:t> </a:t>
            </a:r>
            <a:r>
              <a:rPr lang="cs-CZ" dirty="0" smtClean="0"/>
              <a:t>zařízení, které přeměňuje energii …</a:t>
            </a:r>
          </a:p>
          <a:p>
            <a:pPr marL="514350" lvl="0" indent="-514350">
              <a:buFont typeface="+mj-lt"/>
              <a:buAutoNum type="alphaLcParenR"/>
            </a:pPr>
            <a:r>
              <a:rPr lang="en-GB" b="1" i="1" dirty="0" smtClean="0"/>
              <a:t>Fuel</a:t>
            </a:r>
            <a:r>
              <a:rPr lang="cs-CZ" b="1" i="1" dirty="0" smtClean="0"/>
              <a:t> </a:t>
            </a:r>
            <a:r>
              <a:rPr lang="cs-CZ" dirty="0" smtClean="0"/>
              <a:t>materiál (např. uhlí, plyn), jehož …</a:t>
            </a:r>
          </a:p>
          <a:p>
            <a:pPr marL="514350" lvl="0" indent="-514350">
              <a:buFont typeface="+mj-lt"/>
              <a:buAutoNum type="alphaLcParenR"/>
            </a:pPr>
            <a:r>
              <a:rPr lang="en-GB" b="1" i="1" dirty="0" smtClean="0"/>
              <a:t>Chassis</a:t>
            </a:r>
            <a:r>
              <a:rPr lang="cs-CZ" b="1" i="1" dirty="0" smtClean="0"/>
              <a:t> </a:t>
            </a:r>
            <a:r>
              <a:rPr lang="cs-CZ" dirty="0" smtClean="0"/>
              <a:t>obdélníkový, obvykle ocelový rám …</a:t>
            </a:r>
          </a:p>
          <a:p>
            <a:pPr marL="514350" lvl="0" indent="-514350">
              <a:buFont typeface="+mj-lt"/>
              <a:buAutoNum type="alphaLcParenR"/>
            </a:pPr>
            <a:r>
              <a:rPr lang="en-GB" b="1" i="1" dirty="0" smtClean="0"/>
              <a:t>Frame</a:t>
            </a:r>
            <a:r>
              <a:rPr lang="cs-CZ" b="1" i="1" dirty="0" smtClean="0"/>
              <a:t> </a:t>
            </a:r>
            <a:r>
              <a:rPr lang="cs-CZ" dirty="0" smtClean="0"/>
              <a:t>konstrukce, která něco podepírá …</a:t>
            </a:r>
          </a:p>
          <a:p>
            <a:pPr marL="514350" lvl="0" indent="-514350">
              <a:buFont typeface="+mj-lt"/>
              <a:buAutoNum type="alphaLcParenR"/>
            </a:pPr>
            <a:r>
              <a:rPr lang="en-GB" b="1" i="1" dirty="0" smtClean="0"/>
              <a:t>Spark</a:t>
            </a:r>
            <a:r>
              <a:rPr lang="cs-CZ" b="1" i="1" dirty="0" smtClean="0"/>
              <a:t> </a:t>
            </a:r>
            <a:r>
              <a:rPr lang="cs-CZ" dirty="0" smtClean="0"/>
              <a:t>malá část ohně, která se oddělí …</a:t>
            </a:r>
          </a:p>
          <a:p>
            <a:pPr marL="514350" lvl="0" indent="-514350">
              <a:buFont typeface="+mj-lt"/>
              <a:buAutoNum type="alphaLcParenR"/>
            </a:pPr>
            <a:r>
              <a:rPr lang="en-GB" b="1" i="1" dirty="0" smtClean="0"/>
              <a:t>Compression</a:t>
            </a:r>
            <a:r>
              <a:rPr lang="cs-CZ" b="1" i="1" dirty="0" smtClean="0"/>
              <a:t> </a:t>
            </a:r>
            <a:r>
              <a:rPr lang="cs-CZ" dirty="0" smtClean="0"/>
              <a:t>stav, při kterém je něco stlačeno …</a:t>
            </a:r>
          </a:p>
          <a:p>
            <a:pPr marL="514350" lvl="0" indent="-514350">
              <a:buFont typeface="+mj-lt"/>
              <a:buAutoNum type="alphaLcParenR"/>
            </a:pPr>
            <a:r>
              <a:rPr lang="en-GB" b="1" i="1" dirty="0" smtClean="0"/>
              <a:t>Cylinders</a:t>
            </a:r>
            <a:r>
              <a:rPr lang="cs-CZ" b="1" i="1" dirty="0" smtClean="0"/>
              <a:t> </a:t>
            </a:r>
            <a:r>
              <a:rPr lang="cs-CZ" dirty="0" smtClean="0"/>
              <a:t>je  část motoru, ve které se pohybuje píst. </a:t>
            </a:r>
          </a:p>
          <a:p>
            <a:pPr marL="514350" lvl="0" indent="-514350">
              <a:buFont typeface="+mj-lt"/>
              <a:buAutoNum type="alphaLcParenR"/>
            </a:pPr>
            <a:r>
              <a:rPr lang="en-GB" b="1" i="1" dirty="0" smtClean="0"/>
              <a:t>cooling system </a:t>
            </a:r>
            <a:r>
              <a:rPr lang="cs-CZ" dirty="0" smtClean="0"/>
              <a:t>zařízení, které udržuje chlad …</a:t>
            </a:r>
          </a:p>
          <a:p>
            <a:pPr marL="514350" indent="-514350">
              <a:buFont typeface="+mj-lt"/>
              <a:buAutoNum type="alphaLcParenR"/>
            </a:pPr>
            <a:r>
              <a:rPr lang="en-GB" b="1" i="1" dirty="0" smtClean="0"/>
              <a:t>cooling fins </a:t>
            </a:r>
            <a:r>
              <a:rPr lang="cs-CZ" dirty="0" smtClean="0"/>
              <a:t>pásky kovu, které zvyšují plochu … </a:t>
            </a:r>
            <a:br>
              <a:rPr lang="cs-CZ" dirty="0" smtClean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6/4 </a:t>
            </a:r>
            <a:r>
              <a:rPr lang="en-GB" sz="3600" dirty="0"/>
              <a:t>Choose the correct term from the text and match it with one of the definitions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GB" b="1" i="1" dirty="0" smtClean="0"/>
              <a:t>chassis* cooling fins* frame* ignition* spark* compression* cylinders* engine* fuel* vehicle* cooling system* </a:t>
            </a:r>
            <a:endParaRPr lang="cs-CZ" dirty="0" smtClean="0"/>
          </a:p>
          <a:p>
            <a:pPr lvl="0"/>
            <a:r>
              <a:rPr lang="en-GB" dirty="0" smtClean="0"/>
              <a:t>any machine with wheels that is used</a:t>
            </a:r>
            <a:r>
              <a:rPr lang="cs-CZ" dirty="0" smtClean="0"/>
              <a:t> …</a:t>
            </a:r>
          </a:p>
          <a:p>
            <a:r>
              <a:rPr lang="en-GB" dirty="0" smtClean="0"/>
              <a:t>a machine that converts energy into mechanical</a:t>
            </a:r>
            <a:r>
              <a:rPr lang="cs-CZ" dirty="0" smtClean="0"/>
              <a:t> …</a:t>
            </a:r>
          </a:p>
          <a:p>
            <a:r>
              <a:rPr lang="en-GB" dirty="0" smtClean="0"/>
              <a:t>a material (such as coal or gas) that is burned to produce </a:t>
            </a:r>
            <a:r>
              <a:rPr lang="cs-CZ" dirty="0" smtClean="0"/>
              <a:t> …</a:t>
            </a:r>
          </a:p>
          <a:p>
            <a:r>
              <a:rPr lang="en-GB" dirty="0" smtClean="0"/>
              <a:t>a rectangular, usually steel frame, that holds</a:t>
            </a:r>
            <a:r>
              <a:rPr lang="cs-CZ" dirty="0" smtClean="0"/>
              <a:t> …</a:t>
            </a:r>
          </a:p>
          <a:p>
            <a:pPr lvl="0"/>
            <a:r>
              <a:rPr lang="cs-CZ" dirty="0" smtClean="0"/>
              <a:t>a</a:t>
            </a:r>
            <a:r>
              <a:rPr lang="en-GB" dirty="0" smtClean="0"/>
              <a:t> structure that gives shape or support</a:t>
            </a:r>
            <a:endParaRPr lang="cs-CZ" dirty="0" smtClean="0"/>
          </a:p>
          <a:p>
            <a:r>
              <a:rPr lang="en-GB" dirty="0" smtClean="0"/>
              <a:t>an electrical system in an engine that causes</a:t>
            </a:r>
            <a:r>
              <a:rPr lang="cs-CZ" dirty="0" smtClean="0"/>
              <a:t>  …</a:t>
            </a:r>
          </a:p>
          <a:p>
            <a:pPr lvl="0"/>
            <a:r>
              <a:rPr lang="en-GB" dirty="0" smtClean="0"/>
              <a:t>a small burst of fire that comes off of a main fire</a:t>
            </a:r>
            <a:endParaRPr lang="cs-CZ" dirty="0" smtClean="0"/>
          </a:p>
          <a:p>
            <a:r>
              <a:rPr lang="en-GB" dirty="0" smtClean="0"/>
              <a:t>a state of being squished down or made smaller </a:t>
            </a:r>
            <a:r>
              <a:rPr lang="cs-CZ" dirty="0" smtClean="0"/>
              <a:t> …</a:t>
            </a:r>
          </a:p>
          <a:p>
            <a:r>
              <a:rPr lang="en-GB" dirty="0" smtClean="0"/>
              <a:t>a mechanism for keeping something cool</a:t>
            </a:r>
            <a:r>
              <a:rPr lang="cs-CZ" dirty="0" smtClean="0"/>
              <a:t>  …</a:t>
            </a:r>
          </a:p>
          <a:p>
            <a:r>
              <a:rPr lang="en-GB" dirty="0" smtClean="0"/>
              <a:t>metal strips that effectively increases the surface </a:t>
            </a:r>
            <a:r>
              <a:rPr lang="cs-CZ" dirty="0" smtClean="0"/>
              <a:t> …</a:t>
            </a:r>
          </a:p>
          <a:p>
            <a:r>
              <a:rPr lang="en-GB" dirty="0" smtClean="0"/>
              <a:t>working parts of an </a:t>
            </a:r>
            <a:r>
              <a:rPr lang="cs-CZ" dirty="0" err="1" smtClean="0"/>
              <a:t>engine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pump,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space</a:t>
            </a:r>
            <a:r>
              <a:rPr lang="cs-CZ" dirty="0" smtClean="0"/>
              <a:t> 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dirty="0" err="1" smtClean="0"/>
              <a:t>Answers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lvl="0" indent="-514350">
              <a:buFont typeface="+mj-lt"/>
              <a:buAutoNum type="alphaLcParenR"/>
            </a:pPr>
            <a:r>
              <a:rPr lang="en-GB" b="1" i="1" dirty="0" smtClean="0"/>
              <a:t>Vehicle</a:t>
            </a:r>
            <a:r>
              <a:rPr lang="cs-CZ" b="1" i="1" dirty="0" smtClean="0"/>
              <a:t> </a:t>
            </a:r>
            <a:r>
              <a:rPr lang="en-GB" dirty="0" smtClean="0"/>
              <a:t>any machine with wheels that is used to</a:t>
            </a:r>
            <a:r>
              <a:rPr lang="cs-CZ" dirty="0" smtClean="0"/>
              <a:t> …</a:t>
            </a:r>
          </a:p>
          <a:p>
            <a:pPr marL="514350" lvl="0" indent="-514350">
              <a:buFont typeface="+mj-lt"/>
              <a:buAutoNum type="alphaLcParenR"/>
            </a:pPr>
            <a:r>
              <a:rPr lang="en-GB" b="1" i="1" dirty="0" smtClean="0"/>
              <a:t>Engine</a:t>
            </a:r>
            <a:r>
              <a:rPr lang="cs-CZ" b="1" i="1" dirty="0" smtClean="0"/>
              <a:t> </a:t>
            </a:r>
            <a:r>
              <a:rPr lang="en-GB" dirty="0" smtClean="0"/>
              <a:t>a machine that converts energy into mechanical force or motion.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cs-CZ" b="1" i="1" dirty="0" smtClean="0"/>
              <a:t>F</a:t>
            </a:r>
            <a:r>
              <a:rPr lang="en-GB" b="1" i="1" dirty="0" err="1" smtClean="0"/>
              <a:t>uel</a:t>
            </a:r>
            <a:r>
              <a:rPr lang="en-GB" b="1" i="1" dirty="0" smtClean="0"/>
              <a:t> </a:t>
            </a:r>
            <a:r>
              <a:rPr lang="en-GB" dirty="0" smtClean="0"/>
              <a:t>a material (such as coal or gas) that is burned to produce heat or power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b="1" i="1" dirty="0" smtClean="0"/>
              <a:t>Chassis</a:t>
            </a:r>
            <a:r>
              <a:rPr lang="cs-CZ" b="1" i="1" dirty="0" smtClean="0"/>
              <a:t> </a:t>
            </a:r>
            <a:r>
              <a:rPr lang="en-GB" dirty="0" smtClean="0"/>
              <a:t>a rectangular, usually steel frame, that holds the body</a:t>
            </a:r>
            <a:r>
              <a:rPr lang="cs-CZ" dirty="0" smtClean="0"/>
              <a:t> …</a:t>
            </a:r>
          </a:p>
          <a:p>
            <a:pPr marL="514350" lvl="0" indent="-514350">
              <a:buFont typeface="+mj-lt"/>
              <a:buAutoNum type="alphaLcParenR"/>
            </a:pPr>
            <a:r>
              <a:rPr lang="en-GB" b="1" i="1" dirty="0" smtClean="0"/>
              <a:t>Frame</a:t>
            </a:r>
            <a:r>
              <a:rPr lang="cs-CZ" b="1" i="1" dirty="0" smtClean="0"/>
              <a:t> </a:t>
            </a:r>
            <a:r>
              <a:rPr lang="cs-CZ" dirty="0" smtClean="0"/>
              <a:t>a</a:t>
            </a:r>
            <a:r>
              <a:rPr lang="en-GB" dirty="0" smtClean="0"/>
              <a:t> structure that gives shape or support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b="1" i="1" dirty="0" smtClean="0"/>
              <a:t>Ignition</a:t>
            </a:r>
            <a:r>
              <a:rPr lang="cs-CZ" b="1" i="1" dirty="0" smtClean="0"/>
              <a:t> </a:t>
            </a:r>
            <a:r>
              <a:rPr lang="en-GB" dirty="0" smtClean="0"/>
              <a:t>an electrical system in an engine that causes the fuel </a:t>
            </a:r>
            <a:r>
              <a:rPr lang="cs-CZ" dirty="0" smtClean="0"/>
              <a:t>…</a:t>
            </a:r>
          </a:p>
          <a:p>
            <a:pPr marL="514350" lvl="0" indent="-514350">
              <a:buFont typeface="+mj-lt"/>
              <a:buAutoNum type="alphaLcParenR"/>
            </a:pPr>
            <a:r>
              <a:rPr lang="en-GB" b="1" i="1" dirty="0" smtClean="0"/>
              <a:t>Spark</a:t>
            </a:r>
            <a:r>
              <a:rPr lang="cs-CZ" b="1" i="1" dirty="0" smtClean="0"/>
              <a:t> </a:t>
            </a:r>
            <a:r>
              <a:rPr lang="en-GB" dirty="0" smtClean="0"/>
              <a:t>a small burst of fire that comes off of a main fire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cs-CZ" b="1" i="1" dirty="0" smtClean="0"/>
              <a:t>C</a:t>
            </a:r>
            <a:r>
              <a:rPr lang="en-GB" b="1" i="1" dirty="0" err="1" smtClean="0"/>
              <a:t>ompression</a:t>
            </a:r>
            <a:r>
              <a:rPr lang="en-GB" b="1" i="1" dirty="0" smtClean="0"/>
              <a:t> </a:t>
            </a:r>
            <a:r>
              <a:rPr lang="en-GB" dirty="0" smtClean="0"/>
              <a:t>a state of being squished down or made smaller</a:t>
            </a:r>
            <a:r>
              <a:rPr lang="cs-CZ" dirty="0" smtClean="0"/>
              <a:t> …</a:t>
            </a:r>
          </a:p>
          <a:p>
            <a:pPr marL="514350" lvl="0" indent="-514350">
              <a:buFont typeface="+mj-lt"/>
              <a:buAutoNum type="alphaLcParenR"/>
            </a:pPr>
            <a:r>
              <a:rPr lang="en-GB" b="1" i="1" dirty="0" smtClean="0"/>
              <a:t>cooling </a:t>
            </a:r>
            <a:r>
              <a:rPr lang="en-GB" b="1" i="1" dirty="0" smtClean="0"/>
              <a:t>system </a:t>
            </a:r>
            <a:r>
              <a:rPr lang="en-GB" dirty="0" smtClean="0"/>
              <a:t>mechanism for keeping something cool, </a:t>
            </a:r>
            <a:r>
              <a:rPr lang="cs-CZ" dirty="0" smtClean="0"/>
              <a:t>…</a:t>
            </a:r>
          </a:p>
          <a:p>
            <a:pPr marL="514350" lvl="0" indent="-514350">
              <a:buFont typeface="+mj-lt"/>
              <a:buAutoNum type="alphaLcParenR"/>
            </a:pPr>
            <a:r>
              <a:rPr lang="en-GB" b="1" i="1" dirty="0" smtClean="0"/>
              <a:t>cooling fins </a:t>
            </a:r>
            <a:r>
              <a:rPr lang="en-GB" dirty="0" smtClean="0"/>
              <a:t>metal strips that effectively increases the surface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b="1" i="1" dirty="0" smtClean="0"/>
              <a:t>Cylinders </a:t>
            </a:r>
            <a:r>
              <a:rPr lang="en-GB" dirty="0" smtClean="0"/>
              <a:t>working parts of an</a:t>
            </a:r>
            <a:r>
              <a:rPr lang="cs-CZ" dirty="0" smtClean="0"/>
              <a:t> </a:t>
            </a:r>
            <a:r>
              <a:rPr lang="cs-CZ" dirty="0" err="1" smtClean="0"/>
              <a:t>engine</a:t>
            </a:r>
            <a:r>
              <a:rPr lang="en-GB" dirty="0" smtClean="0"/>
              <a:t> or </a:t>
            </a:r>
            <a:r>
              <a:rPr lang="cs-CZ" dirty="0" smtClean="0"/>
              <a:t> pump</a:t>
            </a:r>
            <a:r>
              <a:rPr lang="en-GB" dirty="0" smtClean="0"/>
              <a:t>, the space in which a </a:t>
            </a:r>
            <a:r>
              <a:rPr lang="cs-CZ" dirty="0" smtClean="0"/>
              <a:t>piston..</a:t>
            </a:r>
            <a:r>
              <a:rPr lang="en-GB" dirty="0" smtClean="0"/>
              <a:t>. </a:t>
            </a:r>
            <a:endParaRPr lang="cs-CZ" b="1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6/5 </a:t>
            </a:r>
            <a:r>
              <a:rPr lang="cs-CZ" dirty="0" err="1" smtClean="0"/>
              <a:t>See</a:t>
            </a:r>
            <a:r>
              <a:rPr lang="cs-CZ" dirty="0" smtClean="0"/>
              <a:t> </a:t>
            </a:r>
            <a:r>
              <a:rPr lang="cs-CZ" dirty="0" err="1" smtClean="0"/>
              <a:t>some</a:t>
            </a:r>
            <a:r>
              <a:rPr lang="cs-CZ" dirty="0" smtClean="0"/>
              <a:t> </a:t>
            </a:r>
            <a:r>
              <a:rPr lang="cs-CZ" dirty="0" err="1" smtClean="0"/>
              <a:t>other</a:t>
            </a:r>
            <a:r>
              <a:rPr lang="cs-CZ" dirty="0" smtClean="0"/>
              <a:t> </a:t>
            </a:r>
            <a:r>
              <a:rPr lang="cs-CZ" dirty="0" err="1" smtClean="0"/>
              <a:t>parts</a:t>
            </a:r>
            <a:r>
              <a:rPr lang="cs-CZ" dirty="0" smtClean="0"/>
              <a:t>.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you</a:t>
            </a:r>
            <a:r>
              <a:rPr lang="cs-CZ" dirty="0" smtClean="0"/>
              <a:t> </a:t>
            </a:r>
            <a:r>
              <a:rPr lang="cs-CZ" dirty="0" err="1" smtClean="0"/>
              <a:t>name</a:t>
            </a:r>
            <a:r>
              <a:rPr lang="cs-CZ" dirty="0" smtClean="0"/>
              <a:t> </a:t>
            </a:r>
            <a:r>
              <a:rPr lang="cs-CZ" dirty="0" err="1" smtClean="0"/>
              <a:t>them</a:t>
            </a:r>
            <a:r>
              <a:rPr lang="cs-CZ" dirty="0" smtClean="0"/>
              <a:t> in </a:t>
            </a:r>
            <a:r>
              <a:rPr lang="cs-CZ" dirty="0" err="1" smtClean="0"/>
              <a:t>Czech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pic>
        <p:nvPicPr>
          <p:cNvPr id="2050" name="fancybox-img" descr="http://www.partsofacar.net/wp-content/gallery/car-body/car_body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988840"/>
            <a:ext cx="7339222" cy="4391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79</TotalTime>
  <Words>743</Words>
  <Application>Microsoft Office PowerPoint</Application>
  <PresentationFormat>Předvádění na obrazovce (4:3)</PresentationFormat>
  <Paragraphs>88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Tok</vt:lpstr>
      <vt:lpstr>Prezentace aplikace PowerPoint</vt:lpstr>
      <vt:lpstr>Automobile construction</vt:lpstr>
      <vt:lpstr>6/2 Chose the correct  description to the car body types </vt:lpstr>
      <vt:lpstr>Answers</vt:lpstr>
      <vt:lpstr>6/3 Choose the correct term from the text and match it with one of the definitions</vt:lpstr>
      <vt:lpstr>Answers</vt:lpstr>
      <vt:lpstr>6/4 Choose the correct term from the text and match it with one of the definitions</vt:lpstr>
      <vt:lpstr>Answers</vt:lpstr>
      <vt:lpstr>6/5 See some other parts. Can you name them in Czech?</vt:lpstr>
      <vt:lpstr>6/6 Work out the dictionary </vt:lpstr>
    </vt:vector>
  </TitlesOfParts>
  <Company>Ledeč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Dvořáková Zuzana</dc:creator>
  <cp:lastModifiedBy>Nádvorníková Libuše</cp:lastModifiedBy>
  <cp:revision>16</cp:revision>
  <dcterms:created xsi:type="dcterms:W3CDTF">2014-05-02T09:35:00Z</dcterms:created>
  <dcterms:modified xsi:type="dcterms:W3CDTF">2014-12-01T03:31:15Z</dcterms:modified>
</cp:coreProperties>
</file>