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62" r:id="rId5"/>
    <p:sldId id="263" r:id="rId6"/>
    <p:sldId id="267" r:id="rId7"/>
    <p:sldId id="269" r:id="rId8"/>
    <p:sldId id="265" r:id="rId9"/>
    <p:sldId id="260" r:id="rId10"/>
    <p:sldId id="266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25" autoAdjust="0"/>
    <p:restoredTop sz="86393" autoAdjust="0"/>
  </p:normalViewPr>
  <p:slideViewPr>
    <p:cSldViewPr>
      <p:cViewPr varScale="1">
        <p:scale>
          <a:sx n="63" d="100"/>
          <a:sy n="63" d="100"/>
        </p:scale>
        <p:origin x="-136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09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E83FDF-44C6-4ECA-98FB-A3A1A07DC264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4A7CAE-18E7-4730-81AB-8D622813C96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8856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A7CAE-18E7-4730-81AB-8D622813C967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10956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A7CAE-18E7-4730-81AB-8D622813C967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3139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s odříznutým a zakulaceným jedním rohe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úhlý trojúhe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10" name="Volný tvar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lný tvar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76F80B3-B6B2-4CB9-BD3C-51B9A5FE7CD4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lný tvar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olný tvar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RyLvVMg84xs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google.cz/url?sa=i&amp;rct=j&amp;q=&amp;esrc=s&amp;source=images&amp;cd=&amp;cad=rja&amp;uact=8&amp;docid=sY_mCa7H9nUONM&amp;tbnid=VKoJh8X91exMPM:&amp;ved=0CAUQjRw&amp;url=http://sign.aptinet.com/SAi_Clip_Art317.asp?cmd=browse&amp;browseTable=12&amp;displayThumbs=1&amp;Path2=&amp;Path3=&amp;ei=FeJaU7PWBofLsgbl4oDQBA&amp;psig=AFQjCNFSTdkPLfQj9cdlFjR3M7hQO7tJPg&amp;ust=1398551418693898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google.cz/url?sa=i&amp;rct=j&amp;q=&amp;esrc=s&amp;source=images&amp;cd=&amp;cad=rja&amp;uact=8&amp;docid=1mnPdXZndXYbDM&amp;tbnid=NoEeJdp837wsZM:&amp;ved=0CAUQjRw&amp;url=http://es.clipartlogo.com/premium/detail/vector-cartoon-of-man-welding_92748886.html&amp;ei=r99aU7jKC4WYtQa9_oCABQ&amp;psig=AFQjCNGs3hesy5TFb4eE-wIOmNgODB3aCw&amp;ust=1398550748477743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google.cz/url?sa=i&amp;rct=j&amp;q=&amp;esrc=s&amp;source=images&amp;cd=&amp;cad=rja&amp;uact=8&amp;docid=1mnPdXZndXYbDM&amp;tbnid=NoEeJdp837wsZM:&amp;ved=0CAUQjRw&amp;url=http://es.clipartlogo.com/premium/detail/vector-cartoon-of-man-welding_92748886.html&amp;ei=r99aU7jKC4WYtQa9_oCABQ&amp;psig=AFQjCNGs3hesy5TFb4eE-wIOmNgODB3aCw&amp;ust=1398550748477743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</p:txBody>
      </p:sp>
      <p:pic>
        <p:nvPicPr>
          <p:cNvPr id="1030" name="Picture 6" descr="Crane Lifting Clip Ar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130475" y="-26008013"/>
            <a:ext cx="2838450" cy="2600325"/>
          </a:xfrm>
          <a:prstGeom prst="rect">
            <a:avLst/>
          </a:prstGeom>
          <a:noFill/>
        </p:spPr>
      </p:pic>
      <p:pic>
        <p:nvPicPr>
          <p:cNvPr id="1032" name="Picture 8" descr="Crane Lifting Clip Ar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130475" y="-26008013"/>
            <a:ext cx="2838450" cy="2600325"/>
          </a:xfrm>
          <a:prstGeom prst="rect">
            <a:avLst/>
          </a:prstGeom>
          <a:noFill/>
        </p:spPr>
      </p:pic>
      <p:pic>
        <p:nvPicPr>
          <p:cNvPr id="1034" name="Picture 10" descr="Crane Lifting Clip Ar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130475" y="-26008013"/>
            <a:ext cx="2838450" cy="2600325"/>
          </a:xfrm>
          <a:prstGeom prst="rect">
            <a:avLst/>
          </a:prstGeom>
          <a:noFill/>
        </p:spPr>
      </p:pic>
      <p:pic>
        <p:nvPicPr>
          <p:cNvPr id="9218" name="Picture 2" descr="http://sr.photos2.fotosearch.com/bthumb/CSP/CSP689/k689838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8964488" cy="6730433"/>
          </a:xfrm>
          <a:prstGeom prst="rect">
            <a:avLst/>
          </a:prstGeom>
          <a:noFill/>
        </p:spPr>
      </p:pic>
      <p:sp>
        <p:nvSpPr>
          <p:cNvPr id="15" name="Obdélník 14"/>
          <p:cNvSpPr/>
          <p:nvPr/>
        </p:nvSpPr>
        <p:spPr>
          <a:xfrm>
            <a:off x="1691680" y="3501008"/>
            <a:ext cx="555472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cs-CZ" sz="72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 E L D I N G </a:t>
            </a:r>
            <a:r>
              <a:rPr lang="cs-CZ" sz="72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cs-CZ" sz="72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4575" y="6005455"/>
            <a:ext cx="3489425" cy="85254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bdélník 11"/>
          <p:cNvSpPr/>
          <p:nvPr/>
        </p:nvSpPr>
        <p:spPr>
          <a:xfrm>
            <a:off x="899592" y="2132856"/>
            <a:ext cx="49160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72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 I F T S  </a:t>
            </a:r>
            <a:r>
              <a:rPr lang="cs-CZ" sz="44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and</a:t>
            </a:r>
            <a:endParaRPr lang="cs-CZ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3/6 </a:t>
            </a:r>
            <a:r>
              <a:rPr lang="cs-CZ" dirty="0" err="1" smtClean="0"/>
              <a:t>Work</a:t>
            </a:r>
            <a:r>
              <a:rPr lang="cs-CZ" dirty="0" smtClean="0"/>
              <a:t> </a:t>
            </a:r>
            <a:r>
              <a:rPr lang="cs-CZ" dirty="0" err="1" smtClean="0"/>
              <a:t>out</a:t>
            </a:r>
            <a:r>
              <a:rPr lang="cs-CZ" dirty="0" smtClean="0"/>
              <a:t> a </a:t>
            </a:r>
            <a:r>
              <a:rPr lang="cs-CZ" dirty="0" err="1" smtClean="0"/>
              <a:t>dictionary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Work out a dictionary for each bold expression</a:t>
            </a:r>
            <a:r>
              <a:rPr lang="cs-CZ" dirty="0" smtClean="0"/>
              <a:t> in</a:t>
            </a:r>
            <a:r>
              <a:rPr lang="en-GB" dirty="0" smtClean="0"/>
              <a:t> this unit.</a:t>
            </a:r>
          </a:p>
          <a:p>
            <a:r>
              <a:rPr lang="en-GB" dirty="0" smtClean="0"/>
              <a:t>Put it into alphabetical order</a:t>
            </a:r>
          </a:p>
          <a:p>
            <a:r>
              <a:rPr lang="en-GB" dirty="0" smtClean="0"/>
              <a:t>Find phonetic transcription</a:t>
            </a:r>
          </a:p>
          <a:p>
            <a:r>
              <a:rPr lang="en-GB" dirty="0" smtClean="0"/>
              <a:t>Write it into your text book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3/1 </a:t>
            </a:r>
            <a:r>
              <a:rPr lang="cs-CZ" dirty="0" err="1" smtClean="0"/>
              <a:t>The</a:t>
            </a:r>
            <a:r>
              <a:rPr lang="cs-CZ" dirty="0" smtClean="0"/>
              <a:t> video </a:t>
            </a:r>
            <a:r>
              <a:rPr lang="cs-CZ" dirty="0" err="1" smtClean="0"/>
              <a:t>task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u="sng" dirty="0" smtClean="0">
                <a:hlinkClick r:id="rId2"/>
              </a:rPr>
              <a:t>http://www.</a:t>
            </a:r>
            <a:r>
              <a:rPr lang="cs-CZ" sz="2000" b="1" u="sng" dirty="0" err="1" smtClean="0">
                <a:hlinkClick r:id="rId2"/>
              </a:rPr>
              <a:t>youtube.com</a:t>
            </a:r>
            <a:r>
              <a:rPr lang="cs-CZ" sz="2000" b="1" u="sng" dirty="0" smtClean="0">
                <a:hlinkClick r:id="rId2"/>
              </a:rPr>
              <a:t>/</a:t>
            </a:r>
            <a:r>
              <a:rPr lang="cs-CZ" sz="2000" b="1" u="sng" dirty="0" err="1" smtClean="0">
                <a:hlinkClick r:id="rId2"/>
              </a:rPr>
              <a:t>watch</a:t>
            </a:r>
            <a:r>
              <a:rPr lang="cs-CZ" sz="2000" b="1" u="sng" dirty="0" smtClean="0">
                <a:hlinkClick r:id="rId2"/>
              </a:rPr>
              <a:t>?v=RyLvVMg84xs</a:t>
            </a:r>
            <a:endParaRPr lang="cs-CZ" sz="2000" dirty="0" smtClean="0"/>
          </a:p>
          <a:p>
            <a:endParaRPr lang="en-US" sz="11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/>
              <a:t>In welding we join metals by adding a third material</a:t>
            </a:r>
            <a:r>
              <a:rPr lang="cs-CZ" sz="2000" b="1" dirty="0" smtClean="0"/>
              <a:t>   	T/F</a:t>
            </a:r>
            <a:endParaRPr lang="en-US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/>
              <a:t>The resulting product is not a homogenous unit</a:t>
            </a:r>
            <a:r>
              <a:rPr lang="cs-CZ" sz="2000" b="1" dirty="0"/>
              <a:t>…         </a:t>
            </a:r>
            <a:r>
              <a:rPr lang="cs-CZ" sz="2000" b="1" dirty="0" smtClean="0"/>
              <a:t>	T/F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/>
              <a:t>Never cut or manipulate with the product </a:t>
            </a:r>
            <a:r>
              <a:rPr lang="cs-CZ" sz="2000" b="1" dirty="0" smtClean="0"/>
              <a:t>..</a:t>
            </a:r>
            <a:r>
              <a:rPr lang="cs-CZ" sz="2000" b="1" dirty="0" smtClean="0"/>
              <a:t>.</a:t>
            </a:r>
            <a:r>
              <a:rPr lang="cs-CZ" sz="2000" b="1" dirty="0"/>
              <a:t>	        </a:t>
            </a:r>
            <a:r>
              <a:rPr lang="cs-CZ" sz="2000" b="1" dirty="0" smtClean="0"/>
              <a:t>	T/F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cs-CZ" sz="2000" b="1" dirty="0" smtClean="0"/>
              <a:t>T</a:t>
            </a:r>
            <a:r>
              <a:rPr lang="en-US" sz="2000" b="1" dirty="0" smtClean="0"/>
              <a:t>here is only one way to weld and it is arc </a:t>
            </a:r>
            <a:r>
              <a:rPr lang="en-US" sz="2000" b="1" dirty="0" smtClean="0"/>
              <a:t>welding</a:t>
            </a:r>
            <a:r>
              <a:rPr lang="cs-CZ" sz="2000" b="1" dirty="0" smtClean="0"/>
              <a:t>      </a:t>
            </a:r>
            <a:r>
              <a:rPr lang="cs-CZ" sz="2000" b="1" dirty="0" smtClean="0"/>
              <a:t>	T/F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/>
              <a:t>The welder uses oxyacetylene torch and a filler </a:t>
            </a:r>
            <a:r>
              <a:rPr lang="en-US" sz="2000" b="1" dirty="0" smtClean="0"/>
              <a:t>rod</a:t>
            </a:r>
            <a:r>
              <a:rPr lang="cs-CZ" sz="2000" b="1" dirty="0"/>
              <a:t> </a:t>
            </a:r>
            <a:r>
              <a:rPr lang="cs-CZ" sz="2000" b="1" dirty="0" smtClean="0"/>
              <a:t>.</a:t>
            </a:r>
            <a:r>
              <a:rPr lang="cs-CZ" sz="2000" b="1" dirty="0" smtClean="0"/>
              <a:t>.. </a:t>
            </a:r>
            <a:r>
              <a:rPr lang="cs-CZ" sz="2000" b="1" dirty="0" smtClean="0"/>
              <a:t>	T/F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/>
              <a:t>When welding no protective glasses are </a:t>
            </a:r>
            <a:r>
              <a:rPr lang="en-US" sz="2000" b="1" dirty="0" smtClean="0"/>
              <a:t>used</a:t>
            </a:r>
            <a:r>
              <a:rPr lang="cs-CZ" sz="2000" b="1" dirty="0" smtClean="0"/>
              <a:t>		T/F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/>
              <a:t>The welder presents laser </a:t>
            </a:r>
            <a:r>
              <a:rPr lang="en-US" sz="2000" b="1" dirty="0" smtClean="0"/>
              <a:t>welding</a:t>
            </a:r>
            <a:r>
              <a:rPr lang="cs-CZ" sz="2000" b="1" dirty="0"/>
              <a:t>	</a:t>
            </a:r>
            <a:r>
              <a:rPr lang="cs-CZ" sz="2000" b="1" dirty="0" smtClean="0"/>
              <a:t>			T/F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/>
              <a:t>When the steel is heated it is </a:t>
            </a:r>
            <a:r>
              <a:rPr lang="en-US" sz="2000" b="1" dirty="0" smtClean="0"/>
              <a:t>green</a:t>
            </a:r>
            <a:r>
              <a:rPr lang="cs-CZ" sz="2000" b="1" dirty="0" smtClean="0"/>
              <a:t> </a:t>
            </a:r>
            <a:r>
              <a:rPr lang="cs-CZ" sz="2000" b="1" dirty="0" smtClean="0"/>
              <a:t>			T/F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endParaRPr lang="en-US" sz="2000" dirty="0" smtClean="0"/>
          </a:p>
          <a:p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cs-CZ" dirty="0" err="1" smtClean="0"/>
              <a:t>Answers</a:t>
            </a:r>
            <a:endParaRPr lang="cs-CZ" sz="3200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323528" y="1600200"/>
            <a:ext cx="8424936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sz="2400" b="1" dirty="0" smtClean="0">
                <a:solidFill>
                  <a:srgbClr val="FF0000"/>
                </a:solidFill>
              </a:rPr>
              <a:t>T</a:t>
            </a:r>
            <a:r>
              <a:rPr lang="cs-CZ" sz="2400" b="1" dirty="0" smtClean="0"/>
              <a:t>	</a:t>
            </a:r>
            <a:r>
              <a:rPr lang="en-US" sz="2400" b="1" dirty="0" smtClean="0"/>
              <a:t>In welding we join metals by adding a third </a:t>
            </a:r>
            <a:r>
              <a:rPr lang="cs-CZ" sz="2400" b="1" dirty="0" smtClean="0"/>
              <a:t>…</a:t>
            </a:r>
            <a:endParaRPr lang="en-US" sz="2400" b="1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</a:rPr>
              <a:t>F</a:t>
            </a:r>
            <a:r>
              <a:rPr lang="en-US" sz="2400" b="1" dirty="0" smtClean="0"/>
              <a:t>	The resulting product is not a homogenous unit</a:t>
            </a:r>
            <a:r>
              <a:rPr lang="cs-CZ" sz="2400" b="1" dirty="0" smtClean="0"/>
              <a:t>…</a:t>
            </a:r>
            <a:endParaRPr lang="en-US" sz="2400" b="1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</a:rPr>
              <a:t>F</a:t>
            </a:r>
            <a:r>
              <a:rPr lang="en-US" sz="2400" b="1" dirty="0" smtClean="0"/>
              <a:t>	Never cut or manipulate with the product – it is</a:t>
            </a:r>
            <a:r>
              <a:rPr lang="cs-CZ" sz="2400" b="1" dirty="0" smtClean="0"/>
              <a:t>…</a:t>
            </a:r>
            <a:endParaRPr lang="en-US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</a:rPr>
              <a:t>F</a:t>
            </a:r>
            <a:r>
              <a:rPr lang="en-US" sz="2400" b="1" dirty="0" smtClean="0"/>
              <a:t>	There is only one way to weld and it is arc </a:t>
            </a:r>
            <a:r>
              <a:rPr lang="en-US" sz="2400" b="1" dirty="0" smtClean="0"/>
              <a:t>welding</a:t>
            </a:r>
            <a:endParaRPr lang="en-US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</a:rPr>
              <a:t>T</a:t>
            </a:r>
            <a:r>
              <a:rPr lang="en-US" sz="2400" b="1" dirty="0" smtClean="0"/>
              <a:t>	The welder uses oxyacetylene torch and a filler rod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</a:rPr>
              <a:t>F</a:t>
            </a:r>
            <a:r>
              <a:rPr lang="en-US" sz="2400" b="1" dirty="0" smtClean="0"/>
              <a:t>	When welding no protective glasses are </a:t>
            </a:r>
            <a:r>
              <a:rPr lang="en-US" sz="2400" b="1" dirty="0" smtClean="0"/>
              <a:t>used</a:t>
            </a:r>
            <a:endParaRPr lang="en-US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</a:rPr>
              <a:t>F</a:t>
            </a:r>
            <a:r>
              <a:rPr lang="en-US" sz="2400" b="1" dirty="0" smtClean="0"/>
              <a:t>	The welder presents laser </a:t>
            </a:r>
            <a:r>
              <a:rPr lang="en-US" sz="2400" b="1" dirty="0" smtClean="0"/>
              <a:t>welding</a:t>
            </a:r>
            <a:endParaRPr lang="en-US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b="1" dirty="0" smtClean="0">
                <a:solidFill>
                  <a:srgbClr val="FF0000"/>
                </a:solidFill>
              </a:rPr>
              <a:t>F</a:t>
            </a:r>
            <a:r>
              <a:rPr lang="en-US" sz="2400" b="1" dirty="0" smtClean="0"/>
              <a:t>	When the steel is heated it is </a:t>
            </a:r>
            <a:r>
              <a:rPr lang="en-US" sz="2400" b="1" dirty="0" smtClean="0"/>
              <a:t>green</a:t>
            </a:r>
            <a:endParaRPr lang="en-US" sz="2400" dirty="0" smtClean="0"/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endParaRPr lang="cs-CZ" sz="2400" dirty="0" smtClean="0"/>
          </a:p>
        </p:txBody>
      </p:sp>
      <p:pic>
        <p:nvPicPr>
          <p:cNvPr id="6" name="Picture 2" descr="https://encrypted-tbn1.gstatic.com/images?q=tbn:ANd9GcRDbdS0nYGKTVUGj-OsvjTHn5QdXj3rKvnI30fG0tAblH-5q9JM1w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4725144"/>
            <a:ext cx="1861666" cy="12816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Listening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reading</a:t>
            </a:r>
            <a:r>
              <a:rPr lang="cs-CZ" dirty="0" smtClean="0"/>
              <a:t> </a:t>
            </a:r>
            <a:r>
              <a:rPr lang="cs-CZ" dirty="0" err="1" smtClean="0"/>
              <a:t>task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cs-CZ" sz="6400" b="1" dirty="0" smtClean="0">
                <a:solidFill>
                  <a:schemeClr val="accent2">
                    <a:lumMod val="75000"/>
                  </a:schemeClr>
                </a:solidFill>
              </a:rPr>
              <a:t>3/2 </a:t>
            </a:r>
            <a:r>
              <a:rPr lang="cs-CZ" sz="6400" b="1" dirty="0" err="1" smtClean="0">
                <a:solidFill>
                  <a:schemeClr val="accent2">
                    <a:lumMod val="75000"/>
                  </a:schemeClr>
                </a:solidFill>
              </a:rPr>
              <a:t>Read</a:t>
            </a:r>
            <a:r>
              <a:rPr lang="cs-CZ" sz="6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cs-CZ" sz="6400" b="1" dirty="0" err="1" smtClean="0">
                <a:solidFill>
                  <a:schemeClr val="accent2">
                    <a:lumMod val="75000"/>
                  </a:schemeClr>
                </a:solidFill>
              </a:rPr>
              <a:t>and</a:t>
            </a:r>
            <a:r>
              <a:rPr lang="cs-CZ" sz="6400" b="1" dirty="0" smtClean="0">
                <a:solidFill>
                  <a:schemeClr val="accent2">
                    <a:lumMod val="75000"/>
                  </a:schemeClr>
                </a:solidFill>
              </a:rPr>
              <a:t> listen to </a:t>
            </a:r>
            <a:r>
              <a:rPr lang="cs-CZ" sz="6400" b="1" dirty="0" err="1" smtClean="0">
                <a:solidFill>
                  <a:schemeClr val="accent2">
                    <a:lumMod val="75000"/>
                  </a:schemeClr>
                </a:solidFill>
              </a:rPr>
              <a:t>the</a:t>
            </a:r>
            <a:r>
              <a:rPr lang="cs-CZ" sz="6400" b="1" dirty="0" smtClean="0">
                <a:solidFill>
                  <a:schemeClr val="accent2">
                    <a:lumMod val="75000"/>
                  </a:schemeClr>
                </a:solidFill>
              </a:rPr>
              <a:t>  text.</a:t>
            </a:r>
          </a:p>
          <a:p>
            <a:endParaRPr lang="cs-CZ" sz="6400" dirty="0" smtClean="0"/>
          </a:p>
          <a:p>
            <a:pPr>
              <a:buNone/>
            </a:pPr>
            <a:r>
              <a:rPr lang="cs-CZ" sz="6400" b="1" dirty="0" smtClean="0">
                <a:solidFill>
                  <a:schemeClr val="accent2">
                    <a:lumMod val="75000"/>
                  </a:schemeClr>
                </a:solidFill>
              </a:rPr>
              <a:t>3/3 </a:t>
            </a:r>
            <a:r>
              <a:rPr lang="cs-CZ" sz="6400" b="1" dirty="0" err="1" smtClean="0">
                <a:solidFill>
                  <a:schemeClr val="accent2">
                    <a:lumMod val="75000"/>
                  </a:schemeClr>
                </a:solidFill>
              </a:rPr>
              <a:t>Find</a:t>
            </a:r>
            <a:r>
              <a:rPr lang="cs-CZ" sz="6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cs-CZ" sz="6400" b="1" dirty="0" err="1" smtClean="0">
                <a:solidFill>
                  <a:schemeClr val="accent2">
                    <a:lumMod val="75000"/>
                  </a:schemeClr>
                </a:solidFill>
              </a:rPr>
              <a:t>the</a:t>
            </a:r>
            <a:r>
              <a:rPr lang="cs-CZ" sz="6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cs-CZ" sz="6400" b="1" dirty="0" err="1" smtClean="0">
                <a:solidFill>
                  <a:schemeClr val="accent2">
                    <a:lumMod val="75000"/>
                  </a:schemeClr>
                </a:solidFill>
              </a:rPr>
              <a:t>terms</a:t>
            </a:r>
            <a:r>
              <a:rPr lang="cs-CZ" sz="6400" b="1" dirty="0" smtClean="0">
                <a:solidFill>
                  <a:schemeClr val="accent2">
                    <a:lumMod val="75000"/>
                  </a:schemeClr>
                </a:solidFill>
              </a:rPr>
              <a:t> to </a:t>
            </a:r>
            <a:r>
              <a:rPr lang="cs-CZ" sz="6400" b="1" dirty="0" err="1" smtClean="0">
                <a:solidFill>
                  <a:schemeClr val="accent2">
                    <a:lumMod val="75000"/>
                  </a:schemeClr>
                </a:solidFill>
              </a:rPr>
              <a:t>the</a:t>
            </a:r>
            <a:r>
              <a:rPr lang="cs-CZ" sz="6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cs-CZ" sz="6400" b="1" dirty="0" err="1" smtClean="0">
                <a:solidFill>
                  <a:schemeClr val="accent2">
                    <a:lumMod val="75000"/>
                  </a:schemeClr>
                </a:solidFill>
              </a:rPr>
              <a:t>following</a:t>
            </a:r>
            <a:r>
              <a:rPr lang="cs-CZ" sz="6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cs-CZ" sz="6400" b="1" dirty="0" err="1" smtClean="0">
                <a:solidFill>
                  <a:schemeClr val="accent2">
                    <a:lumMod val="75000"/>
                  </a:schemeClr>
                </a:solidFill>
              </a:rPr>
              <a:t>definitions</a:t>
            </a:r>
            <a:endParaRPr lang="cs-CZ" sz="64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r>
              <a:rPr lang="cs-CZ" sz="7200" b="1" dirty="0" err="1" smtClean="0"/>
              <a:t>carbon</a:t>
            </a:r>
            <a:r>
              <a:rPr lang="cs-CZ" sz="7200" b="1" dirty="0" smtClean="0"/>
              <a:t> dioxide* </a:t>
            </a:r>
            <a:r>
              <a:rPr lang="cs-CZ" sz="7200" b="1" dirty="0" err="1" smtClean="0"/>
              <a:t>resistance</a:t>
            </a:r>
            <a:r>
              <a:rPr lang="cs-CZ" sz="7200" b="1" dirty="0" smtClean="0"/>
              <a:t> </a:t>
            </a:r>
            <a:r>
              <a:rPr lang="cs-CZ" sz="7200" b="1" dirty="0" err="1" smtClean="0"/>
              <a:t>welding</a:t>
            </a:r>
            <a:r>
              <a:rPr lang="cs-CZ" sz="7200" b="1" dirty="0" smtClean="0"/>
              <a:t>* </a:t>
            </a:r>
            <a:r>
              <a:rPr lang="cs-CZ" sz="7200" b="1" dirty="0" err="1" smtClean="0"/>
              <a:t>welding</a:t>
            </a:r>
            <a:r>
              <a:rPr lang="cs-CZ" sz="7200" b="1" dirty="0" smtClean="0"/>
              <a:t> point* </a:t>
            </a:r>
            <a:r>
              <a:rPr lang="cs-CZ" sz="7200" b="1" dirty="0" err="1" smtClean="0"/>
              <a:t>arc</a:t>
            </a:r>
            <a:r>
              <a:rPr lang="cs-CZ" sz="7200" b="1" dirty="0" smtClean="0"/>
              <a:t> </a:t>
            </a:r>
            <a:r>
              <a:rPr lang="cs-CZ" sz="7200" b="1" dirty="0" err="1" smtClean="0"/>
              <a:t>welding</a:t>
            </a:r>
            <a:r>
              <a:rPr lang="cs-CZ" sz="7200" b="1" dirty="0" smtClean="0"/>
              <a:t>* oxygen* laser </a:t>
            </a:r>
            <a:r>
              <a:rPr lang="cs-CZ" sz="7200" b="1" dirty="0" err="1" smtClean="0"/>
              <a:t>beam</a:t>
            </a:r>
            <a:r>
              <a:rPr lang="cs-CZ" sz="7200" b="1" dirty="0" smtClean="0"/>
              <a:t>* </a:t>
            </a:r>
            <a:r>
              <a:rPr lang="cs-CZ" sz="7200" b="1" dirty="0" err="1" smtClean="0"/>
              <a:t>energy</a:t>
            </a:r>
            <a:r>
              <a:rPr lang="cs-CZ" sz="7200" b="1" dirty="0" smtClean="0"/>
              <a:t> </a:t>
            </a:r>
            <a:r>
              <a:rPr lang="cs-CZ" sz="7200" b="1" dirty="0" err="1" smtClean="0"/>
              <a:t>beam</a:t>
            </a:r>
            <a:r>
              <a:rPr lang="cs-CZ" sz="7200" b="1" dirty="0" smtClean="0"/>
              <a:t> </a:t>
            </a:r>
            <a:r>
              <a:rPr lang="cs-CZ" sz="7200" b="1" dirty="0" err="1" smtClean="0"/>
              <a:t>welding</a:t>
            </a:r>
            <a:r>
              <a:rPr lang="cs-CZ" sz="7200" b="1" dirty="0" smtClean="0"/>
              <a:t>* </a:t>
            </a:r>
            <a:r>
              <a:rPr lang="cs-CZ" sz="7200" b="1" dirty="0" err="1" smtClean="0"/>
              <a:t>filler</a:t>
            </a:r>
            <a:r>
              <a:rPr lang="cs-CZ" sz="7200" b="1" dirty="0" smtClean="0"/>
              <a:t> rod* argon* </a:t>
            </a:r>
            <a:r>
              <a:rPr lang="cs-CZ" sz="7200" b="1" dirty="0" err="1" smtClean="0"/>
              <a:t>oxyacetylene</a:t>
            </a:r>
            <a:r>
              <a:rPr lang="cs-CZ" sz="7200" b="1" dirty="0" smtClean="0"/>
              <a:t>* </a:t>
            </a:r>
            <a:r>
              <a:rPr lang="cs-CZ" sz="7200" b="1" dirty="0" err="1" smtClean="0"/>
              <a:t>welding</a:t>
            </a:r>
            <a:r>
              <a:rPr lang="cs-CZ" sz="7200" b="1" dirty="0" smtClean="0"/>
              <a:t>* </a:t>
            </a:r>
            <a:r>
              <a:rPr lang="cs-CZ" sz="7200" b="1" dirty="0" err="1" smtClean="0"/>
              <a:t>welding</a:t>
            </a:r>
            <a:r>
              <a:rPr lang="cs-CZ" sz="7200" b="1" dirty="0"/>
              <a:t> </a:t>
            </a:r>
            <a:r>
              <a:rPr lang="cs-CZ" sz="7200" b="1" dirty="0" err="1" smtClean="0"/>
              <a:t>torch</a:t>
            </a:r>
            <a:r>
              <a:rPr lang="cs-CZ" sz="7200" b="1" dirty="0" smtClean="0"/>
              <a:t>* </a:t>
            </a:r>
          </a:p>
          <a:p>
            <a:pPr marL="1143000" indent="-1143000">
              <a:buFont typeface="+mj-lt"/>
              <a:buAutoNum type="arabicPeriod"/>
            </a:pPr>
            <a:r>
              <a:rPr lang="cs-CZ" sz="6400" dirty="0" smtClean="0"/>
              <a:t>Místo spoje dvou materiálů  </a:t>
            </a:r>
          </a:p>
          <a:p>
            <a:pPr marL="1143000" indent="-1143000">
              <a:buFont typeface="+mj-lt"/>
              <a:buAutoNum type="arabicPeriod"/>
            </a:pPr>
            <a:r>
              <a:rPr lang="cs-CZ" sz="6400" dirty="0" smtClean="0"/>
              <a:t>Rychlá metoda svařování využívající přesně zacílené ……..</a:t>
            </a:r>
          </a:p>
          <a:p>
            <a:pPr marL="1143000" indent="-1143000">
              <a:buFont typeface="+mj-lt"/>
              <a:buAutoNum type="arabicPeriod"/>
            </a:pPr>
            <a:r>
              <a:rPr lang="cs-CZ" sz="6400" dirty="0" smtClean="0"/>
              <a:t>Velice výkonný proud světla používaný v moderním, …………</a:t>
            </a:r>
          </a:p>
          <a:p>
            <a:pPr marL="1143000" indent="-1143000">
              <a:buFont typeface="+mj-lt"/>
              <a:buAutoNum type="arabicPeriod"/>
            </a:pPr>
            <a:r>
              <a:rPr lang="cs-CZ" sz="6400" dirty="0" smtClean="0"/>
              <a:t>Materiál přidávaný do taveného místa………….</a:t>
            </a:r>
          </a:p>
          <a:p>
            <a:pPr marL="1143000" indent="-1143000">
              <a:buFont typeface="+mj-lt"/>
              <a:buAutoNum type="arabicPeriod"/>
            </a:pPr>
            <a:r>
              <a:rPr lang="cs-CZ" sz="6400" dirty="0" smtClean="0"/>
              <a:t>Proces využívající elektřinu k vytvoření elektrického oblouku………..</a:t>
            </a:r>
          </a:p>
          <a:p>
            <a:pPr marL="1143000" indent="-1143000">
              <a:buFont typeface="+mj-lt"/>
              <a:buAutoNum type="arabicPeriod"/>
            </a:pPr>
            <a:r>
              <a:rPr lang="cs-CZ" sz="6400" dirty="0" smtClean="0"/>
              <a:t>Plyn vytvářející aktivní ochrannou atmosféru…………</a:t>
            </a:r>
          </a:p>
          <a:p>
            <a:pPr marL="1143000" indent="-1143000">
              <a:buFont typeface="+mj-lt"/>
              <a:buAutoNum type="arabicPeriod"/>
            </a:pPr>
            <a:r>
              <a:rPr lang="cs-CZ" sz="6400" dirty="0" smtClean="0"/>
              <a:t>Druh svařování využívající vznícení acetylénu……………</a:t>
            </a:r>
          </a:p>
          <a:p>
            <a:pPr marL="1143000" indent="-1143000">
              <a:buFont typeface="+mj-lt"/>
              <a:buAutoNum type="arabicPeriod"/>
            </a:pPr>
            <a:r>
              <a:rPr lang="cs-CZ" sz="6400" dirty="0" smtClean="0"/>
              <a:t>Základní plyn využívaný při svařování plamenem………….</a:t>
            </a:r>
          </a:p>
          <a:p>
            <a:pPr marL="1143000" indent="-1143000">
              <a:buFont typeface="+mj-lt"/>
              <a:buAutoNum type="arabicPeriod"/>
            </a:pPr>
            <a:r>
              <a:rPr lang="cs-CZ" sz="6400" dirty="0" smtClean="0"/>
              <a:t>Druh svařování, který vytváří teplo tím, že elektrický……………</a:t>
            </a:r>
          </a:p>
          <a:p>
            <a:pPr marL="1143000" indent="-1143000">
              <a:buFont typeface="+mj-lt"/>
              <a:buAutoNum type="arabicPeriod"/>
            </a:pPr>
            <a:r>
              <a:rPr lang="cs-CZ" sz="6400" dirty="0" smtClean="0"/>
              <a:t>Inertní plyn, který se používá jako ochranná atmosféra při svařování ……………..  </a:t>
            </a:r>
          </a:p>
          <a:p>
            <a:pPr marL="1143000" indent="-1143000">
              <a:buFont typeface="+mj-lt"/>
              <a:buAutoNum type="arabicPeriod"/>
            </a:pPr>
            <a:r>
              <a:rPr lang="cs-CZ" sz="6400" dirty="0" smtClean="0"/>
              <a:t>Část svařovacího zařízení, který drží a se kterým manipuluje svářeč…..</a:t>
            </a:r>
          </a:p>
          <a:p>
            <a:pPr marL="514350" indent="-514350">
              <a:buFont typeface="+mj-lt"/>
              <a:buAutoNum type="arabicPeriod"/>
            </a:pPr>
            <a:endParaRPr lang="cs-CZ" dirty="0"/>
          </a:p>
          <a:p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Answers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cs-CZ" b="1" dirty="0" smtClean="0"/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179512" y="1844824"/>
            <a:ext cx="91440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r>
              <a:rPr lang="cs-CZ" sz="2400" b="1" i="1" dirty="0" err="1" smtClean="0"/>
              <a:t>welding</a:t>
            </a:r>
            <a:r>
              <a:rPr lang="cs-CZ" sz="2400" b="1" i="1" dirty="0" smtClean="0"/>
              <a:t> point* </a:t>
            </a:r>
            <a:r>
              <a:rPr lang="cs-CZ" sz="2400" dirty="0" smtClean="0"/>
              <a:t>Místo spoje dvou materiálů  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r>
              <a:rPr lang="cs-CZ" sz="2400" b="1" i="1" dirty="0" err="1" smtClean="0"/>
              <a:t>energy</a:t>
            </a:r>
            <a:r>
              <a:rPr lang="cs-CZ" sz="2400" b="1" i="1" dirty="0" smtClean="0"/>
              <a:t> </a:t>
            </a:r>
            <a:r>
              <a:rPr lang="cs-CZ" sz="2400" b="1" i="1" dirty="0" err="1" smtClean="0"/>
              <a:t>beam</a:t>
            </a:r>
            <a:r>
              <a:rPr lang="cs-CZ" sz="2400" b="1" i="1" dirty="0" smtClean="0"/>
              <a:t>* </a:t>
            </a:r>
            <a:r>
              <a:rPr lang="cs-CZ" sz="2400" dirty="0" smtClean="0"/>
              <a:t>Rychlá metoda svařování využívající přesně…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r>
              <a:rPr lang="cs-CZ" sz="2400" b="1" i="1" dirty="0" smtClean="0"/>
              <a:t>laser </a:t>
            </a:r>
            <a:r>
              <a:rPr lang="cs-CZ" sz="2400" b="1" i="1" dirty="0" err="1" smtClean="0"/>
              <a:t>beam</a:t>
            </a:r>
            <a:r>
              <a:rPr lang="cs-CZ" sz="2400" b="1" i="1" dirty="0" smtClean="0"/>
              <a:t> </a:t>
            </a:r>
            <a:r>
              <a:rPr lang="cs-CZ" sz="2400" b="1" i="1" dirty="0" err="1" smtClean="0"/>
              <a:t>welding</a:t>
            </a:r>
            <a:r>
              <a:rPr lang="cs-CZ" sz="2400" b="1" i="1" dirty="0" smtClean="0"/>
              <a:t>* </a:t>
            </a:r>
            <a:r>
              <a:rPr lang="cs-CZ" sz="2400" dirty="0" smtClean="0"/>
              <a:t>Velice výkonný proud světla ….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r>
              <a:rPr lang="cs-CZ" sz="2400" b="1" i="1" dirty="0" err="1" smtClean="0"/>
              <a:t>filler</a:t>
            </a:r>
            <a:r>
              <a:rPr lang="cs-CZ" sz="2400" b="1" i="1" dirty="0" smtClean="0"/>
              <a:t> rod* </a:t>
            </a:r>
            <a:r>
              <a:rPr lang="cs-CZ" sz="2400" dirty="0" smtClean="0"/>
              <a:t>Materiál přidávaný do taveného místa…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r>
              <a:rPr lang="cs-CZ" sz="2400" b="1" i="1" dirty="0" err="1" smtClean="0"/>
              <a:t>arc</a:t>
            </a:r>
            <a:r>
              <a:rPr lang="cs-CZ" sz="2400" b="1" i="1" dirty="0" smtClean="0"/>
              <a:t> </a:t>
            </a:r>
            <a:r>
              <a:rPr lang="cs-CZ" sz="2400" b="1" i="1" dirty="0" err="1" smtClean="0"/>
              <a:t>welding</a:t>
            </a:r>
            <a:r>
              <a:rPr lang="cs-CZ" sz="2400" b="1" i="1" dirty="0" smtClean="0"/>
              <a:t>* </a:t>
            </a:r>
            <a:r>
              <a:rPr lang="cs-CZ" sz="2400" dirty="0" smtClean="0"/>
              <a:t>Proces využívající elektřinu k vytvoření…..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r>
              <a:rPr lang="cs-CZ" sz="2400" b="1" dirty="0" err="1" smtClean="0"/>
              <a:t>carbon</a:t>
            </a:r>
            <a:r>
              <a:rPr lang="cs-CZ" sz="2400" b="1" dirty="0" smtClean="0"/>
              <a:t> dioxine* </a:t>
            </a:r>
            <a:r>
              <a:rPr lang="cs-CZ" sz="2400" dirty="0" smtClean="0"/>
              <a:t>Plyn vytvářející aktivní ochrannou….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r>
              <a:rPr lang="cs-CZ" sz="2400" b="1" i="1" dirty="0" err="1" smtClean="0"/>
              <a:t>oxyacetylene</a:t>
            </a:r>
            <a:r>
              <a:rPr lang="cs-CZ" sz="2400" b="1" i="1" dirty="0" smtClean="0"/>
              <a:t> </a:t>
            </a:r>
            <a:r>
              <a:rPr lang="cs-CZ" sz="2400" b="1" i="1" dirty="0" err="1" smtClean="0"/>
              <a:t>welding</a:t>
            </a:r>
            <a:r>
              <a:rPr lang="cs-CZ" sz="2400" b="1" i="1" dirty="0" smtClean="0"/>
              <a:t>* </a:t>
            </a:r>
            <a:r>
              <a:rPr lang="cs-CZ" sz="2400" dirty="0" smtClean="0"/>
              <a:t>Druh svařování využívající vznícení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r>
              <a:rPr lang="cs-CZ" sz="2400" b="1" i="1" dirty="0" smtClean="0"/>
              <a:t>oxygen* </a:t>
            </a:r>
            <a:r>
              <a:rPr lang="cs-CZ" sz="2400" dirty="0" smtClean="0"/>
              <a:t>Základní plyn využívaný při svařování….</a:t>
            </a:r>
            <a:r>
              <a:rPr lang="cs-CZ" sz="2400" b="1" i="1" dirty="0" smtClean="0"/>
              <a:t> </a:t>
            </a:r>
            <a:endParaRPr lang="cs-CZ" sz="2400" dirty="0" smtClean="0"/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r>
              <a:rPr lang="cs-CZ" sz="2400" b="1" i="1" dirty="0" err="1" smtClean="0"/>
              <a:t>resistance</a:t>
            </a:r>
            <a:r>
              <a:rPr lang="cs-CZ" sz="2400" b="1" i="1" dirty="0" smtClean="0"/>
              <a:t> </a:t>
            </a:r>
            <a:r>
              <a:rPr lang="cs-CZ" sz="2400" b="1" i="1" dirty="0" err="1" smtClean="0"/>
              <a:t>welding</a:t>
            </a:r>
            <a:r>
              <a:rPr lang="cs-CZ" sz="2400" b="1" i="1" dirty="0" smtClean="0"/>
              <a:t>* </a:t>
            </a:r>
            <a:r>
              <a:rPr lang="cs-CZ" sz="2400" dirty="0" smtClean="0"/>
              <a:t>Druh svařování, který vytváří teplo….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r>
              <a:rPr lang="cs-CZ" sz="2400" b="1" dirty="0" smtClean="0"/>
              <a:t>argon* </a:t>
            </a:r>
            <a:r>
              <a:rPr lang="cs-CZ" sz="2400" dirty="0" smtClean="0"/>
              <a:t>Inertní plyn, …..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r>
              <a:rPr lang="cs-CZ" sz="2400" b="1" i="1" dirty="0" err="1" smtClean="0"/>
              <a:t>welding</a:t>
            </a:r>
            <a:r>
              <a:rPr lang="cs-CZ" sz="2400" b="1" i="1" dirty="0" smtClean="0"/>
              <a:t> </a:t>
            </a:r>
            <a:r>
              <a:rPr lang="cs-CZ" sz="2400" b="1" i="1" dirty="0" err="1" smtClean="0"/>
              <a:t>torch</a:t>
            </a:r>
            <a:r>
              <a:rPr lang="cs-CZ" sz="2400" b="1" i="1" dirty="0" smtClean="0"/>
              <a:t>* </a:t>
            </a:r>
            <a:r>
              <a:rPr lang="cs-CZ" sz="2400" dirty="0" smtClean="0"/>
              <a:t>Část svařovacího zařízení….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1310573"/>
            <a:ext cx="9324528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cs-CZ" b="1" dirty="0" err="1" smtClean="0"/>
              <a:t>carbon</a:t>
            </a:r>
            <a:r>
              <a:rPr lang="cs-CZ" b="1" dirty="0" smtClean="0"/>
              <a:t> dioxide* </a:t>
            </a:r>
            <a:r>
              <a:rPr lang="cs-CZ" b="1" dirty="0" err="1" smtClean="0"/>
              <a:t>resistance</a:t>
            </a:r>
            <a:r>
              <a:rPr lang="cs-CZ" b="1" dirty="0" smtClean="0"/>
              <a:t> </a:t>
            </a:r>
            <a:r>
              <a:rPr lang="cs-CZ" b="1" dirty="0" err="1" smtClean="0"/>
              <a:t>welding</a:t>
            </a:r>
            <a:r>
              <a:rPr lang="cs-CZ" b="1" dirty="0" smtClean="0"/>
              <a:t>* </a:t>
            </a:r>
            <a:r>
              <a:rPr lang="cs-CZ" b="1" dirty="0" err="1" smtClean="0"/>
              <a:t>welding</a:t>
            </a:r>
            <a:r>
              <a:rPr lang="cs-CZ" b="1" dirty="0" smtClean="0"/>
              <a:t> point* </a:t>
            </a:r>
            <a:r>
              <a:rPr lang="cs-CZ" b="1" dirty="0" err="1" smtClean="0"/>
              <a:t>arc</a:t>
            </a:r>
            <a:r>
              <a:rPr lang="cs-CZ" b="1" dirty="0" smtClean="0"/>
              <a:t> </a:t>
            </a:r>
            <a:r>
              <a:rPr lang="cs-CZ" b="1" dirty="0" err="1" smtClean="0"/>
              <a:t>welding</a:t>
            </a:r>
            <a:r>
              <a:rPr lang="cs-CZ" b="1" dirty="0" smtClean="0"/>
              <a:t>* oxygen* laser </a:t>
            </a:r>
            <a:r>
              <a:rPr lang="cs-CZ" b="1" dirty="0" err="1" smtClean="0"/>
              <a:t>beam</a:t>
            </a:r>
            <a:r>
              <a:rPr lang="cs-CZ" b="1" dirty="0" smtClean="0"/>
              <a:t>* </a:t>
            </a:r>
            <a:r>
              <a:rPr lang="cs-CZ" b="1" dirty="0" err="1" smtClean="0"/>
              <a:t>welding</a:t>
            </a:r>
            <a:r>
              <a:rPr lang="cs-CZ" b="1" dirty="0" smtClean="0"/>
              <a:t>* </a:t>
            </a:r>
            <a:r>
              <a:rPr lang="cs-CZ" b="1" dirty="0" err="1" smtClean="0"/>
              <a:t>energy</a:t>
            </a:r>
            <a:r>
              <a:rPr lang="cs-CZ" b="1" dirty="0" smtClean="0"/>
              <a:t> </a:t>
            </a:r>
            <a:r>
              <a:rPr lang="cs-CZ" b="1" dirty="0" err="1" smtClean="0"/>
              <a:t>beam</a:t>
            </a:r>
            <a:r>
              <a:rPr lang="cs-CZ" b="1" dirty="0" smtClean="0"/>
              <a:t> </a:t>
            </a:r>
            <a:r>
              <a:rPr lang="cs-CZ" b="1" dirty="0" err="1" smtClean="0"/>
              <a:t>welding</a:t>
            </a:r>
            <a:r>
              <a:rPr lang="cs-CZ" b="1" dirty="0" smtClean="0"/>
              <a:t>* </a:t>
            </a:r>
            <a:r>
              <a:rPr lang="cs-CZ" b="1" dirty="0" err="1" smtClean="0"/>
              <a:t>filler</a:t>
            </a:r>
            <a:r>
              <a:rPr lang="cs-CZ" b="1" dirty="0" smtClean="0"/>
              <a:t> rod* argon* </a:t>
            </a:r>
            <a:r>
              <a:rPr lang="cs-CZ" b="1" dirty="0" err="1" smtClean="0"/>
              <a:t>oxyacetylene</a:t>
            </a:r>
            <a:r>
              <a:rPr lang="cs-CZ" b="1" dirty="0" smtClean="0"/>
              <a:t> </a:t>
            </a:r>
            <a:r>
              <a:rPr lang="cs-CZ" b="1" dirty="0" err="1" smtClean="0"/>
              <a:t>welding</a:t>
            </a:r>
            <a:r>
              <a:rPr lang="cs-CZ" b="1" dirty="0" smtClean="0"/>
              <a:t>* </a:t>
            </a:r>
            <a:r>
              <a:rPr lang="cs-CZ" b="1" dirty="0" err="1" smtClean="0"/>
              <a:t>welding</a:t>
            </a:r>
            <a:r>
              <a:rPr lang="cs-CZ" b="1" dirty="0" smtClean="0"/>
              <a:t> </a:t>
            </a:r>
            <a:r>
              <a:rPr lang="cs-CZ" b="1" dirty="0" err="1" smtClean="0"/>
              <a:t>torch</a:t>
            </a:r>
            <a:r>
              <a:rPr lang="cs-CZ" b="1" dirty="0" smtClean="0"/>
              <a:t>*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0" y="2276872"/>
            <a:ext cx="9001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en-GB" dirty="0"/>
              <a:t>The place in which two materials are </a:t>
            </a:r>
            <a:r>
              <a:rPr lang="en-GB" dirty="0" smtClean="0"/>
              <a:t>joined</a:t>
            </a:r>
            <a:r>
              <a:rPr lang="cs-CZ" dirty="0" smtClean="0"/>
              <a:t> ….</a:t>
            </a:r>
            <a:endParaRPr lang="cs-CZ" dirty="0"/>
          </a:p>
          <a:p>
            <a:pPr marL="342900" lvl="0" indent="-342900">
              <a:buFont typeface="+mj-lt"/>
              <a:buAutoNum type="arabicPeriod"/>
            </a:pPr>
            <a:r>
              <a:rPr lang="en-GB" dirty="0"/>
              <a:t>The process using a power supply </a:t>
            </a:r>
            <a:r>
              <a:rPr lang="cs-CZ" dirty="0"/>
              <a:t> ….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dirty="0" smtClean="0"/>
              <a:t>The </a:t>
            </a:r>
            <a:r>
              <a:rPr lang="en-GB" dirty="0"/>
              <a:t>gas forming an active protective </a:t>
            </a:r>
            <a:r>
              <a:rPr lang="cs-CZ" dirty="0"/>
              <a:t> ….</a:t>
            </a:r>
            <a:endParaRPr lang="cs-CZ" dirty="0" smtClean="0"/>
          </a:p>
          <a:p>
            <a:pPr marL="342900" lvl="0" indent="-342900">
              <a:buFont typeface="+mj-lt"/>
              <a:buAutoNum type="arabicPeriod"/>
            </a:pPr>
            <a:r>
              <a:rPr lang="en-GB" dirty="0" smtClean="0"/>
              <a:t>The </a:t>
            </a:r>
            <a:r>
              <a:rPr lang="en-GB" dirty="0"/>
              <a:t>method of welding that generates </a:t>
            </a:r>
            <a:r>
              <a:rPr lang="cs-CZ" dirty="0"/>
              <a:t> ….</a:t>
            </a:r>
            <a:endParaRPr lang="cs-CZ" dirty="0" smtClean="0"/>
          </a:p>
          <a:p>
            <a:pPr marL="342900" lvl="0" indent="-342900">
              <a:buFont typeface="+mj-lt"/>
              <a:buAutoNum type="arabicPeriod"/>
            </a:pPr>
            <a:r>
              <a:rPr lang="en-GB" dirty="0" smtClean="0"/>
              <a:t>A </a:t>
            </a:r>
            <a:r>
              <a:rPr lang="en-GB" dirty="0"/>
              <a:t>very powerful line of light that is used </a:t>
            </a:r>
            <a:r>
              <a:rPr lang="cs-CZ" dirty="0"/>
              <a:t> ….</a:t>
            </a:r>
            <a:endParaRPr lang="cs-CZ" dirty="0" smtClean="0"/>
          </a:p>
          <a:p>
            <a:pPr marL="342900" lvl="0" indent="-342900">
              <a:buFont typeface="+mj-lt"/>
              <a:buAutoNum type="arabicPeriod"/>
            </a:pPr>
            <a:r>
              <a:rPr lang="en-GB" dirty="0" smtClean="0"/>
              <a:t>A </a:t>
            </a:r>
            <a:r>
              <a:rPr lang="en-GB" dirty="0"/>
              <a:t>material that is added to the welding </a:t>
            </a:r>
            <a:r>
              <a:rPr lang="cs-CZ" dirty="0"/>
              <a:t> ….</a:t>
            </a:r>
            <a:endParaRPr lang="cs-CZ" dirty="0" smtClean="0"/>
          </a:p>
          <a:p>
            <a:pPr marL="342900" lvl="0" indent="-342900">
              <a:buFont typeface="+mj-lt"/>
              <a:buAutoNum type="arabicPeriod"/>
            </a:pPr>
            <a:r>
              <a:rPr lang="en-GB" dirty="0" smtClean="0"/>
              <a:t>The </a:t>
            </a:r>
            <a:r>
              <a:rPr lang="en-GB" dirty="0"/>
              <a:t>welding process employing the combustion </a:t>
            </a:r>
            <a:r>
              <a:rPr lang="cs-CZ" dirty="0"/>
              <a:t> ….</a:t>
            </a:r>
            <a:endParaRPr lang="cs-CZ" dirty="0" smtClean="0"/>
          </a:p>
          <a:p>
            <a:pPr marL="342900" lvl="0" indent="-342900">
              <a:buFont typeface="+mj-lt"/>
              <a:buAutoNum type="arabicPeriod"/>
            </a:pPr>
            <a:r>
              <a:rPr lang="en-GB" dirty="0" smtClean="0"/>
              <a:t>The </a:t>
            </a:r>
            <a:r>
              <a:rPr lang="en-GB" dirty="0"/>
              <a:t>basic gas used at oxyacetylene </a:t>
            </a:r>
            <a:r>
              <a:rPr lang="en-GB" dirty="0" smtClean="0"/>
              <a:t>welding</a:t>
            </a:r>
            <a:r>
              <a:rPr lang="cs-CZ" dirty="0"/>
              <a:t> ….</a:t>
            </a:r>
            <a:endParaRPr lang="cs-CZ" dirty="0" smtClean="0"/>
          </a:p>
          <a:p>
            <a:pPr marL="342900" lvl="0" indent="-342900">
              <a:buFont typeface="+mj-lt"/>
              <a:buAutoNum type="arabicPeriod"/>
            </a:pPr>
            <a:r>
              <a:rPr lang="en-GB" dirty="0" smtClean="0"/>
              <a:t>The </a:t>
            </a:r>
            <a:r>
              <a:rPr lang="en-GB" dirty="0"/>
              <a:t>inert gas acting as a protective welding </a:t>
            </a:r>
            <a:r>
              <a:rPr lang="en-GB" dirty="0" smtClean="0"/>
              <a:t>atmosphere</a:t>
            </a:r>
            <a:r>
              <a:rPr lang="cs-CZ" dirty="0"/>
              <a:t> ….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dirty="0"/>
              <a:t>The fast method of welding using a </a:t>
            </a:r>
            <a:r>
              <a:rPr lang="en-GB" dirty="0" smtClean="0"/>
              <a:t>highly</a:t>
            </a:r>
            <a:r>
              <a:rPr lang="cs-CZ" dirty="0"/>
              <a:t> ….</a:t>
            </a:r>
          </a:p>
        </p:txBody>
      </p:sp>
      <p:sp>
        <p:nvSpPr>
          <p:cNvPr id="3" name="Obdélník 2"/>
          <p:cNvSpPr/>
          <p:nvPr/>
        </p:nvSpPr>
        <p:spPr>
          <a:xfrm>
            <a:off x="251520" y="956629"/>
            <a:ext cx="62281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>
                <a:solidFill>
                  <a:schemeClr val="accent2">
                    <a:lumMod val="75000"/>
                  </a:schemeClr>
                </a:solidFill>
              </a:rPr>
              <a:t>3/4</a:t>
            </a:r>
            <a:r>
              <a:rPr lang="en-GB" dirty="0"/>
              <a:t> </a:t>
            </a:r>
            <a:r>
              <a:rPr lang="en-GB" sz="1600" b="1" dirty="0">
                <a:solidFill>
                  <a:schemeClr val="accent2">
                    <a:lumMod val="75000"/>
                  </a:schemeClr>
                </a:solidFill>
              </a:rPr>
              <a:t>Find the terms to the following definitions</a:t>
            </a:r>
            <a:endParaRPr lang="cs-CZ" sz="16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cs-CZ" sz="5600" dirty="0"/>
              <a:t/>
            </a:r>
            <a:br>
              <a:rPr lang="cs-CZ" sz="5600" dirty="0"/>
            </a:br>
            <a:r>
              <a:rPr lang="cs-CZ" sz="20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cs-CZ" sz="20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cs-CZ" sz="2000" b="1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carbon</a:t>
            </a:r>
            <a:r>
              <a:rPr lang="cs-CZ" sz="20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20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dioxide* </a:t>
            </a:r>
            <a:r>
              <a:rPr lang="cs-CZ" sz="2000" b="1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resistance</a:t>
            </a:r>
            <a:r>
              <a:rPr lang="cs-CZ" sz="20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2000" b="1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welding</a:t>
            </a:r>
            <a:r>
              <a:rPr lang="cs-CZ" sz="20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* </a:t>
            </a:r>
            <a:r>
              <a:rPr lang="cs-CZ" sz="2000" b="1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arc</a:t>
            </a:r>
            <a:r>
              <a:rPr lang="cs-CZ" sz="20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2000" b="1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welding</a:t>
            </a:r>
            <a:r>
              <a:rPr lang="cs-CZ" sz="20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* oxygen* laser </a:t>
            </a:r>
            <a:r>
              <a:rPr lang="cs-CZ" sz="2000" b="1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beam</a:t>
            </a:r>
            <a:r>
              <a:rPr lang="cs-CZ" sz="20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2000" b="1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welding</a:t>
            </a:r>
            <a:r>
              <a:rPr lang="cs-CZ" sz="20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* </a:t>
            </a:r>
            <a:r>
              <a:rPr lang="cs-CZ" sz="2000" b="1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energy</a:t>
            </a:r>
            <a:r>
              <a:rPr lang="cs-CZ" sz="20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2000" b="1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beam</a:t>
            </a:r>
            <a:r>
              <a:rPr lang="cs-CZ" sz="20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2000" b="1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welding</a:t>
            </a:r>
            <a:r>
              <a:rPr lang="cs-CZ" sz="20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* </a:t>
            </a:r>
            <a:r>
              <a:rPr lang="cs-CZ" sz="2000" b="1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filler</a:t>
            </a:r>
            <a:r>
              <a:rPr lang="cs-CZ" sz="20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20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rod* </a:t>
            </a:r>
            <a:r>
              <a:rPr lang="cs-CZ" sz="2000" b="1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oxyacetylene</a:t>
            </a:r>
            <a:r>
              <a:rPr lang="cs-CZ" sz="20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2000" b="1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welding</a:t>
            </a:r>
            <a:r>
              <a:rPr lang="cs-CZ" sz="20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* </a:t>
            </a:r>
            <a:r>
              <a:rPr lang="cs-CZ" sz="2000" b="1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welding</a:t>
            </a:r>
            <a:r>
              <a:rPr lang="cs-CZ" sz="20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2000" b="1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torch</a:t>
            </a:r>
            <a:r>
              <a:rPr lang="cs-CZ" sz="2000" b="1" dirty="0" smtClean="0">
                <a:solidFill>
                  <a:schemeClr val="tx1"/>
                </a:solidFill>
              </a:rPr>
              <a:t>*</a:t>
            </a:r>
            <a:r>
              <a:rPr lang="cs-CZ" sz="20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cs-CZ" sz="2800" dirty="0" smtClean="0"/>
              <a:t>T</a:t>
            </a:r>
            <a:r>
              <a:rPr lang="en-GB" dirty="0" smtClean="0"/>
              <a:t>he </a:t>
            </a:r>
            <a:r>
              <a:rPr lang="en-GB" dirty="0"/>
              <a:t>place in which </a:t>
            </a:r>
            <a:r>
              <a:rPr lang="en-GB" dirty="0" smtClean="0"/>
              <a:t>two</a:t>
            </a:r>
            <a:r>
              <a:rPr lang="cs-CZ" dirty="0" smtClean="0"/>
              <a:t>….</a:t>
            </a:r>
            <a:endParaRPr lang="cs-CZ" dirty="0"/>
          </a:p>
          <a:p>
            <a:pPr marL="342900" lvl="0" indent="-342900">
              <a:buFont typeface="+mj-lt"/>
              <a:buAutoNum type="arabicPeriod"/>
            </a:pPr>
            <a:r>
              <a:rPr lang="en-GB" dirty="0"/>
              <a:t>The process using a power supply </a:t>
            </a:r>
            <a:r>
              <a:rPr lang="cs-CZ" dirty="0"/>
              <a:t> ….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dirty="0"/>
              <a:t>The gas forming an active protective </a:t>
            </a:r>
            <a:r>
              <a:rPr lang="cs-CZ" dirty="0"/>
              <a:t> ….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dirty="0"/>
              <a:t>The method of welding that generates </a:t>
            </a:r>
            <a:r>
              <a:rPr lang="cs-CZ" dirty="0"/>
              <a:t> ….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dirty="0"/>
              <a:t>A very powerful line of light that is used </a:t>
            </a:r>
            <a:r>
              <a:rPr lang="cs-CZ" dirty="0"/>
              <a:t> ….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dirty="0"/>
              <a:t>A material that is added to the welding </a:t>
            </a:r>
            <a:r>
              <a:rPr lang="cs-CZ" dirty="0"/>
              <a:t> ….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dirty="0"/>
              <a:t>The welding process employing the combustion </a:t>
            </a:r>
            <a:r>
              <a:rPr lang="cs-CZ" dirty="0"/>
              <a:t> ….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dirty="0"/>
              <a:t>The basic gas used at oxyacetylene welding</a:t>
            </a:r>
            <a:r>
              <a:rPr lang="cs-CZ" dirty="0"/>
              <a:t> ….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dirty="0" smtClean="0"/>
              <a:t>The </a:t>
            </a:r>
            <a:r>
              <a:rPr lang="en-GB" dirty="0"/>
              <a:t>inert gas acting as a protective </a:t>
            </a:r>
            <a:r>
              <a:rPr lang="cs-CZ" dirty="0" smtClean="0"/>
              <a:t>….</a:t>
            </a:r>
            <a:endParaRPr lang="cs-CZ" dirty="0"/>
          </a:p>
          <a:p>
            <a:pPr marL="342900" lvl="0" indent="-342900">
              <a:buFont typeface="+mj-lt"/>
              <a:buAutoNum type="arabicPeriod"/>
            </a:pPr>
            <a:r>
              <a:rPr lang="en-GB" dirty="0"/>
              <a:t>The fast method of welding using a highly</a:t>
            </a:r>
            <a:r>
              <a:rPr lang="cs-CZ" dirty="0"/>
              <a:t> ….</a:t>
            </a:r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1970333" y="574811"/>
            <a:ext cx="20256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err="1" smtClean="0">
                <a:solidFill>
                  <a:schemeClr val="accent2">
                    <a:lumMod val="75000"/>
                  </a:schemeClr>
                </a:solidFill>
              </a:rPr>
              <a:t>Answers</a:t>
            </a:r>
            <a:r>
              <a:rPr lang="en-GB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</a:t>
            </a:r>
            <a:endParaRPr kumimoji="0" lang="cs-CZ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cs-CZ" sz="4400" dirty="0" err="1" smtClean="0"/>
              <a:t>Describe</a:t>
            </a:r>
            <a:r>
              <a:rPr lang="cs-CZ" sz="4400" dirty="0" smtClean="0"/>
              <a:t> </a:t>
            </a:r>
            <a:r>
              <a:rPr lang="cs-CZ" sz="4400" dirty="0" err="1" smtClean="0"/>
              <a:t>the</a:t>
            </a:r>
            <a:r>
              <a:rPr lang="cs-CZ" sz="4400" dirty="0" smtClean="0"/>
              <a:t> </a:t>
            </a:r>
            <a:r>
              <a:rPr lang="cs-CZ" sz="4400" dirty="0" err="1" smtClean="0"/>
              <a:t>parts</a:t>
            </a:r>
            <a:endParaRPr kumimoji="0" lang="cs-CZ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7" name="Obrázek 16" descr="https://encrypted-tbn3.gstatic.com/images?q=tbn:ANd9GcSgGQL83qfH_5kYzRDXl_X3HJ8cj9CQ-kX2hkJ53ArM2uBSN5f9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2060848"/>
            <a:ext cx="5256584" cy="3974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Čárový popisek 2 10"/>
          <p:cNvSpPr/>
          <p:nvPr/>
        </p:nvSpPr>
        <p:spPr>
          <a:xfrm rot="10800000">
            <a:off x="827584" y="1700808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373259"/>
              <a:gd name="adj6" fmla="val 943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Čárový popisek 2 11"/>
          <p:cNvSpPr/>
          <p:nvPr/>
        </p:nvSpPr>
        <p:spPr>
          <a:xfrm>
            <a:off x="5508104" y="2276872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506464"/>
              <a:gd name="adj6" fmla="val -5403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Čárový popisek 2 17"/>
          <p:cNvSpPr/>
          <p:nvPr/>
        </p:nvSpPr>
        <p:spPr>
          <a:xfrm rot="10800000">
            <a:off x="1043608" y="5877272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96304"/>
              <a:gd name="adj6" fmla="val -4923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Čárový popisek 2 18"/>
          <p:cNvSpPr/>
          <p:nvPr/>
        </p:nvSpPr>
        <p:spPr>
          <a:xfrm>
            <a:off x="6804248" y="3861048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78077"/>
              <a:gd name="adj6" fmla="val -7443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Čárový popisek 2 19"/>
          <p:cNvSpPr/>
          <p:nvPr/>
        </p:nvSpPr>
        <p:spPr>
          <a:xfrm>
            <a:off x="6732240" y="4581128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05516"/>
              <a:gd name="adj6" fmla="val -602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Čárový popisek 2 20"/>
          <p:cNvSpPr/>
          <p:nvPr/>
        </p:nvSpPr>
        <p:spPr>
          <a:xfrm>
            <a:off x="7092280" y="2996952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6069"/>
              <a:gd name="adj6" fmla="val -721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/>
          <a:lstStyle/>
          <a:p>
            <a:r>
              <a:rPr lang="cs-CZ" dirty="0" err="1" smtClean="0"/>
              <a:t>Answers</a:t>
            </a:r>
            <a:endParaRPr lang="cs-CZ" dirty="0"/>
          </a:p>
        </p:txBody>
      </p:sp>
      <p:sp>
        <p:nvSpPr>
          <p:cNvPr id="19" name="Zástupný symbol pro obsah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</a:t>
            </a:r>
            <a:endParaRPr kumimoji="0" lang="cs-CZ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" name="Obrázek 19" descr="https://encrypted-tbn3.gstatic.com/images?q=tbn:ANd9GcSgGQL83qfH_5kYzRDXl_X3HJ8cj9CQ-kX2hkJ53ArM2uBSN5f9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2060848"/>
            <a:ext cx="5256584" cy="3974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Čárový popisek 2 20"/>
          <p:cNvSpPr/>
          <p:nvPr/>
        </p:nvSpPr>
        <p:spPr>
          <a:xfrm rot="10800000">
            <a:off x="827584" y="1700808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373259"/>
              <a:gd name="adj6" fmla="val 943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Čárový popisek 2 21"/>
          <p:cNvSpPr/>
          <p:nvPr/>
        </p:nvSpPr>
        <p:spPr>
          <a:xfrm>
            <a:off x="5508104" y="2276872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506464"/>
              <a:gd name="adj6" fmla="val -5403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Čárový popisek 2 22"/>
          <p:cNvSpPr/>
          <p:nvPr/>
        </p:nvSpPr>
        <p:spPr>
          <a:xfrm rot="10800000">
            <a:off x="1043608" y="5877272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96304"/>
              <a:gd name="adj6" fmla="val -4923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Čárový popisek 2 23"/>
          <p:cNvSpPr/>
          <p:nvPr/>
        </p:nvSpPr>
        <p:spPr>
          <a:xfrm>
            <a:off x="6732240" y="4581128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05516"/>
              <a:gd name="adj6" fmla="val -602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TextovéPole 25"/>
          <p:cNvSpPr txBox="1"/>
          <p:nvPr/>
        </p:nvSpPr>
        <p:spPr>
          <a:xfrm>
            <a:off x="827584" y="1700808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Welding</a:t>
            </a:r>
            <a:r>
              <a:rPr lang="cs-CZ" dirty="0" smtClean="0"/>
              <a:t> </a:t>
            </a:r>
            <a:r>
              <a:rPr lang="cs-CZ" dirty="0" err="1" smtClean="0"/>
              <a:t>machine</a:t>
            </a:r>
            <a:endParaRPr lang="cs-CZ" dirty="0"/>
          </a:p>
        </p:txBody>
      </p:sp>
      <p:sp>
        <p:nvSpPr>
          <p:cNvPr id="27" name="TextovéPole 26"/>
          <p:cNvSpPr txBox="1"/>
          <p:nvPr/>
        </p:nvSpPr>
        <p:spPr>
          <a:xfrm>
            <a:off x="5580112" y="2276872"/>
            <a:ext cx="18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err="1" smtClean="0"/>
              <a:t>Protective</a:t>
            </a:r>
            <a:r>
              <a:rPr lang="cs-CZ" sz="1400" dirty="0" smtClean="0"/>
              <a:t> </a:t>
            </a:r>
            <a:r>
              <a:rPr lang="cs-CZ" sz="1400" dirty="0" err="1" smtClean="0"/>
              <a:t>gloves</a:t>
            </a:r>
            <a:endParaRPr lang="cs-CZ" sz="1400" dirty="0"/>
          </a:p>
        </p:txBody>
      </p:sp>
      <p:sp>
        <p:nvSpPr>
          <p:cNvPr id="28" name="TextovéPole 27"/>
          <p:cNvSpPr txBox="1"/>
          <p:nvPr/>
        </p:nvSpPr>
        <p:spPr>
          <a:xfrm>
            <a:off x="6804248" y="4581128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Weldling</a:t>
            </a:r>
            <a:r>
              <a:rPr lang="cs-CZ" dirty="0" smtClean="0"/>
              <a:t> point</a:t>
            </a:r>
            <a:endParaRPr lang="cs-CZ" dirty="0"/>
          </a:p>
        </p:txBody>
      </p:sp>
      <p:sp>
        <p:nvSpPr>
          <p:cNvPr id="29" name="TextovéPole 28"/>
          <p:cNvSpPr txBox="1"/>
          <p:nvPr/>
        </p:nvSpPr>
        <p:spPr>
          <a:xfrm>
            <a:off x="1115616" y="5877272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Filler</a:t>
            </a:r>
            <a:r>
              <a:rPr lang="cs-CZ" dirty="0" smtClean="0"/>
              <a:t> </a:t>
            </a:r>
            <a:r>
              <a:rPr lang="cs-CZ" dirty="0" err="1" smtClean="0"/>
              <a:t>rods</a:t>
            </a:r>
            <a:endParaRPr lang="cs-CZ" dirty="0"/>
          </a:p>
        </p:txBody>
      </p:sp>
      <p:sp>
        <p:nvSpPr>
          <p:cNvPr id="30" name="Čárový popisek 2 29"/>
          <p:cNvSpPr/>
          <p:nvPr/>
        </p:nvSpPr>
        <p:spPr>
          <a:xfrm>
            <a:off x="7092280" y="2996952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6069"/>
              <a:gd name="adj6" fmla="val -721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1" name="TextovéPole 30"/>
          <p:cNvSpPr txBox="1"/>
          <p:nvPr/>
        </p:nvSpPr>
        <p:spPr>
          <a:xfrm>
            <a:off x="7164288" y="2996952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Work</a:t>
            </a:r>
            <a:r>
              <a:rPr lang="cs-CZ" dirty="0" smtClean="0"/>
              <a:t>-</a:t>
            </a:r>
            <a:r>
              <a:rPr lang="cs-CZ" dirty="0" err="1" smtClean="0"/>
              <a:t>piece</a:t>
            </a:r>
            <a:endParaRPr lang="cs-CZ" dirty="0"/>
          </a:p>
        </p:txBody>
      </p:sp>
      <p:sp>
        <p:nvSpPr>
          <p:cNvPr id="15" name="Čárový popisek 2 14"/>
          <p:cNvSpPr/>
          <p:nvPr/>
        </p:nvSpPr>
        <p:spPr>
          <a:xfrm>
            <a:off x="6804248" y="3861048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78077"/>
              <a:gd name="adj6" fmla="val -7443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TextovéPole 17"/>
          <p:cNvSpPr txBox="1"/>
          <p:nvPr/>
        </p:nvSpPr>
        <p:spPr>
          <a:xfrm>
            <a:off x="6876256" y="3861048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Welding</a:t>
            </a:r>
            <a:r>
              <a:rPr lang="cs-CZ" dirty="0" smtClean="0"/>
              <a:t> </a:t>
            </a:r>
            <a:r>
              <a:rPr lang="cs-CZ" dirty="0" err="1" smtClean="0"/>
              <a:t>torch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363</TotalTime>
  <Words>518</Words>
  <Application>Microsoft Office PowerPoint</Application>
  <PresentationFormat>Předvádění na obrazovce (4:3)</PresentationFormat>
  <Paragraphs>91</Paragraphs>
  <Slides>10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Tok</vt:lpstr>
      <vt:lpstr>Prezentace aplikace PowerPoint</vt:lpstr>
      <vt:lpstr>3/1 The video task</vt:lpstr>
      <vt:lpstr>Answers</vt:lpstr>
      <vt:lpstr>Listening and reading task</vt:lpstr>
      <vt:lpstr>Answers </vt:lpstr>
      <vt:lpstr>Prezentace aplikace PowerPoint</vt:lpstr>
      <vt:lpstr>  carbon dioxide* resistance welding* arc welding* oxygen* laser beam welding* energy beam welding* filler rod* oxyacetylene welding* welding torch* </vt:lpstr>
      <vt:lpstr>Prezentace aplikace PowerPoint</vt:lpstr>
      <vt:lpstr>Answers</vt:lpstr>
      <vt:lpstr>3/6 Work out a dictionary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admin</dc:creator>
  <cp:lastModifiedBy>Nádvorníková Libuše</cp:lastModifiedBy>
  <cp:revision>57</cp:revision>
  <dcterms:created xsi:type="dcterms:W3CDTF">2014-04-25T19:13:13Z</dcterms:created>
  <dcterms:modified xsi:type="dcterms:W3CDTF">2014-12-01T03:40:30Z</dcterms:modified>
</cp:coreProperties>
</file>