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256" r:id="rId2"/>
    <p:sldId id="257" r:id="rId3"/>
    <p:sldId id="258" r:id="rId4"/>
    <p:sldId id="262" r:id="rId5"/>
    <p:sldId id="263" r:id="rId6"/>
    <p:sldId id="268" r:id="rId7"/>
    <p:sldId id="269" r:id="rId8"/>
    <p:sldId id="265" r:id="rId9"/>
    <p:sldId id="266" r:id="rId10"/>
    <p:sldId id="259" r:id="rId11"/>
    <p:sldId id="260" r:id="rId12"/>
    <p:sldId id="267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76F80B3-B6B2-4CB9-BD3C-51B9A5FE7CD4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70614D0-AEEA-4E5D-81C4-5F9F2AFD5B9C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z/url?sa=i&amp;rct=j&amp;q=&amp;esrc=s&amp;source=images&amp;cd=&amp;docid=JozantAHRc5o2M&amp;tbnid=D2_o_UQiuFca5M:&amp;ved=0CAUQjRw&amp;url=https://law.resource.org/pub/us/cfr/ibr/002/asme.b30.2.2005.html&amp;ei=mb9WU7KNKofesgagl4G4Aw&amp;bvm=bv.65177938,d.Yms&amp;psig=AFQjCNHFrbl_PeFkJ2Bk1eSRgrMvMYT52w&amp;ust=139828039822582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hyperlink" Target="http://www.google.cz/url?sa=i&amp;rct=j&amp;q=&amp;esrc=s&amp;source=images&amp;cd=&amp;cad=rja&amp;uact=8&amp;docid=Z_OokZ0dX9cMqM&amp;tbnid=ld6wlQrCnMuyQM:&amp;ved=0CAUQjRw&amp;url=http://ian.umces.edu/imagelibrary/displayimage-320.html%3c/displayimage-topn-0-5987.html&amp;ei=JcpWU78JisK1BreSgLAG&amp;bvm=bv.65177938,d.Yms&amp;psig=AFQjCNHesomRdcMtzLY6wha7b_UNX9f-aQ&amp;ust=1398283163639048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BmFLw1RGVT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www.google.cz/url?sa=i&amp;rct=j&amp;q=&amp;esrc=s&amp;source=images&amp;cd=&amp;docid=JozantAHRc5o2M&amp;tbnid=D2_o_UQiuFca5M:&amp;ved=0CAUQjRw&amp;url=https://law.resource.org/pub/us/cfr/ibr/002/asme.b30.2.2005.html&amp;ei=mb9WU7KNKofesgagl4G4Aw&amp;bvm=bv.65177938,d.Yms&amp;psig=AFQjCNHFrbl_PeFkJ2Bk1eSRgrMvMYT52w&amp;ust=1398280398225821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hyperlink" Target="http://www.google.cz/url?sa=i&amp;rct=j&amp;q=&amp;esrc=s&amp;source=images&amp;cd=&amp;cad=rja&amp;uact=8&amp;docid=Z_OokZ0dX9cMqM&amp;tbnid=ld6wlQrCnMuyQM:&amp;ved=0CAUQjRw&amp;url=http://ian.umces.edu/imagelibrary/displayimage-320.html%3c/displayimage-topn-0-5987.html&amp;ei=JcpWU78JisK1BreSgLAG&amp;bvm=bv.65177938,d.Yms&amp;psig=AFQjCNHesomRdcMtzLY6wha7b_UNX9f-aQ&amp;ust=1398283163639048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dpis 1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endParaRPr lang="cs-CZ" dirty="0"/>
          </a:p>
        </p:txBody>
      </p:sp>
      <p:pic>
        <p:nvPicPr>
          <p:cNvPr id="1030" name="Picture 6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2" name="Picture 8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4" name="Picture 10" descr="Crane Lifting Clip Ar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130475" y="-26008013"/>
            <a:ext cx="2838450" cy="2600325"/>
          </a:xfrm>
          <a:prstGeom prst="rect">
            <a:avLst/>
          </a:prstGeom>
          <a:noFill/>
        </p:spPr>
      </p:pic>
      <p:pic>
        <p:nvPicPr>
          <p:cNvPr id="1038" name="Picture 14" descr="lifting crane : construction machine big collecti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62854" y="0"/>
            <a:ext cx="9206854" cy="6858000"/>
          </a:xfrm>
          <a:prstGeom prst="rect">
            <a:avLst/>
          </a:prstGeom>
          <a:noFill/>
        </p:spPr>
      </p:pic>
      <p:sp>
        <p:nvSpPr>
          <p:cNvPr id="15" name="Obdélník 14"/>
          <p:cNvSpPr/>
          <p:nvPr/>
        </p:nvSpPr>
        <p:spPr>
          <a:xfrm>
            <a:off x="1475656" y="2967335"/>
            <a:ext cx="5760640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80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C R A N E S </a:t>
            </a:r>
            <a:endParaRPr lang="cs-CZ" sz="80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3204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pic>
        <p:nvPicPr>
          <p:cNvPr id="4" name="irc_mi" descr="https://law.resource.org/pub/us/cfr/ibr/002/asme.b30.2.2005/asme.b30.2.2005_016_03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076056" y="3861048"/>
            <a:ext cx="2330552" cy="1468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Obrázek 5" descr="https://encrypted-tbn0.gstatic.com/images?q=tbn:ANd9GcTtJ0FcFdC1LdIRGMy8sdypBg3VzR74cHCq5JBjnJTrJtr4tnHq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76872"/>
            <a:ext cx="2808312" cy="36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Čárový popisek 2 9"/>
          <p:cNvSpPr/>
          <p:nvPr/>
        </p:nvSpPr>
        <p:spPr>
          <a:xfrm>
            <a:off x="2915816" y="191683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9320"/>
              <a:gd name="adj6" fmla="val -529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2 10"/>
          <p:cNvSpPr/>
          <p:nvPr/>
        </p:nvSpPr>
        <p:spPr>
          <a:xfrm>
            <a:off x="2894646" y="34020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77468"/>
              <a:gd name="adj6" fmla="val -695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 rot="10800000">
            <a:off x="3546305" y="5449579"/>
            <a:ext cx="2232248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65997"/>
              <a:gd name="adj6" fmla="val -2645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Čárový popisek 2 12"/>
          <p:cNvSpPr/>
          <p:nvPr/>
        </p:nvSpPr>
        <p:spPr>
          <a:xfrm>
            <a:off x="539552" y="191683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0519"/>
              <a:gd name="adj6" fmla="val -530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Čárový popisek 2 13"/>
          <p:cNvSpPr/>
          <p:nvPr/>
        </p:nvSpPr>
        <p:spPr>
          <a:xfrm>
            <a:off x="5868144" y="2852936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989"/>
              <a:gd name="adj6" fmla="val -387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Čárový popisek 2 16"/>
          <p:cNvSpPr/>
          <p:nvPr/>
        </p:nvSpPr>
        <p:spPr>
          <a:xfrm>
            <a:off x="3203848" y="2925960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9593"/>
              <a:gd name="adj6" fmla="val -2893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9" name="Čárový popisek 2 18"/>
          <p:cNvSpPr/>
          <p:nvPr/>
        </p:nvSpPr>
        <p:spPr>
          <a:xfrm rot="10800000">
            <a:off x="3635895" y="49411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19393"/>
              <a:gd name="adj6" fmla="val -2807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Čárový popisek 2 19"/>
          <p:cNvSpPr/>
          <p:nvPr/>
        </p:nvSpPr>
        <p:spPr>
          <a:xfrm>
            <a:off x="2423821" y="3981462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92884"/>
              <a:gd name="adj6" fmla="val 2019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1" name="Čárový popisek 2 20"/>
          <p:cNvSpPr/>
          <p:nvPr/>
        </p:nvSpPr>
        <p:spPr>
          <a:xfrm rot="10800000">
            <a:off x="2915816" y="4509120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325"/>
              <a:gd name="adj6" fmla="val -336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2" name="TextovéPole 21"/>
          <p:cNvSpPr txBox="1"/>
          <p:nvPr/>
        </p:nvSpPr>
        <p:spPr>
          <a:xfrm>
            <a:off x="899592" y="1844824"/>
            <a:ext cx="180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counterweight</a:t>
            </a:r>
            <a:endParaRPr lang="cs-CZ" dirty="0"/>
          </a:p>
        </p:txBody>
      </p:sp>
      <p:sp>
        <p:nvSpPr>
          <p:cNvPr id="24" name="TextovéPole 23"/>
          <p:cNvSpPr txBox="1"/>
          <p:nvPr/>
        </p:nvSpPr>
        <p:spPr>
          <a:xfrm>
            <a:off x="3059832" y="191683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h</a:t>
            </a:r>
            <a:r>
              <a:rPr lang="cs-CZ" dirty="0" err="1" smtClean="0"/>
              <a:t>orizontal</a:t>
            </a:r>
            <a:r>
              <a:rPr lang="cs-CZ" dirty="0" smtClean="0"/>
              <a:t>  </a:t>
            </a:r>
            <a:r>
              <a:rPr lang="cs-CZ" dirty="0" err="1" smtClean="0"/>
              <a:t>jib</a:t>
            </a:r>
            <a:endParaRPr lang="cs-CZ" dirty="0"/>
          </a:p>
        </p:txBody>
      </p:sp>
      <p:sp>
        <p:nvSpPr>
          <p:cNvPr id="25" name="TextovéPole 24"/>
          <p:cNvSpPr txBox="1"/>
          <p:nvPr/>
        </p:nvSpPr>
        <p:spPr>
          <a:xfrm>
            <a:off x="3364987" y="2852936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 smtClean="0"/>
              <a:t>sheaves</a:t>
            </a:r>
            <a:endParaRPr lang="cs-CZ" dirty="0"/>
          </a:p>
        </p:txBody>
      </p:sp>
      <p:sp>
        <p:nvSpPr>
          <p:cNvPr id="26" name="TextovéPole 25"/>
          <p:cNvSpPr txBox="1"/>
          <p:nvPr/>
        </p:nvSpPr>
        <p:spPr>
          <a:xfrm>
            <a:off x="2459825" y="3906804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l</a:t>
            </a:r>
            <a:r>
              <a:rPr lang="cs-CZ" dirty="0" smtClean="0"/>
              <a:t>ifting </a:t>
            </a:r>
            <a:r>
              <a:rPr lang="cs-CZ" dirty="0" err="1" smtClean="0"/>
              <a:t>hook</a:t>
            </a:r>
            <a:endParaRPr lang="cs-CZ" dirty="0"/>
          </a:p>
        </p:txBody>
      </p:sp>
      <p:sp>
        <p:nvSpPr>
          <p:cNvPr id="27" name="TextovéPole 26"/>
          <p:cNvSpPr txBox="1"/>
          <p:nvPr/>
        </p:nvSpPr>
        <p:spPr>
          <a:xfrm>
            <a:off x="6012160" y="2780928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s</a:t>
            </a:r>
            <a:r>
              <a:rPr lang="cs-CZ" dirty="0" err="1" smtClean="0"/>
              <a:t>eparated</a:t>
            </a:r>
            <a:r>
              <a:rPr lang="cs-CZ" dirty="0" smtClean="0"/>
              <a:t> </a:t>
            </a:r>
            <a:r>
              <a:rPr lang="cs-CZ" dirty="0" err="1" smtClean="0"/>
              <a:t>rail</a:t>
            </a:r>
            <a:endParaRPr lang="cs-CZ" dirty="0"/>
          </a:p>
        </p:txBody>
      </p:sp>
      <p:sp>
        <p:nvSpPr>
          <p:cNvPr id="28" name="TextovéPole 27"/>
          <p:cNvSpPr txBox="1"/>
          <p:nvPr/>
        </p:nvSpPr>
        <p:spPr>
          <a:xfrm>
            <a:off x="3635894" y="4915907"/>
            <a:ext cx="1800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/>
              <a:t>h</a:t>
            </a:r>
            <a:r>
              <a:rPr lang="cs-CZ" sz="1600" dirty="0" err="1" smtClean="0"/>
              <a:t>orizontal</a:t>
            </a:r>
            <a:r>
              <a:rPr lang="cs-CZ" sz="1600" dirty="0" smtClean="0"/>
              <a:t> </a:t>
            </a:r>
            <a:r>
              <a:rPr lang="cs-CZ" sz="1600" dirty="0" err="1" smtClean="0"/>
              <a:t>beam</a:t>
            </a:r>
            <a:endParaRPr lang="cs-CZ" sz="1600" dirty="0"/>
          </a:p>
        </p:txBody>
      </p:sp>
      <p:sp>
        <p:nvSpPr>
          <p:cNvPr id="29" name="TextovéPole 28"/>
          <p:cNvSpPr txBox="1"/>
          <p:nvPr/>
        </p:nvSpPr>
        <p:spPr>
          <a:xfrm>
            <a:off x="3059832" y="4437112"/>
            <a:ext cx="18722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 smtClean="0"/>
              <a:t>operator´s</a:t>
            </a:r>
            <a:r>
              <a:rPr lang="cs-CZ" sz="1600" dirty="0" smtClean="0"/>
              <a:t> </a:t>
            </a:r>
            <a:r>
              <a:rPr lang="cs-CZ" sz="1600" dirty="0" err="1" smtClean="0"/>
              <a:t>cabine</a:t>
            </a:r>
            <a:endParaRPr lang="cs-CZ" sz="1600" dirty="0"/>
          </a:p>
        </p:txBody>
      </p:sp>
      <p:sp>
        <p:nvSpPr>
          <p:cNvPr id="30" name="TextovéPole 29"/>
          <p:cNvSpPr txBox="1"/>
          <p:nvPr/>
        </p:nvSpPr>
        <p:spPr>
          <a:xfrm>
            <a:off x="3995936" y="5445224"/>
            <a:ext cx="20162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smtClean="0"/>
              <a:t>    </a:t>
            </a:r>
            <a:r>
              <a:rPr lang="cs-CZ" sz="1600" dirty="0" err="1" smtClean="0"/>
              <a:t>wire</a:t>
            </a:r>
            <a:r>
              <a:rPr lang="cs-CZ" sz="1600" dirty="0" smtClean="0"/>
              <a:t> </a:t>
            </a:r>
            <a:r>
              <a:rPr lang="cs-CZ" sz="1600" dirty="0" err="1" smtClean="0"/>
              <a:t>rope</a:t>
            </a:r>
            <a:r>
              <a:rPr lang="cs-CZ" sz="1600" dirty="0" smtClean="0"/>
              <a:t> </a:t>
            </a:r>
            <a:r>
              <a:rPr lang="cs-CZ" sz="1600" dirty="0" err="1" smtClean="0"/>
              <a:t>cables</a:t>
            </a:r>
            <a:endParaRPr lang="cs-CZ" sz="1600" dirty="0" smtClean="0"/>
          </a:p>
          <a:p>
            <a:endParaRPr lang="cs-CZ" sz="1600" dirty="0"/>
          </a:p>
        </p:txBody>
      </p:sp>
      <p:sp>
        <p:nvSpPr>
          <p:cNvPr id="31" name="Obdélník 30"/>
          <p:cNvSpPr/>
          <p:nvPr/>
        </p:nvSpPr>
        <p:spPr>
          <a:xfrm>
            <a:off x="2852814" y="3361418"/>
            <a:ext cx="19272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0" err="1"/>
              <a:t>o</a:t>
            </a:r>
            <a:r>
              <a:rPr lang="cs-CZ" dirty="0" err="1" smtClean="0"/>
              <a:t>perator´s</a:t>
            </a:r>
            <a:r>
              <a:rPr lang="cs-CZ" dirty="0" smtClean="0"/>
              <a:t> </a:t>
            </a:r>
            <a:r>
              <a:rPr lang="cs-CZ" dirty="0" err="1" smtClean="0"/>
              <a:t>cabine</a:t>
            </a: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18434" name="Picture 2" descr="Papírový model 1/48 LIEBHERR LTM 1030-2.1 Mobile Cra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20888"/>
            <a:ext cx="5868367" cy="3312368"/>
          </a:xfrm>
          <a:prstGeom prst="rect">
            <a:avLst/>
          </a:prstGeom>
          <a:noFill/>
        </p:spPr>
      </p:pic>
      <p:sp>
        <p:nvSpPr>
          <p:cNvPr id="7" name="Čárový popisek 1 6"/>
          <p:cNvSpPr/>
          <p:nvPr/>
        </p:nvSpPr>
        <p:spPr>
          <a:xfrm rot="10800000">
            <a:off x="1331639" y="3573017"/>
            <a:ext cx="1944216" cy="288032"/>
          </a:xfrm>
          <a:prstGeom prst="borderCallout1">
            <a:avLst>
              <a:gd name="adj1" fmla="val 44404"/>
              <a:gd name="adj2" fmla="val -1682"/>
              <a:gd name="adj3" fmla="val 14986"/>
              <a:gd name="adj4" fmla="val -3940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Čárový popisek 1 7"/>
          <p:cNvSpPr/>
          <p:nvPr/>
        </p:nvSpPr>
        <p:spPr>
          <a:xfrm>
            <a:off x="6372200" y="3212976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Čárový popisek 1 9"/>
          <p:cNvSpPr/>
          <p:nvPr/>
        </p:nvSpPr>
        <p:spPr>
          <a:xfrm>
            <a:off x="3851920" y="2420888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3 10"/>
          <p:cNvSpPr/>
          <p:nvPr/>
        </p:nvSpPr>
        <p:spPr>
          <a:xfrm>
            <a:off x="3707904" y="5877272"/>
            <a:ext cx="2304256" cy="28803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8203"/>
              <a:gd name="adj6" fmla="val -32533"/>
              <a:gd name="adj7" fmla="val -116529"/>
              <a:gd name="adj8" fmla="val -52532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TextovéPole 11"/>
          <p:cNvSpPr txBox="1"/>
          <p:nvPr/>
        </p:nvSpPr>
        <p:spPr>
          <a:xfrm>
            <a:off x="3923928" y="2420888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</a:t>
            </a:r>
            <a:r>
              <a:rPr lang="cs-CZ" dirty="0" err="1"/>
              <a:t>t</a:t>
            </a:r>
            <a:r>
              <a:rPr lang="cs-CZ" dirty="0" err="1" smtClean="0"/>
              <a:t>elescopic</a:t>
            </a:r>
            <a:r>
              <a:rPr lang="cs-CZ" dirty="0" smtClean="0"/>
              <a:t> boom</a:t>
            </a:r>
            <a:endParaRPr lang="cs-CZ" dirty="0"/>
          </a:p>
        </p:txBody>
      </p:sp>
      <p:sp>
        <p:nvSpPr>
          <p:cNvPr id="14" name="TextovéPole 13"/>
          <p:cNvSpPr txBox="1"/>
          <p:nvPr/>
        </p:nvSpPr>
        <p:spPr>
          <a:xfrm>
            <a:off x="6444208" y="321297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</a:t>
            </a:r>
            <a:r>
              <a:rPr lang="cs-CZ" dirty="0" err="1"/>
              <a:t>o</a:t>
            </a:r>
            <a:r>
              <a:rPr lang="cs-CZ" dirty="0" err="1" smtClean="0"/>
              <a:t>perator´s</a:t>
            </a:r>
            <a:r>
              <a:rPr lang="cs-CZ" dirty="0" smtClean="0"/>
              <a:t> </a:t>
            </a:r>
            <a:r>
              <a:rPr lang="cs-CZ" dirty="0" err="1" smtClean="0"/>
              <a:t>cabin</a:t>
            </a:r>
            <a:endParaRPr lang="cs-CZ" dirty="0"/>
          </a:p>
        </p:txBody>
      </p:sp>
      <p:sp>
        <p:nvSpPr>
          <p:cNvPr id="15" name="TextovéPole 14"/>
          <p:cNvSpPr txBox="1"/>
          <p:nvPr/>
        </p:nvSpPr>
        <p:spPr>
          <a:xfrm>
            <a:off x="3707904" y="58772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</a:t>
            </a:r>
            <a:r>
              <a:rPr lang="cs-CZ" dirty="0" err="1"/>
              <a:t>o</a:t>
            </a:r>
            <a:r>
              <a:rPr lang="cs-CZ" dirty="0" err="1" smtClean="0"/>
              <a:t>utrigger</a:t>
            </a:r>
            <a:endParaRPr lang="cs-CZ" dirty="0"/>
          </a:p>
        </p:txBody>
      </p:sp>
      <p:sp>
        <p:nvSpPr>
          <p:cNvPr id="16" name="TextovéPole 15"/>
          <p:cNvSpPr txBox="1"/>
          <p:nvPr/>
        </p:nvSpPr>
        <p:spPr>
          <a:xfrm>
            <a:off x="899592" y="3501008"/>
            <a:ext cx="244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  </a:t>
            </a:r>
            <a:r>
              <a:rPr lang="cs-CZ" dirty="0" err="1" smtClean="0"/>
              <a:t>elevating</a:t>
            </a:r>
            <a:r>
              <a:rPr lang="cs-CZ" dirty="0" smtClean="0"/>
              <a:t> </a:t>
            </a:r>
            <a:r>
              <a:rPr lang="cs-CZ" dirty="0" err="1" smtClean="0"/>
              <a:t>cylinder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2/6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 </a:t>
            </a:r>
            <a:r>
              <a:rPr lang="cs-CZ" dirty="0" err="1" smtClean="0"/>
              <a:t>dictionary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</a:t>
            </a:r>
            <a:r>
              <a:rPr lang="en-US" dirty="0" smtClean="0"/>
              <a:t>expression </a:t>
            </a:r>
            <a:r>
              <a:rPr lang="cs-CZ" dirty="0" smtClean="0"/>
              <a:t>in</a:t>
            </a:r>
            <a:r>
              <a:rPr lang="en-GB" dirty="0" smtClean="0"/>
              <a:t>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</a:t>
            </a:r>
            <a:r>
              <a:rPr lang="cs-CZ" dirty="0" smtClean="0"/>
              <a:t>transcription</a:t>
            </a:r>
            <a:endParaRPr lang="en-GB" dirty="0" smtClean="0"/>
          </a:p>
          <a:p>
            <a:r>
              <a:rPr lang="en-GB" dirty="0" smtClean="0"/>
              <a:t>Write it into your text book</a:t>
            </a:r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cs-CZ" sz="2000" dirty="0" smtClean="0">
                <a:hlinkClick r:id="rId2"/>
              </a:rPr>
              <a:t>http://www.</a:t>
            </a:r>
            <a:r>
              <a:rPr lang="cs-CZ" sz="2000" dirty="0" err="1" smtClean="0">
                <a:hlinkClick r:id="rId2"/>
              </a:rPr>
              <a:t>youtube.com</a:t>
            </a:r>
            <a:r>
              <a:rPr lang="cs-CZ" sz="2000" dirty="0" smtClean="0">
                <a:hlinkClick r:id="rId2"/>
              </a:rPr>
              <a:t>/</a:t>
            </a:r>
            <a:r>
              <a:rPr lang="cs-CZ" sz="2000" dirty="0" err="1" smtClean="0">
                <a:hlinkClick r:id="rId2"/>
              </a:rPr>
              <a:t>watch</a:t>
            </a:r>
            <a:r>
              <a:rPr lang="cs-CZ" sz="2000" dirty="0" smtClean="0">
                <a:hlinkClick r:id="rId2"/>
              </a:rPr>
              <a:t>?v=BmFLw1RGVTU</a:t>
            </a:r>
            <a:endParaRPr lang="cs-CZ" sz="2000" dirty="0" smtClean="0"/>
          </a:p>
          <a:p>
            <a:endParaRPr lang="cs-CZ" sz="11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 operation cabin is on the </a:t>
            </a:r>
            <a:r>
              <a:rPr lang="en-GB" sz="2000" dirty="0" smtClean="0"/>
              <a:t>ground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 Tower cranes can be built up as they are </a:t>
            </a:r>
            <a:r>
              <a:rPr lang="en-GB" sz="2000" dirty="0" smtClean="0"/>
              <a:t>modular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Robots are used for welding the parts of cranes </a:t>
            </a:r>
            <a:r>
              <a:rPr lang="en-GB" sz="2000" dirty="0" smtClean="0"/>
              <a:t>together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 completed parts of the cranes go to paint shop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 parts dry in the paint shop in temperatures above 90 degrees </a:t>
            </a:r>
            <a:r>
              <a:rPr lang="en-GB" sz="2000" dirty="0" smtClean="0"/>
              <a:t>Celsius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There are 3 concentring rings:  stationery ring, inner ring and outer </a:t>
            </a:r>
            <a:r>
              <a:rPr lang="en-GB" sz="2000" dirty="0" smtClean="0"/>
              <a:t>ring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 seat is not comfortable as the operator can step out and stretch his </a:t>
            </a:r>
            <a:r>
              <a:rPr lang="en-GB" sz="2000" dirty="0" smtClean="0"/>
              <a:t>legs</a:t>
            </a:r>
            <a:endParaRPr lang="cs-CZ" sz="2000" dirty="0"/>
          </a:p>
          <a:p>
            <a:pPr marL="457200" indent="-457200">
              <a:buFont typeface="+mj-lt"/>
              <a:buAutoNum type="alphaLcParenR"/>
            </a:pPr>
            <a:r>
              <a:rPr lang="en-GB" sz="2000" dirty="0"/>
              <a:t>The only way to check what is the crane doing are the huge windows in the </a:t>
            </a:r>
            <a:r>
              <a:rPr lang="en-GB" sz="2000" dirty="0" smtClean="0"/>
              <a:t>cabin</a:t>
            </a:r>
            <a:endParaRPr lang="cs-CZ" sz="2000" dirty="0"/>
          </a:p>
          <a:p>
            <a:endParaRPr lang="cs-CZ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sz="3200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323528" y="1600200"/>
            <a:ext cx="8424936" cy="4525963"/>
          </a:xfrm>
        </p:spPr>
        <p:txBody>
          <a:bodyPr>
            <a:normAutofit fontScale="85000" lnSpcReduction="20000"/>
          </a:bodyPr>
          <a:lstStyle/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/>
              <a:t>	</a:t>
            </a:r>
            <a:r>
              <a:rPr lang="cs-CZ" dirty="0" smtClean="0">
                <a:solidFill>
                  <a:srgbClr val="FF0000"/>
                </a:solidFill>
              </a:rPr>
              <a:t>F</a:t>
            </a:r>
            <a:r>
              <a:rPr lang="cs-CZ" dirty="0" smtClean="0"/>
              <a:t>	</a:t>
            </a:r>
            <a:r>
              <a:rPr lang="en-GB" dirty="0" smtClean="0"/>
              <a:t>The operation</a:t>
            </a:r>
            <a:r>
              <a:rPr lang="cs-CZ" dirty="0" smtClean="0"/>
              <a:t> 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/>
              <a:t>	</a:t>
            </a:r>
            <a:r>
              <a:rPr lang="cs-CZ" dirty="0" smtClean="0">
                <a:solidFill>
                  <a:srgbClr val="FF0000"/>
                </a:solidFill>
              </a:rPr>
              <a:t>T</a:t>
            </a:r>
            <a:r>
              <a:rPr lang="cs-CZ" dirty="0" smtClean="0"/>
              <a:t>	</a:t>
            </a:r>
            <a:r>
              <a:rPr lang="en-GB" dirty="0" smtClean="0"/>
              <a:t>Tower cranes can</a:t>
            </a:r>
            <a:r>
              <a:rPr lang="cs-CZ" dirty="0" smtClean="0"/>
              <a:t> …</a:t>
            </a:r>
            <a:r>
              <a:rPr lang="en-GB" dirty="0" smtClean="0"/>
              <a:t>..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T</a:t>
            </a:r>
            <a:r>
              <a:rPr lang="cs-CZ" dirty="0" smtClean="0"/>
              <a:t>	</a:t>
            </a:r>
            <a:r>
              <a:rPr lang="en-GB" dirty="0" smtClean="0"/>
              <a:t>Robots are used for welding</a:t>
            </a:r>
            <a:r>
              <a:rPr lang="cs-CZ" dirty="0" smtClean="0"/>
              <a:t> 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T</a:t>
            </a:r>
            <a:r>
              <a:rPr lang="cs-CZ" dirty="0" smtClean="0"/>
              <a:t>	</a:t>
            </a:r>
            <a:r>
              <a:rPr lang="en-GB" dirty="0" smtClean="0"/>
              <a:t>The completed parts of</a:t>
            </a:r>
            <a:r>
              <a:rPr lang="cs-CZ" dirty="0" smtClean="0"/>
              <a:t> 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F</a:t>
            </a:r>
            <a:r>
              <a:rPr lang="cs-CZ" dirty="0" smtClean="0"/>
              <a:t>	</a:t>
            </a:r>
            <a:r>
              <a:rPr lang="en-GB" dirty="0" smtClean="0"/>
              <a:t>The parts dry in the paint shop </a:t>
            </a:r>
            <a:r>
              <a:rPr lang="cs-CZ" dirty="0" smtClean="0"/>
              <a:t>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F</a:t>
            </a:r>
            <a:r>
              <a:rPr lang="cs-CZ" dirty="0" smtClean="0"/>
              <a:t>	</a:t>
            </a:r>
            <a:r>
              <a:rPr lang="en-GB" dirty="0" smtClean="0"/>
              <a:t>There are 3 concentring rings: </a:t>
            </a:r>
            <a:r>
              <a:rPr lang="cs-CZ" dirty="0" smtClean="0"/>
              <a:t>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7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F</a:t>
            </a:r>
            <a:r>
              <a:rPr lang="cs-CZ" dirty="0" smtClean="0"/>
              <a:t>	</a:t>
            </a:r>
            <a:r>
              <a:rPr lang="en-GB" dirty="0" smtClean="0"/>
              <a:t>The seat is not comfortable as</a:t>
            </a:r>
            <a:r>
              <a:rPr lang="cs-CZ" dirty="0" smtClean="0"/>
              <a:t> …</a:t>
            </a:r>
            <a:r>
              <a:rPr lang="en-GB" dirty="0" smtClean="0"/>
              <a:t>.</a:t>
            </a:r>
            <a:endParaRPr lang="cs-CZ" dirty="0" smtClean="0"/>
          </a:p>
          <a:p>
            <a:pPr marL="514350" indent="-514350">
              <a:lnSpc>
                <a:spcPct val="120000"/>
              </a:lnSpc>
              <a:buFont typeface="+mj-lt"/>
              <a:buAutoNum type="alphaLcParenR"/>
            </a:pPr>
            <a:r>
              <a:rPr lang="cs-CZ" dirty="0" smtClean="0"/>
              <a:t>	</a:t>
            </a:r>
            <a:r>
              <a:rPr lang="cs-CZ" dirty="0" smtClean="0">
                <a:solidFill>
                  <a:srgbClr val="FF0000"/>
                </a:solidFill>
              </a:rPr>
              <a:t>F</a:t>
            </a:r>
            <a:r>
              <a:rPr lang="cs-CZ" dirty="0" smtClean="0"/>
              <a:t>	</a:t>
            </a:r>
            <a:r>
              <a:rPr lang="en-GB" dirty="0" smtClean="0"/>
              <a:t>The only way to check what</a:t>
            </a:r>
            <a:r>
              <a:rPr lang="cs-CZ" dirty="0" smtClean="0"/>
              <a:t> …</a:t>
            </a:r>
            <a:r>
              <a:rPr lang="en-GB" dirty="0" smtClean="0"/>
              <a:t>.</a:t>
            </a:r>
            <a:endParaRPr lang="cs-CZ" dirty="0" smtClean="0"/>
          </a:p>
        </p:txBody>
      </p:sp>
      <p:pic>
        <p:nvPicPr>
          <p:cNvPr id="7" name="Picture 4" descr="https://encrypted-tbn2.gstatic.com/images?q=tbn:ANd9GcS7pG4tNewR37sN0x-UDCpp8cOlENHpQY52__T6ZKDQ50D2Fte24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08304" y="908720"/>
            <a:ext cx="1656184" cy="19322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Listening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</a:t>
            </a:r>
            <a:r>
              <a:rPr lang="cs-CZ" dirty="0" err="1" smtClean="0"/>
              <a:t>reading</a:t>
            </a:r>
            <a:r>
              <a:rPr lang="cs-CZ" dirty="0" smtClean="0"/>
              <a:t>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2/2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Read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and listen to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dialogue</a:t>
            </a:r>
            <a:endParaRPr lang="cs-CZ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cs-CZ" dirty="0" smtClean="0"/>
          </a:p>
          <a:p>
            <a:pPr>
              <a:buNone/>
            </a:pP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2/3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Find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terms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to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the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following</a:t>
            </a:r>
            <a:r>
              <a:rPr lang="cs-CZ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cs-CZ" dirty="0" err="1" smtClean="0">
                <a:solidFill>
                  <a:schemeClr val="accent2">
                    <a:lumMod val="75000"/>
                  </a:schemeClr>
                </a:solidFill>
              </a:rPr>
              <a:t>definitions</a:t>
            </a:r>
            <a:endParaRPr lang="cs-CZ" dirty="0" smtClean="0">
              <a:solidFill>
                <a:schemeClr val="accent2">
                  <a:lumMod val="75000"/>
                </a:schemeClr>
              </a:solidFill>
            </a:endParaRPr>
          </a:p>
          <a:p>
            <a:pPr>
              <a:buNone/>
            </a:pPr>
            <a:r>
              <a:rPr lang="cs-CZ" b="1" i="1" dirty="0" err="1" smtClean="0"/>
              <a:t>cabin</a:t>
            </a:r>
            <a:r>
              <a:rPr lang="cs-CZ" b="1" i="1" dirty="0" smtClean="0"/>
              <a:t>* </a:t>
            </a:r>
            <a:r>
              <a:rPr lang="cs-CZ" b="1" i="1" dirty="0" err="1" smtClean="0"/>
              <a:t>crane</a:t>
            </a:r>
            <a:r>
              <a:rPr lang="cs-CZ" b="1" i="1" dirty="0" smtClean="0"/>
              <a:t> </a:t>
            </a:r>
            <a:r>
              <a:rPr lang="cs-CZ" b="1" i="1" dirty="0" err="1" smtClean="0"/>
              <a:t>opreator</a:t>
            </a:r>
            <a:r>
              <a:rPr lang="cs-CZ" b="1" i="1" dirty="0" smtClean="0"/>
              <a:t>* </a:t>
            </a:r>
            <a:r>
              <a:rPr lang="cs-CZ" b="1" i="1" dirty="0" err="1" smtClean="0"/>
              <a:t>remote</a:t>
            </a:r>
            <a:r>
              <a:rPr lang="cs-CZ" b="1" i="1" dirty="0" smtClean="0"/>
              <a:t> </a:t>
            </a:r>
            <a:r>
              <a:rPr lang="cs-CZ" b="1" i="1" dirty="0" err="1" smtClean="0"/>
              <a:t>control</a:t>
            </a:r>
            <a:r>
              <a:rPr lang="cs-CZ" b="1" i="1" dirty="0" smtClean="0"/>
              <a:t>* </a:t>
            </a:r>
            <a:r>
              <a:rPr lang="en-GB" b="1" i="1" dirty="0" smtClean="0"/>
              <a:t>lifting hook</a:t>
            </a:r>
            <a:r>
              <a:rPr lang="cs-CZ" b="1" i="1" dirty="0" smtClean="0"/>
              <a:t>*</a:t>
            </a:r>
            <a:r>
              <a:rPr lang="en-GB" i="1" dirty="0" smtClean="0"/>
              <a:t> </a:t>
            </a:r>
            <a:r>
              <a:rPr lang="cs-CZ" b="1" i="1" dirty="0" err="1" smtClean="0"/>
              <a:t>load</a:t>
            </a:r>
            <a:r>
              <a:rPr lang="cs-CZ" b="1" i="1" dirty="0" smtClean="0"/>
              <a:t>* </a:t>
            </a:r>
            <a:r>
              <a:rPr lang="cs-CZ" b="1" i="1" dirty="0" err="1" smtClean="0"/>
              <a:t>tower</a:t>
            </a:r>
            <a:r>
              <a:rPr lang="cs-CZ" b="1" i="1" dirty="0" smtClean="0"/>
              <a:t> </a:t>
            </a:r>
            <a:r>
              <a:rPr lang="cs-CZ" b="1" i="1" dirty="0" err="1" smtClean="0"/>
              <a:t>crane</a:t>
            </a:r>
            <a:r>
              <a:rPr lang="cs-CZ" b="1" i="1" dirty="0" smtClean="0"/>
              <a:t>* </a:t>
            </a:r>
            <a:r>
              <a:rPr lang="cs-CZ" b="1" i="1" dirty="0" err="1" smtClean="0"/>
              <a:t>outridgger</a:t>
            </a:r>
            <a:r>
              <a:rPr lang="cs-CZ" b="1" i="1" dirty="0" smtClean="0"/>
              <a:t>*</a:t>
            </a:r>
            <a:r>
              <a:rPr lang="en-GB" b="1" i="1" dirty="0" smtClean="0"/>
              <a:t> sheave</a:t>
            </a:r>
            <a:r>
              <a:rPr lang="cs-CZ" b="1" i="1" dirty="0" smtClean="0"/>
              <a:t>* </a:t>
            </a:r>
            <a:r>
              <a:rPr lang="cs-CZ" b="1" i="1" dirty="0" err="1" smtClean="0"/>
              <a:t>bridge</a:t>
            </a:r>
            <a:r>
              <a:rPr lang="cs-CZ" b="1" i="1" dirty="0" smtClean="0"/>
              <a:t>/</a:t>
            </a:r>
            <a:r>
              <a:rPr lang="cs-CZ" b="1" i="1" dirty="0" err="1" smtClean="0"/>
              <a:t>overhead</a:t>
            </a:r>
            <a:r>
              <a:rPr lang="cs-CZ" b="1" i="1" dirty="0" smtClean="0"/>
              <a:t> </a:t>
            </a:r>
            <a:r>
              <a:rPr lang="cs-CZ" b="1" i="1" dirty="0" err="1" smtClean="0"/>
              <a:t>crane</a:t>
            </a:r>
            <a:r>
              <a:rPr lang="cs-CZ" b="1" i="1" dirty="0" smtClean="0"/>
              <a:t>* </a:t>
            </a:r>
            <a:r>
              <a:rPr lang="en-GB" b="1" i="1" dirty="0" smtClean="0"/>
              <a:t>counterweight</a:t>
            </a:r>
            <a:r>
              <a:rPr lang="cs-CZ" b="1" i="1" dirty="0" smtClean="0"/>
              <a:t>*</a:t>
            </a:r>
            <a:endParaRPr lang="cs-CZ" b="1" dirty="0" smtClean="0"/>
          </a:p>
          <a:p>
            <a:pPr marL="514350" indent="-514350">
              <a:buFont typeface="+mj-lt"/>
              <a:buAutoNum type="alphaLcParenR"/>
            </a:pPr>
            <a:r>
              <a:rPr lang="en-GB" dirty="0" err="1"/>
              <a:t>Zdvihací</a:t>
            </a:r>
            <a:r>
              <a:rPr lang="en-GB" dirty="0"/>
              <a:t> </a:t>
            </a:r>
            <a:r>
              <a:rPr lang="en-GB" dirty="0" err="1"/>
              <a:t>stroj</a:t>
            </a:r>
            <a:r>
              <a:rPr lang="en-GB" dirty="0"/>
              <a:t>, </a:t>
            </a:r>
            <a:r>
              <a:rPr lang="en-GB" dirty="0" err="1"/>
              <a:t>určený</a:t>
            </a:r>
            <a:r>
              <a:rPr lang="en-GB" dirty="0"/>
              <a:t> </a:t>
            </a:r>
            <a:r>
              <a:rPr lang="en-GB" dirty="0" err="1"/>
              <a:t>ke</a:t>
            </a:r>
            <a:r>
              <a:rPr lang="en-GB" dirty="0"/>
              <a:t> </a:t>
            </a:r>
            <a:r>
              <a:rPr lang="en-GB" dirty="0" err="1"/>
              <a:t>zdvihání</a:t>
            </a:r>
            <a:r>
              <a:rPr lang="en-GB" dirty="0"/>
              <a:t> </a:t>
            </a:r>
            <a:r>
              <a:rPr lang="en-GB" dirty="0" err="1"/>
              <a:t>břemen</a:t>
            </a:r>
            <a:r>
              <a:rPr lang="en-GB" dirty="0"/>
              <a:t> k </a:t>
            </a:r>
            <a:r>
              <a:rPr lang="en-GB" dirty="0" err="1"/>
              <a:t>vysokým</a:t>
            </a:r>
            <a:r>
              <a:rPr lang="en-GB" dirty="0"/>
              <a:t> </a:t>
            </a:r>
            <a:r>
              <a:rPr lang="en-GB" dirty="0" err="1"/>
              <a:t>budovám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en-GB" dirty="0" err="1"/>
              <a:t>Místo</a:t>
            </a:r>
            <a:r>
              <a:rPr lang="en-GB" dirty="0"/>
              <a:t> z </a:t>
            </a:r>
            <a:r>
              <a:rPr lang="en-GB" dirty="0" err="1"/>
              <a:t>kterého</a:t>
            </a:r>
            <a:r>
              <a:rPr lang="en-GB" dirty="0"/>
              <a:t> se </a:t>
            </a:r>
            <a:r>
              <a:rPr lang="en-GB" dirty="0" err="1"/>
              <a:t>obsluhuje</a:t>
            </a:r>
            <a:r>
              <a:rPr lang="en-GB" dirty="0"/>
              <a:t> </a:t>
            </a:r>
            <a:r>
              <a:rPr lang="en-GB" dirty="0" err="1"/>
              <a:t>jeřáb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en-GB" dirty="0" err="1"/>
              <a:t>Části</a:t>
            </a:r>
            <a:r>
              <a:rPr lang="en-GB" dirty="0"/>
              <a:t> </a:t>
            </a:r>
            <a:r>
              <a:rPr lang="en-GB" dirty="0" err="1"/>
              <a:t>jeřábu</a:t>
            </a:r>
            <a:r>
              <a:rPr lang="en-GB" dirty="0"/>
              <a:t>, </a:t>
            </a:r>
            <a:r>
              <a:rPr lang="en-GB" dirty="0" err="1"/>
              <a:t>kterými</a:t>
            </a:r>
            <a:r>
              <a:rPr lang="en-GB" dirty="0"/>
              <a:t> se </a:t>
            </a:r>
            <a:r>
              <a:rPr lang="en-GB" dirty="0" err="1"/>
              <a:t>jeřáb</a:t>
            </a:r>
            <a:r>
              <a:rPr lang="en-GB" dirty="0"/>
              <a:t> </a:t>
            </a:r>
            <a:r>
              <a:rPr lang="en-GB" dirty="0" err="1"/>
              <a:t>stabilizuje</a:t>
            </a:r>
            <a:r>
              <a:rPr lang="en-GB" dirty="0"/>
              <a:t> 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místě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en-GB" dirty="0" err="1"/>
              <a:t>Zařízení</a:t>
            </a:r>
            <a:r>
              <a:rPr lang="en-GB" dirty="0"/>
              <a:t>, </a:t>
            </a:r>
            <a:r>
              <a:rPr lang="en-GB" dirty="0" err="1"/>
              <a:t>kterým</a:t>
            </a:r>
            <a:r>
              <a:rPr lang="cs-CZ" dirty="0"/>
              <a:t> se obsluhuje jeřáb ze země</a:t>
            </a:r>
          </a:p>
          <a:p>
            <a:pPr marL="514350" indent="-514350">
              <a:buFont typeface="+mj-lt"/>
              <a:buAutoNum type="alphaLcParenR"/>
            </a:pPr>
            <a:r>
              <a:rPr lang="en-GB" dirty="0" err="1"/>
              <a:t>Část</a:t>
            </a:r>
            <a:r>
              <a:rPr lang="en-GB" dirty="0"/>
              <a:t> </a:t>
            </a:r>
            <a:r>
              <a:rPr lang="en-GB" dirty="0" err="1"/>
              <a:t>jeřábu</a:t>
            </a:r>
            <a:r>
              <a:rPr lang="en-GB" dirty="0"/>
              <a:t>, </a:t>
            </a:r>
            <a:r>
              <a:rPr lang="en-GB" dirty="0" err="1"/>
              <a:t>na</a:t>
            </a:r>
            <a:r>
              <a:rPr lang="en-GB" dirty="0"/>
              <a:t> </a:t>
            </a:r>
            <a:r>
              <a:rPr lang="en-GB" dirty="0" err="1"/>
              <a:t>které</a:t>
            </a:r>
            <a:r>
              <a:rPr lang="en-GB" dirty="0"/>
              <a:t> je </a:t>
            </a:r>
            <a:r>
              <a:rPr lang="en-GB" dirty="0" err="1"/>
              <a:t>zavěšeno</a:t>
            </a:r>
            <a:r>
              <a:rPr lang="en-GB" dirty="0"/>
              <a:t> </a:t>
            </a:r>
            <a:r>
              <a:rPr lang="en-GB" dirty="0" err="1"/>
              <a:t>břemeno</a:t>
            </a:r>
            <a:endParaRPr lang="cs-CZ" dirty="0"/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Volně otočné kolo s drážkou po obvodě pro vedení provazu nebo lana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Zdvihací stroj používaný i uvnitř dílny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Předmět, který působí svou hmotností na opačné straně než břemeno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Obsluha jeřábu</a:t>
            </a:r>
          </a:p>
          <a:p>
            <a:pPr marL="514350" indent="-514350">
              <a:buFont typeface="+mj-lt"/>
              <a:buAutoNum type="alphaLcParenR"/>
            </a:pPr>
            <a:r>
              <a:rPr lang="cs-CZ" dirty="0"/>
              <a:t>Přenášený předmět</a:t>
            </a:r>
          </a:p>
          <a:p>
            <a:endParaRPr lang="cs-CZ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cs-CZ" b="1" dirty="0" smtClean="0"/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tower</a:t>
            </a:r>
            <a:r>
              <a:rPr lang="cs-CZ" b="1" i="1" dirty="0" smtClean="0"/>
              <a:t> </a:t>
            </a:r>
            <a:r>
              <a:rPr lang="cs-CZ" b="1" i="1" dirty="0" err="1" smtClean="0"/>
              <a:t>crane</a:t>
            </a:r>
            <a:r>
              <a:rPr lang="cs-CZ" b="1" i="1" dirty="0" smtClean="0"/>
              <a:t>*      	</a:t>
            </a:r>
            <a:r>
              <a:rPr lang="en-GB" dirty="0" err="1" smtClean="0"/>
              <a:t>Zdvihací</a:t>
            </a:r>
            <a:r>
              <a:rPr lang="en-GB" dirty="0" smtClean="0"/>
              <a:t> </a:t>
            </a:r>
            <a:r>
              <a:rPr lang="en-GB" dirty="0" err="1" smtClean="0"/>
              <a:t>stroj</a:t>
            </a:r>
            <a:r>
              <a:rPr lang="en-GB" dirty="0" smtClean="0"/>
              <a:t>, </a:t>
            </a:r>
            <a:r>
              <a:rPr lang="cs-CZ" dirty="0" smtClean="0"/>
              <a:t>....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Cabin</a:t>
            </a:r>
            <a:r>
              <a:rPr lang="cs-CZ" b="1" i="1" dirty="0" smtClean="0"/>
              <a:t>* 			</a:t>
            </a:r>
            <a:r>
              <a:rPr lang="en-GB" dirty="0" err="1" smtClean="0"/>
              <a:t>Místo</a:t>
            </a:r>
            <a:r>
              <a:rPr lang="en-GB" dirty="0" smtClean="0"/>
              <a:t> z </a:t>
            </a:r>
            <a:r>
              <a:rPr lang="en-GB" dirty="0" err="1" smtClean="0"/>
              <a:t>kterého</a:t>
            </a:r>
            <a:r>
              <a:rPr lang="en-GB" dirty="0" smtClean="0"/>
              <a:t> se </a:t>
            </a:r>
            <a:r>
              <a:rPr lang="en-GB" dirty="0" err="1" smtClean="0"/>
              <a:t>obsluhuje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outtridges</a:t>
            </a:r>
            <a:r>
              <a:rPr lang="cs-CZ" b="1" i="1" dirty="0" smtClean="0"/>
              <a:t>*		</a:t>
            </a:r>
            <a:r>
              <a:rPr lang="en-GB" dirty="0" err="1" smtClean="0"/>
              <a:t>Části</a:t>
            </a:r>
            <a:r>
              <a:rPr lang="en-GB" dirty="0" smtClean="0"/>
              <a:t> </a:t>
            </a:r>
            <a:r>
              <a:rPr lang="en-GB" dirty="0" err="1" smtClean="0"/>
              <a:t>jeřábu</a:t>
            </a:r>
            <a:r>
              <a:rPr lang="en-GB" dirty="0" smtClean="0"/>
              <a:t>, </a:t>
            </a:r>
            <a:r>
              <a:rPr lang="en-GB" dirty="0" err="1" smtClean="0"/>
              <a:t>který</a:t>
            </a:r>
            <a:r>
              <a:rPr lang="cs-CZ" dirty="0" smtClean="0"/>
              <a:t>mi se 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remote</a:t>
            </a:r>
            <a:r>
              <a:rPr lang="cs-CZ" b="1" i="1" dirty="0" smtClean="0"/>
              <a:t> </a:t>
            </a:r>
            <a:r>
              <a:rPr lang="cs-CZ" b="1" i="1" dirty="0" err="1" smtClean="0"/>
              <a:t>control</a:t>
            </a:r>
            <a:r>
              <a:rPr lang="cs-CZ" b="1" i="1" dirty="0" smtClean="0"/>
              <a:t>* 	</a:t>
            </a:r>
            <a:r>
              <a:rPr lang="en-GB" dirty="0" err="1" smtClean="0"/>
              <a:t>Zařízení</a:t>
            </a:r>
            <a:r>
              <a:rPr lang="en-GB" dirty="0" smtClean="0"/>
              <a:t>, </a:t>
            </a:r>
            <a:r>
              <a:rPr lang="en-GB" dirty="0" err="1" smtClean="0"/>
              <a:t>kterým</a:t>
            </a:r>
            <a:r>
              <a:rPr lang="cs-CZ" dirty="0" smtClean="0"/>
              <a:t> se obsluhuje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lifting hook</a:t>
            </a:r>
            <a:r>
              <a:rPr lang="cs-CZ" b="1" i="1" dirty="0" smtClean="0"/>
              <a:t>*</a:t>
            </a:r>
            <a:r>
              <a:rPr lang="en-GB" i="1" dirty="0" smtClean="0"/>
              <a:t> </a:t>
            </a:r>
            <a:r>
              <a:rPr lang="cs-CZ" i="1" dirty="0" smtClean="0"/>
              <a:t>		</a:t>
            </a:r>
            <a:r>
              <a:rPr lang="en-GB" dirty="0" err="1" smtClean="0"/>
              <a:t>Část</a:t>
            </a:r>
            <a:r>
              <a:rPr lang="en-GB" dirty="0" smtClean="0"/>
              <a:t> </a:t>
            </a:r>
            <a:r>
              <a:rPr lang="en-GB" dirty="0" err="1" smtClean="0"/>
              <a:t>jeřábu</a:t>
            </a:r>
            <a:r>
              <a:rPr lang="en-GB" dirty="0" smtClean="0"/>
              <a:t>, </a:t>
            </a:r>
            <a:r>
              <a:rPr lang="en-GB" dirty="0" err="1" smtClean="0"/>
              <a:t>na</a:t>
            </a:r>
            <a:r>
              <a:rPr lang="en-GB" dirty="0" smtClean="0"/>
              <a:t> </a:t>
            </a:r>
            <a:r>
              <a:rPr lang="en-GB" dirty="0" err="1" smtClean="0"/>
              <a:t>které</a:t>
            </a:r>
            <a:r>
              <a:rPr lang="en-GB" dirty="0" smtClean="0"/>
              <a:t> je</a:t>
            </a:r>
            <a:r>
              <a:rPr lang="cs-CZ" dirty="0" smtClean="0"/>
              <a:t> ….</a:t>
            </a:r>
          </a:p>
          <a:p>
            <a:pPr marL="514350" indent="-514350">
              <a:buFont typeface="+mj-lt"/>
              <a:buAutoNum type="alphaLcParenR"/>
            </a:pPr>
            <a:r>
              <a:rPr lang="en-GB" b="1" i="1" dirty="0" smtClean="0"/>
              <a:t>sheave</a:t>
            </a:r>
            <a:r>
              <a:rPr lang="cs-CZ" b="1" i="1" dirty="0" smtClean="0"/>
              <a:t>*			</a:t>
            </a:r>
            <a:r>
              <a:rPr lang="cs-CZ" dirty="0" smtClean="0"/>
              <a:t>Volně otočné kolo 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bridge</a:t>
            </a:r>
            <a:r>
              <a:rPr lang="cs-CZ" b="1" i="1" dirty="0" smtClean="0"/>
              <a:t>/</a:t>
            </a:r>
            <a:r>
              <a:rPr lang="cs-CZ" b="1" i="1" dirty="0" err="1" smtClean="0"/>
              <a:t>overhead</a:t>
            </a:r>
            <a:r>
              <a:rPr lang="cs-CZ" b="1" i="1" dirty="0" smtClean="0"/>
              <a:t> </a:t>
            </a:r>
            <a:r>
              <a:rPr lang="cs-CZ" b="1" i="1" dirty="0" err="1" smtClean="0"/>
              <a:t>crane</a:t>
            </a:r>
            <a:r>
              <a:rPr lang="cs-CZ" b="1" i="1" dirty="0" smtClean="0"/>
              <a:t>* </a:t>
            </a:r>
            <a:r>
              <a:rPr lang="cs-CZ" dirty="0" smtClean="0"/>
              <a:t>Zdvihací stroj používaný….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smtClean="0"/>
              <a:t>C</a:t>
            </a:r>
            <a:r>
              <a:rPr lang="en-GB" b="1" i="1" dirty="0" err="1" smtClean="0"/>
              <a:t>ounterweight</a:t>
            </a:r>
            <a:r>
              <a:rPr lang="en-GB" b="1" i="1" dirty="0" smtClean="0"/>
              <a:t>*</a:t>
            </a:r>
            <a:r>
              <a:rPr lang="cs-CZ" b="1" i="1" dirty="0" smtClean="0"/>
              <a:t>	</a:t>
            </a:r>
            <a:r>
              <a:rPr lang="cs-CZ" dirty="0" smtClean="0"/>
              <a:t>Předmět, který působí…..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crane</a:t>
            </a:r>
            <a:r>
              <a:rPr lang="cs-CZ" b="1" i="1" dirty="0" smtClean="0"/>
              <a:t> </a:t>
            </a:r>
            <a:r>
              <a:rPr lang="cs-CZ" b="1" i="1" dirty="0" err="1" smtClean="0"/>
              <a:t>opreator</a:t>
            </a:r>
            <a:r>
              <a:rPr lang="cs-CZ" b="1" i="1" dirty="0" smtClean="0"/>
              <a:t>*</a:t>
            </a:r>
            <a:r>
              <a:rPr lang="cs-CZ" b="1" i="1" dirty="0" smtClean="0"/>
              <a:t>	</a:t>
            </a:r>
            <a:r>
              <a:rPr lang="cs-CZ" dirty="0" smtClean="0"/>
              <a:t>Obsluha jeřábu</a:t>
            </a:r>
          </a:p>
          <a:p>
            <a:pPr marL="514350" indent="-514350">
              <a:buFont typeface="+mj-lt"/>
              <a:buAutoNum type="alphaLcParenR"/>
            </a:pPr>
            <a:r>
              <a:rPr lang="cs-CZ" b="1" i="1" dirty="0" err="1" smtClean="0"/>
              <a:t>load</a:t>
            </a:r>
            <a:r>
              <a:rPr lang="cs-CZ" b="1" i="1" dirty="0" smtClean="0"/>
              <a:t>*			</a:t>
            </a:r>
            <a:r>
              <a:rPr lang="cs-CZ" dirty="0" smtClean="0"/>
              <a:t>Přenášený předmět</a:t>
            </a:r>
          </a:p>
          <a:p>
            <a:pPr marL="514350" indent="-514350">
              <a:buFont typeface="+mj-lt"/>
              <a:buAutoNum type="alphaLcParenR"/>
            </a:pPr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600" dirty="0" smtClean="0"/>
              <a:t>2/4 </a:t>
            </a:r>
            <a:r>
              <a:rPr lang="cs-CZ" sz="3600" dirty="0" err="1" smtClean="0"/>
              <a:t>Choose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</a:t>
            </a:r>
            <a:r>
              <a:rPr lang="cs-CZ" sz="3600" dirty="0" err="1" smtClean="0"/>
              <a:t>correct</a:t>
            </a:r>
            <a:r>
              <a:rPr lang="cs-CZ" sz="3600" dirty="0" smtClean="0"/>
              <a:t> term </a:t>
            </a:r>
            <a:r>
              <a:rPr lang="cs-CZ" sz="3600" dirty="0" err="1" smtClean="0"/>
              <a:t>from</a:t>
            </a:r>
            <a:r>
              <a:rPr lang="cs-CZ" sz="3600" dirty="0" smtClean="0"/>
              <a:t> </a:t>
            </a:r>
            <a:r>
              <a:rPr lang="cs-CZ" sz="3600" dirty="0" err="1" smtClean="0"/>
              <a:t>the</a:t>
            </a:r>
            <a:r>
              <a:rPr lang="cs-CZ" sz="3600" dirty="0" smtClean="0"/>
              <a:t> text.</a:t>
            </a:r>
            <a:br>
              <a:rPr lang="cs-CZ" sz="3600" dirty="0" smtClean="0"/>
            </a:br>
            <a:endParaRPr lang="cs-CZ" sz="3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GB" b="1" i="1" dirty="0" smtClean="0"/>
              <a:t>cabin*</a:t>
            </a:r>
            <a:r>
              <a:rPr lang="cs-CZ" b="1" i="1" dirty="0" smtClean="0"/>
              <a:t> </a:t>
            </a:r>
            <a:r>
              <a:rPr lang="en-GB" b="1" i="1" dirty="0" smtClean="0"/>
              <a:t>crane operator*</a:t>
            </a:r>
            <a:r>
              <a:rPr lang="cs-CZ" b="1" i="1" dirty="0" smtClean="0"/>
              <a:t> </a:t>
            </a:r>
            <a:r>
              <a:rPr lang="en-GB" b="1" i="1" dirty="0" smtClean="0"/>
              <a:t>remote control* lifting hook* load* tower</a:t>
            </a:r>
            <a:r>
              <a:rPr lang="cs-CZ" b="1" i="1" dirty="0" smtClean="0"/>
              <a:t> </a:t>
            </a:r>
          </a:p>
          <a:p>
            <a:pPr>
              <a:buNone/>
            </a:pPr>
            <a:r>
              <a:rPr lang="en-GB" b="1" i="1" dirty="0" smtClean="0"/>
              <a:t>crane* outrigger* sheave*</a:t>
            </a:r>
            <a:r>
              <a:rPr lang="cs-CZ" b="1" i="1" dirty="0" smtClean="0"/>
              <a:t> </a:t>
            </a:r>
            <a:r>
              <a:rPr lang="en-GB" b="1" i="1" dirty="0" smtClean="0"/>
              <a:t>bridge/overhead crane* counterweight*</a:t>
            </a:r>
            <a:r>
              <a:rPr lang="en-GB" b="1" dirty="0" smtClean="0"/>
              <a:t>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wheel or roller with a groove along its edge for holding a belt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 Crane parts used to level and stabilize the crane while stationary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The lifted object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Device for grabbing and lifting loads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Type of crane able to work inside the workshop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An equivalent counter  weight that balances a load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 person controlling a crane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A place from which the crane is operand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Device used to operate a crane from the ground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dirty="0" smtClean="0"/>
              <a:t>Machine used to lift loads to tall buildings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sheave*	</a:t>
            </a:r>
            <a:r>
              <a:rPr lang="en-GB" dirty="0" smtClean="0"/>
              <a:t>	</a:t>
            </a:r>
            <a:r>
              <a:rPr lang="cs-CZ" dirty="0" smtClean="0"/>
              <a:t>  </a:t>
            </a:r>
            <a:r>
              <a:rPr lang="en-GB" dirty="0" smtClean="0"/>
              <a:t>A wheel or roller with a groove ….	 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outriggers*</a:t>
            </a:r>
            <a:r>
              <a:rPr lang="en-GB" dirty="0" smtClean="0"/>
              <a:t>	</a:t>
            </a:r>
            <a:r>
              <a:rPr lang="cs-CZ" dirty="0" smtClean="0"/>
              <a:t>  </a:t>
            </a:r>
            <a:r>
              <a:rPr lang="en-GB" dirty="0" smtClean="0"/>
              <a:t>Crane parts used to  level 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load*</a:t>
            </a:r>
            <a:r>
              <a:rPr lang="en-GB" dirty="0" smtClean="0"/>
              <a:t>		</a:t>
            </a:r>
            <a:r>
              <a:rPr lang="cs-CZ" dirty="0" smtClean="0"/>
              <a:t>  </a:t>
            </a:r>
            <a:r>
              <a:rPr lang="en-GB" dirty="0" smtClean="0"/>
              <a:t>The lifted object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lifting hook* </a:t>
            </a:r>
            <a:r>
              <a:rPr lang="en-GB" dirty="0" smtClean="0"/>
              <a:t>	</a:t>
            </a:r>
            <a:r>
              <a:rPr lang="cs-CZ" dirty="0" smtClean="0"/>
              <a:t>  </a:t>
            </a:r>
            <a:r>
              <a:rPr lang="en-GB" dirty="0" smtClean="0"/>
              <a:t>Device for grabbing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bridge/overhead crane* </a:t>
            </a:r>
            <a:r>
              <a:rPr lang="en-GB" dirty="0" smtClean="0"/>
              <a:t>Type of crane able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Counterweight*  </a:t>
            </a:r>
            <a:r>
              <a:rPr lang="en-GB" dirty="0" smtClean="0"/>
              <a:t>An equivalent  counter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crane operator * </a:t>
            </a:r>
            <a:r>
              <a:rPr lang="cs-CZ" b="1" dirty="0" smtClean="0"/>
              <a:t> </a:t>
            </a:r>
            <a:r>
              <a:rPr lang="en-GB" dirty="0" smtClean="0"/>
              <a:t>A person controlling a c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Cabin* 	</a:t>
            </a:r>
            <a:r>
              <a:rPr lang="en-GB" dirty="0" smtClean="0"/>
              <a:t>	</a:t>
            </a:r>
            <a:r>
              <a:rPr lang="cs-CZ" dirty="0" smtClean="0"/>
              <a:t>   </a:t>
            </a:r>
            <a:r>
              <a:rPr lang="en-GB" dirty="0" smtClean="0"/>
              <a:t>A place from which the ….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remote control* </a:t>
            </a:r>
            <a:r>
              <a:rPr lang="cs-CZ" b="1" dirty="0" smtClean="0"/>
              <a:t> </a:t>
            </a:r>
            <a:r>
              <a:rPr lang="en-GB" dirty="0" smtClean="0"/>
              <a:t>Device used to operate</a:t>
            </a:r>
            <a:endParaRPr lang="cs-CZ" dirty="0" smtClean="0"/>
          </a:p>
          <a:p>
            <a:pPr marL="514350" lvl="0" indent="-514350">
              <a:buFont typeface="+mj-lt"/>
              <a:buAutoNum type="alphaLcParenR"/>
            </a:pPr>
            <a:r>
              <a:rPr lang="en-GB" b="1" dirty="0" smtClean="0"/>
              <a:t>tower crane*     </a:t>
            </a:r>
            <a:r>
              <a:rPr lang="en-GB" dirty="0" smtClean="0"/>
              <a:t>	 </a:t>
            </a:r>
            <a:r>
              <a:rPr lang="cs-CZ" dirty="0" smtClean="0"/>
              <a:t> </a:t>
            </a:r>
            <a:r>
              <a:rPr lang="en-GB" dirty="0" smtClean="0"/>
              <a:t>A machine used to lift loads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cs-CZ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        </a:t>
            </a:r>
            <a:endParaRPr kumimoji="0" lang="cs-CZ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</a:pP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2/5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Describe</a:t>
            </a: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the</a:t>
            </a:r>
            <a:r>
              <a:rPr lang="cs-CZ" sz="5000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 </a:t>
            </a:r>
            <a:r>
              <a:rPr lang="cs-CZ" sz="5000" dirty="0" err="1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parts</a:t>
            </a:r>
            <a:endParaRPr lang="cs-CZ" sz="5000" dirty="0" smtClean="0">
              <a:solidFill>
                <a:schemeClr val="tx2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irc_mi" descr="https://law.resource.org/pub/us/cfr/ibr/002/asme.b30.2.2005/asme.b30.2.2005_016_03.jpg">
            <a:hlinkClick r:id="rId2"/>
          </p:cNvPr>
          <p:cNvPicPr>
            <a:picLocks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846729"/>
            <a:ext cx="3626696" cy="260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Obrázek 6" descr="https://encrypted-tbn0.gstatic.com/images?q=tbn:ANd9GcTtJ0FcFdC1LdIRGMy8sdypBg3VzR74cHCq5JBjnJTrJtr4tnHq">
            <a:hlinkClick r:id="rId4"/>
          </p:cNvPr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2276872"/>
            <a:ext cx="2808312" cy="369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Čárový popisek 2 7"/>
          <p:cNvSpPr/>
          <p:nvPr/>
        </p:nvSpPr>
        <p:spPr>
          <a:xfrm>
            <a:off x="3347864" y="2132856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11947"/>
              <a:gd name="adj6" fmla="val -67633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Čárový popisek 2 8"/>
          <p:cNvSpPr/>
          <p:nvPr/>
        </p:nvSpPr>
        <p:spPr>
          <a:xfrm>
            <a:off x="2915816" y="3405661"/>
            <a:ext cx="1944216" cy="288032"/>
          </a:xfrm>
          <a:prstGeom prst="borderCallout2">
            <a:avLst>
              <a:gd name="adj1" fmla="val 21957"/>
              <a:gd name="adj2" fmla="val -2632"/>
              <a:gd name="adj3" fmla="val 18750"/>
              <a:gd name="adj4" fmla="val -16667"/>
              <a:gd name="adj5" fmla="val -83882"/>
              <a:gd name="adj6" fmla="val -6905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Čárový popisek 2 9"/>
          <p:cNvSpPr/>
          <p:nvPr/>
        </p:nvSpPr>
        <p:spPr>
          <a:xfrm rot="10800000">
            <a:off x="4319972" y="5282271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32064"/>
              <a:gd name="adj6" fmla="val -2138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Čárový popisek 2 10"/>
          <p:cNvSpPr/>
          <p:nvPr/>
        </p:nvSpPr>
        <p:spPr>
          <a:xfrm>
            <a:off x="1259632" y="170080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357293"/>
              <a:gd name="adj6" fmla="val -398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Čárový popisek 2 11"/>
          <p:cNvSpPr/>
          <p:nvPr/>
        </p:nvSpPr>
        <p:spPr>
          <a:xfrm>
            <a:off x="6133320" y="3140968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94989"/>
              <a:gd name="adj6" fmla="val -387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Čárový popisek 2 12"/>
          <p:cNvSpPr/>
          <p:nvPr/>
        </p:nvSpPr>
        <p:spPr>
          <a:xfrm>
            <a:off x="3707904" y="2975674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-16888"/>
              <a:gd name="adj6" fmla="val -5286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Čárový popisek 2 13"/>
          <p:cNvSpPr/>
          <p:nvPr/>
        </p:nvSpPr>
        <p:spPr>
          <a:xfrm>
            <a:off x="2375756" y="4095460"/>
            <a:ext cx="1944216" cy="288032"/>
          </a:xfrm>
          <a:prstGeom prst="borderCallout2">
            <a:avLst>
              <a:gd name="adj1" fmla="val -112725"/>
              <a:gd name="adj2" fmla="val 8770"/>
              <a:gd name="adj3" fmla="val -22937"/>
              <a:gd name="adj4" fmla="val 7562"/>
              <a:gd name="adj5" fmla="val -121745"/>
              <a:gd name="adj6" fmla="val 96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Čárový popisek 2 14"/>
          <p:cNvSpPr/>
          <p:nvPr/>
        </p:nvSpPr>
        <p:spPr>
          <a:xfrm rot="10800000">
            <a:off x="3140224" y="4877544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6325"/>
              <a:gd name="adj6" fmla="val -3363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Čárový popisek 2 15"/>
          <p:cNvSpPr/>
          <p:nvPr/>
        </p:nvSpPr>
        <p:spPr>
          <a:xfrm rot="10800000">
            <a:off x="4454395" y="5982147"/>
            <a:ext cx="1944216" cy="288032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255103"/>
              <a:gd name="adj6" fmla="val -4608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2/5 </a:t>
            </a:r>
            <a:r>
              <a:rPr lang="cs-CZ" dirty="0" err="1" smtClean="0"/>
              <a:t>Describe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parts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Papírový model 1/48 LIEBHERR LTM 1030-2.1 Mobile Cran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420888"/>
            <a:ext cx="5868367" cy="3312368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5" name="Čárový popisek 1 4"/>
          <p:cNvSpPr/>
          <p:nvPr/>
        </p:nvSpPr>
        <p:spPr>
          <a:xfrm>
            <a:off x="6372200" y="3212976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Čárový popisek 1 5"/>
          <p:cNvSpPr/>
          <p:nvPr/>
        </p:nvSpPr>
        <p:spPr>
          <a:xfrm>
            <a:off x="3851920" y="2420888"/>
            <a:ext cx="2592288" cy="288032"/>
          </a:xfrm>
          <a:prstGeom prst="borderCallout1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Čárový popisek 3 6"/>
          <p:cNvSpPr/>
          <p:nvPr/>
        </p:nvSpPr>
        <p:spPr>
          <a:xfrm>
            <a:off x="3491880" y="5877272"/>
            <a:ext cx="2304256" cy="288032"/>
          </a:xfrm>
          <a:prstGeom prst="borderCallout3">
            <a:avLst>
              <a:gd name="adj1" fmla="val 18750"/>
              <a:gd name="adj2" fmla="val -8333"/>
              <a:gd name="adj3" fmla="val 18750"/>
              <a:gd name="adj4" fmla="val -16667"/>
              <a:gd name="adj5" fmla="val 8203"/>
              <a:gd name="adj6" fmla="val -32533"/>
              <a:gd name="adj7" fmla="val -124179"/>
              <a:gd name="adj8" fmla="val -43448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TextovéPole 8"/>
          <p:cNvSpPr txBox="1"/>
          <p:nvPr/>
        </p:nvSpPr>
        <p:spPr>
          <a:xfrm>
            <a:off x="6444208" y="3212976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3563888" y="587727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smtClean="0"/>
              <a:t>     </a:t>
            </a:r>
            <a:endParaRPr lang="cs-CZ" dirty="0"/>
          </a:p>
        </p:txBody>
      </p:sp>
      <p:sp>
        <p:nvSpPr>
          <p:cNvPr id="13" name="Čárový popisek 3 12"/>
          <p:cNvSpPr/>
          <p:nvPr/>
        </p:nvSpPr>
        <p:spPr>
          <a:xfrm rot="10800000">
            <a:off x="1547664" y="3501008"/>
            <a:ext cx="1800200" cy="288032"/>
          </a:xfrm>
          <a:prstGeom prst="borderCallout3">
            <a:avLst>
              <a:gd name="adj1" fmla="val 9130"/>
              <a:gd name="adj2" fmla="val -4228"/>
              <a:gd name="adj3" fmla="val -58211"/>
              <a:gd name="adj4" fmla="val -14615"/>
              <a:gd name="adj5" fmla="val -41520"/>
              <a:gd name="adj6" fmla="val -33489"/>
              <a:gd name="adj7" fmla="val -35821"/>
              <a:gd name="adj8" fmla="val -4502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352</TotalTime>
  <Words>425</Words>
  <Application>Microsoft Office PowerPoint</Application>
  <PresentationFormat>Předvádění na obrazovce (4:3)</PresentationFormat>
  <Paragraphs>97</Paragraphs>
  <Slides>12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3" baseType="lpstr">
      <vt:lpstr>Tok</vt:lpstr>
      <vt:lpstr>Prezentace aplikace PowerPoint</vt:lpstr>
      <vt:lpstr>2/1 The video task</vt:lpstr>
      <vt:lpstr>Answers</vt:lpstr>
      <vt:lpstr>Listening and reading task</vt:lpstr>
      <vt:lpstr>Answers </vt:lpstr>
      <vt:lpstr>2/4 Choose the correct term from the text. </vt:lpstr>
      <vt:lpstr>Answers</vt:lpstr>
      <vt:lpstr>Prezentace aplikace PowerPoint</vt:lpstr>
      <vt:lpstr>2/5 Describe the parts</vt:lpstr>
      <vt:lpstr>Answers</vt:lpstr>
      <vt:lpstr>Answers</vt:lpstr>
      <vt:lpstr>2/6 Work out a dictionary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29</cp:revision>
  <dcterms:created xsi:type="dcterms:W3CDTF">2014-04-25T19:13:13Z</dcterms:created>
  <dcterms:modified xsi:type="dcterms:W3CDTF">2014-12-01T03:43:47Z</dcterms:modified>
</cp:coreProperties>
</file>