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9" r:id="rId4"/>
    <p:sldId id="260" r:id="rId5"/>
    <p:sldId id="261" r:id="rId6"/>
    <p:sldId id="262" r:id="rId7"/>
    <p:sldId id="264" r:id="rId8"/>
    <p:sldId id="257" r:id="rId9"/>
    <p:sldId id="265" r:id="rId10"/>
    <p:sldId id="258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7907F0-103D-4F39-9287-02DD98242B51}" type="datetimeFigureOut">
              <a:rPr lang="en-GB" smtClean="0"/>
              <a:pPr/>
              <a:t>20/11/2014</a:t>
            </a:fld>
            <a:endParaRPr lang="en-GB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gemklip.com/wp-content/uploads/2014/04/design_and_development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Engineering tools on technical draw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72"/>
            <a:ext cx="9144000" cy="6892972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5877273"/>
            <a:ext cx="3779912" cy="98072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1267863" y="2967335"/>
            <a:ext cx="66082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VÝROBNÍ VÝKRESY</a:t>
            </a:r>
          </a:p>
        </p:txBody>
      </p:sp>
    </p:spTree>
    <p:extLst>
      <p:ext uri="{BB962C8B-B14F-4D97-AF65-F5344CB8AC3E}">
        <p14:creationId xmlns:p14="http://schemas.microsoft.com/office/powerpoint/2010/main" val="6331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VÝROBNÍ VÝKRESY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Typy čar </a:t>
            </a:r>
            <a:endParaRPr lang="cs-CZ" b="1" dirty="0"/>
          </a:p>
        </p:txBody>
      </p:sp>
      <p:pic>
        <p:nvPicPr>
          <p:cNvPr id="1026" name="Picture 2" descr="C:\Users\nadvornikoval\Desktop\typy ča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757028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VÝROBNÍ VÝKRESY</a:t>
            </a:r>
            <a:endParaRPr lang="cs-CZ" dirty="0"/>
          </a:p>
        </p:txBody>
      </p:sp>
      <p:pic>
        <p:nvPicPr>
          <p:cNvPr id="2052" name="Picture 4" descr="C:\Users\nadvornikoval\Desktop\cl11_vykres1_kovo_2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5042466" cy="615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208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VÝROBNÍ VÝKRESY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ákladní dokument při návrhu nového výrobku</a:t>
            </a:r>
          </a:p>
          <a:p>
            <a:pPr marL="0" indent="0">
              <a:buNone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/>
              <a:t>v</a:t>
            </a:r>
            <a:r>
              <a:rPr lang="cs-CZ" dirty="0" smtClean="0"/>
              <a:t> souladu s normalizovanými pravidly (normy)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Provedení:</a:t>
            </a:r>
          </a:p>
          <a:p>
            <a:pPr marL="0" indent="0">
              <a:buNone/>
            </a:pPr>
            <a:r>
              <a:rPr lang="cs-CZ" dirty="0" smtClean="0"/>
              <a:t>1. klasické kreslení (ručně)</a:t>
            </a:r>
          </a:p>
          <a:p>
            <a:pPr marL="0" indent="0">
              <a:buNone/>
            </a:pPr>
            <a:r>
              <a:rPr lang="cs-CZ" dirty="0" smtClean="0"/>
              <a:t>2. PC (CAD)</a:t>
            </a:r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/>
              <a:t>VÝROBNÍ VÝKRESY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Rozdělení výkresů podle určení: 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n</a:t>
            </a:r>
            <a:r>
              <a:rPr lang="cs-CZ" dirty="0" smtClean="0"/>
              <a:t>ávrhov</a:t>
            </a:r>
            <a:r>
              <a:rPr lang="cs-CZ" dirty="0" smtClean="0"/>
              <a:t>é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výkresy součástí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výkresy sestav</a:t>
            </a:r>
          </a:p>
          <a:p>
            <a:pPr>
              <a:buFontTx/>
              <a:buChar char="-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VÝROBNÍ VÝKRESY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>
                <a:cs typeface="Times New Roman" pitchFamily="18" charset="0"/>
              </a:rPr>
              <a:t>Formáty výkresů (velikost výkresu):</a:t>
            </a:r>
          </a:p>
          <a:p>
            <a:pPr marL="0" indent="0">
              <a:buNone/>
            </a:pPr>
            <a:endParaRPr lang="cs-CZ" sz="2000" b="1" dirty="0" smtClean="0">
              <a:cs typeface="Times New Roman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cs-CZ" sz="2000" dirty="0" smtClean="0">
                <a:cs typeface="Times New Roman" pitchFamily="18" charset="0"/>
              </a:rPr>
              <a:t>Určeny šířkou a výškou v mm</a:t>
            </a:r>
          </a:p>
          <a:p>
            <a:pPr marL="514350" indent="-514350">
              <a:buFont typeface="+mj-lt"/>
              <a:buAutoNum type="alphaLcParenR"/>
            </a:pPr>
            <a:endParaRPr lang="cs-CZ" sz="2000" dirty="0" smtClean="0">
              <a:cs typeface="Times New Roman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cs-CZ" sz="2000" dirty="0" smtClean="0">
                <a:cs typeface="Times New Roman" pitchFamily="18" charset="0"/>
              </a:rPr>
              <a:t>označování </a:t>
            </a:r>
          </a:p>
          <a:p>
            <a:pPr marL="0" indent="0">
              <a:buNone/>
            </a:pPr>
            <a:r>
              <a:rPr lang="cs-CZ" sz="2000" dirty="0" smtClean="0">
                <a:cs typeface="Times New Roman" pitchFamily="18" charset="0"/>
              </a:rPr>
              <a:t>	- A0 - největší</a:t>
            </a:r>
          </a:p>
          <a:p>
            <a:pPr marL="0" indent="0">
              <a:buNone/>
            </a:pPr>
            <a:r>
              <a:rPr lang="cs-CZ" sz="2000" dirty="0">
                <a:cs typeface="Times New Roman" pitchFamily="18" charset="0"/>
              </a:rPr>
              <a:t>	</a:t>
            </a:r>
            <a:r>
              <a:rPr lang="cs-CZ" sz="2000" dirty="0" smtClean="0">
                <a:cs typeface="Times New Roman" pitchFamily="18" charset="0"/>
              </a:rPr>
              <a:t>- </a:t>
            </a:r>
            <a:r>
              <a:rPr lang="cs-CZ" sz="2000" dirty="0" smtClean="0">
                <a:cs typeface="Times New Roman" pitchFamily="18" charset="0"/>
              </a:rPr>
              <a:t>A4 – nejmenší</a:t>
            </a:r>
          </a:p>
          <a:p>
            <a:pPr marL="0" indent="0">
              <a:buNone/>
            </a:pPr>
            <a:endParaRPr lang="cs-CZ" sz="2000" dirty="0" smtClean="0">
              <a:cs typeface="Times New Roman" pitchFamily="18" charset="0"/>
            </a:endParaRPr>
          </a:p>
          <a:p>
            <a:pPr marL="365760" lvl="1" indent="0">
              <a:buNone/>
            </a:pPr>
            <a:r>
              <a:rPr lang="cs-CZ" sz="2000" dirty="0" smtClean="0">
                <a:cs typeface="Times New Roman" pitchFamily="18" charset="0"/>
              </a:rPr>
              <a:t>	- prodloužené formáty</a:t>
            </a:r>
          </a:p>
          <a:p>
            <a:pPr marL="365760" lvl="1" indent="0">
              <a:buNone/>
            </a:pPr>
            <a:r>
              <a:rPr lang="cs-CZ" sz="2000" dirty="0" smtClean="0">
                <a:cs typeface="Times New Roman" pitchFamily="18" charset="0"/>
              </a:rPr>
              <a:t>	- zvlášť prodloužené formáty</a:t>
            </a:r>
          </a:p>
          <a:p>
            <a:pPr marL="365760" lvl="1" indent="0">
              <a:buNone/>
            </a:pPr>
            <a:endParaRPr lang="cs-CZ" sz="2000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1800" b="1" dirty="0" smtClean="0">
                <a:cs typeface="Times New Roman" pitchFamily="18" charset="0"/>
              </a:rPr>
              <a:t>Základní požadavek volby formátu – dobrá čitelnost!</a:t>
            </a:r>
            <a:endParaRPr lang="cs-CZ" sz="1800" b="1" dirty="0">
              <a:cs typeface="Times New Roman" pitchFamily="18" charset="0"/>
            </a:endParaRPr>
          </a:p>
          <a:p>
            <a:pPr marL="514350" indent="-514350">
              <a:buFont typeface="+mj-lt"/>
              <a:buAutoNum type="alphaLcParenR"/>
            </a:pP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lphaLcParenR"/>
            </a:pP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VÝROBNÍ VÝKRESY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b="1" dirty="0" smtClean="0"/>
              <a:t>Náležitosti výkresu:</a:t>
            </a:r>
          </a:p>
          <a:p>
            <a:pPr>
              <a:buNone/>
            </a:pPr>
            <a:endParaRPr lang="cs-CZ" b="1" dirty="0" smtClean="0"/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 smtClean="0"/>
              <a:t>Oříznutý formát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 smtClean="0"/>
              <a:t>Souřadnicová síť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 smtClean="0"/>
              <a:t>Kreslící plocha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 smtClean="0"/>
              <a:t>Středící značky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 smtClean="0"/>
              <a:t>Značky pro oříznutí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 smtClean="0"/>
              <a:t>Popisové pole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VÝROBNÍ VÝKRESY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 </a:t>
            </a: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Skládání výkresu:</a:t>
            </a:r>
          </a:p>
          <a:p>
            <a:r>
              <a:rPr lang="cs-CZ" dirty="0" smtClean="0"/>
              <a:t>Skládáme pouze kopie!</a:t>
            </a:r>
          </a:p>
          <a:p>
            <a:r>
              <a:rPr lang="cs-CZ" dirty="0" smtClean="0"/>
              <a:t>Skládáme vždy na formát A4</a:t>
            </a:r>
          </a:p>
          <a:p>
            <a:r>
              <a:rPr lang="cs-CZ" dirty="0" smtClean="0"/>
              <a:t>Popisovým polem nahoru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Originály výkresu - speciální archivační skříně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VÝROBNÍ VÝKRESY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Typy čar na výrobních výkresech:</a:t>
            </a:r>
          </a:p>
          <a:p>
            <a:pPr marL="0" indent="0">
              <a:buNone/>
            </a:pPr>
            <a:endParaRPr lang="cs-CZ" b="1" dirty="0"/>
          </a:p>
          <a:p>
            <a:pPr marL="514350" indent="-514350">
              <a:buFont typeface="+mj-lt"/>
              <a:buAutoNum type="alphaLcParenR"/>
            </a:pPr>
            <a:r>
              <a:rPr lang="cs-CZ" dirty="0" smtClean="0"/>
              <a:t>Podle charakteru čáry</a:t>
            </a:r>
          </a:p>
          <a:p>
            <a:pPr marL="514350" indent="-514350">
              <a:buFont typeface="+mj-lt"/>
              <a:buAutoNum type="alphaLcParenR"/>
            </a:pP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cs-CZ" dirty="0" smtClean="0"/>
              <a:t>Podle tloušťky čáry</a:t>
            </a:r>
          </a:p>
          <a:p>
            <a:pPr marL="514350" indent="-514350">
              <a:buFont typeface="+mj-lt"/>
              <a:buAutoNum type="alphaLcParenR"/>
            </a:pPr>
            <a:endParaRPr lang="cs-CZ" b="1" dirty="0"/>
          </a:p>
          <a:p>
            <a:pPr marL="0" indent="0">
              <a:buNone/>
            </a:pPr>
            <a:r>
              <a:rPr lang="cs-CZ" b="1" dirty="0" smtClean="0"/>
              <a:t>Všechny typy čar jsou určeny normou ČSN.</a:t>
            </a:r>
            <a:endParaRPr lang="en-GB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VÝROBNÍ VÝKRESY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a) Rozdělení podle </a:t>
            </a:r>
            <a:r>
              <a:rPr lang="cs-CZ" b="1" dirty="0"/>
              <a:t>charakteru </a:t>
            </a:r>
            <a:r>
              <a:rPr lang="cs-CZ" b="1" dirty="0" smtClean="0"/>
              <a:t>čáry: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 smtClean="0"/>
              <a:t>Souvislá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 smtClean="0"/>
              <a:t>Čárkovaná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 smtClean="0"/>
              <a:t>Čerchovaná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 smtClean="0"/>
              <a:t>Souvislá od ruky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 smtClean="0"/>
              <a:t>Souvislá se zlomy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0671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b) Podle tloušťky čáry</a:t>
            </a:r>
          </a:p>
          <a:p>
            <a:pPr>
              <a:buFontTx/>
              <a:buChar char="-"/>
            </a:pPr>
            <a:r>
              <a:rPr lang="cs-CZ" dirty="0" smtClean="0"/>
              <a:t>Tenké</a:t>
            </a:r>
          </a:p>
          <a:p>
            <a:pPr>
              <a:buFontTx/>
              <a:buChar char="-"/>
            </a:pPr>
            <a:r>
              <a:rPr lang="cs-CZ" dirty="0" smtClean="0"/>
              <a:t>Tlusté</a:t>
            </a:r>
          </a:p>
          <a:p>
            <a:pPr>
              <a:buFontTx/>
              <a:buChar char="-"/>
            </a:pPr>
            <a:r>
              <a:rPr lang="cs-CZ" dirty="0" smtClean="0"/>
              <a:t>Velmi tlusté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Poměry tlouštěk čar:</a:t>
            </a:r>
          </a:p>
          <a:p>
            <a:pPr marL="0" indent="0">
              <a:buNone/>
            </a:pPr>
            <a:r>
              <a:rPr lang="cs-CZ" dirty="0" smtClean="0"/>
              <a:t>1 		: 2 		: 4</a:t>
            </a:r>
            <a:endParaRPr lang="en-GB" dirty="0"/>
          </a:p>
          <a:p>
            <a:pPr marL="0" indent="0">
              <a:buNone/>
            </a:pPr>
            <a:r>
              <a:rPr lang="cs-CZ" dirty="0" smtClean="0"/>
              <a:t>0,25mm 	: 0,5 mm 	: 1 mm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38648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</TotalTime>
  <Words>140</Words>
  <Application>Microsoft Office PowerPoint</Application>
  <PresentationFormat>Předvádění na obrazovce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Tok</vt:lpstr>
      <vt:lpstr>Prezentace aplikace PowerPoint</vt:lpstr>
      <vt:lpstr>VÝROBNÍ VÝKRESY</vt:lpstr>
      <vt:lpstr>VÝROBNÍ VÝKRESY</vt:lpstr>
      <vt:lpstr>VÝROBNÍ VÝKRESY</vt:lpstr>
      <vt:lpstr>VÝROBNÍ VÝKRESY</vt:lpstr>
      <vt:lpstr>VÝROBNÍ VÝKRESY</vt:lpstr>
      <vt:lpstr>VÝROBNÍ VÝKRESY</vt:lpstr>
      <vt:lpstr>VÝROBNÍ VÝKRESY</vt:lpstr>
      <vt:lpstr>Prezentace aplikace PowerPoint</vt:lpstr>
      <vt:lpstr>VÝROBNÍ VÝKRESY</vt:lpstr>
      <vt:lpstr>VÝROBNÍ VÝKRESY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Dvořáková Zuzana</dc:creator>
  <cp:lastModifiedBy>Nádvorníková Libuše</cp:lastModifiedBy>
  <cp:revision>17</cp:revision>
  <dcterms:created xsi:type="dcterms:W3CDTF">2014-05-02T09:35:00Z</dcterms:created>
  <dcterms:modified xsi:type="dcterms:W3CDTF">2014-11-20T14:37:39Z</dcterms:modified>
</cp:coreProperties>
</file>