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65" r:id="rId13"/>
    <p:sldId id="260" r:id="rId14"/>
    <p:sldId id="270" r:id="rId15"/>
    <p:sldId id="271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8CFFF9-0225-4B6D-B7C2-BEB754F481B6}" type="datetimeFigureOut">
              <a:rPr lang="cs-CZ" smtClean="0"/>
              <a:pPr/>
              <a:t>25.11.2014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z/url?sa=i&amp;rct=j&amp;q=&amp;esrc=s&amp;source=images&amp;cd=&amp;cad=rja&amp;uact=8&amp;docid=YvSCHJinZ1oeFM&amp;tbnid=DTa0TR8gchvVQM:&amp;ved=0CAUQjRw&amp;url=http://www.valmont.com/valmont/valmont-coatings-site/coating-services/hot-dip-galvanizing&amp;ei=1FO5U_aEMKzP4QTM1oDADw&amp;bvm=bv.70138588,d.bGE&amp;psig=AFQjCNEJn_k4Y-L015WEzb_GmfKQT7v6nA&amp;ust=140474091983252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cad=rja&amp;uact=8&amp;docid=sWvkG01q3nzHZM&amp;tbnid=YV6KhsCnbJtG5M:&amp;ved=0CAUQjRw&amp;url=http://formaspace.com/powder-coating.php&amp;ei=DadgU7nBCsTfPceYgdgP&amp;bvm=bv.65636070,d.d2k&amp;psig=AFQjCNG02iH6_vx0yZC0kxE1Z7HGjd4HPg&amp;ust=139892954234627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z/url?sa=i&amp;rct=j&amp;q=&amp;esrc=s&amp;source=images&amp;cd=&amp;cad=rja&amp;uact=8&amp;docid=QtRnF0GcKodP2M&amp;tbnid=amToaWDf49QABM:&amp;ved=0CAUQjRw&amp;url=http://www.autopia.org/forum/topic/131678-part-i-applying-a-polymer-sealant-or-waxing-re-painted-surfaces/&amp;ei=IVS5U5bUOu2O4gSWooHQCQ&amp;bvm=bv.70138588,d.bGE&amp;psig=AFQjCNGzBHV95o6ks1lz9redXAb5Ls9Jgg&amp;ust=140474101866687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z/url?sa=i&amp;rct=j&amp;q=&amp;esrc=s&amp;source=images&amp;cd=&amp;cad=rja&amp;uact=8&amp;docid=fVdpD0QJsGbhNM&amp;tbnid=bhTeHTXiLfCpGM:&amp;ved=0CAUQjRw&amp;url=http://www.hiseamarine.com/horizontal-movable-shot-blasting-machine-1941.html&amp;ei=WFS5U4uTEIaD4gTovICACQ&amp;bvm=bv.70138588,d.bGE&amp;psig=AFQjCNGvkw_UYmUExB5Yfi6WNcQSrgKddw&amp;ust=1404741064418575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://www.domoli.com/wp-content/uploads/2012/12/iStock_000023258189Small_7c-700x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30" y="0"/>
            <a:ext cx="9156930" cy="6858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2336570" y="4437112"/>
            <a:ext cx="2923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ÚPRAVY</a:t>
            </a:r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251520" y="2564904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POVRCHOVÉ</a:t>
            </a:r>
            <a:endParaRPr lang="cs-CZ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POVRCHOVÉ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Metody </a:t>
            </a:r>
            <a:r>
              <a:rPr lang="cs-CZ" b="1" dirty="0"/>
              <a:t>zkoušení galvanických </a:t>
            </a:r>
            <a:r>
              <a:rPr lang="cs-CZ" b="1" dirty="0" smtClean="0"/>
              <a:t>povlaků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Kontrola </a:t>
            </a:r>
            <a:r>
              <a:rPr lang="cs-CZ" dirty="0" smtClean="0"/>
              <a:t>vzhledu</a:t>
            </a:r>
          </a:p>
          <a:p>
            <a:r>
              <a:rPr lang="cs-CZ" dirty="0" smtClean="0"/>
              <a:t>kontrola přilnavosti</a:t>
            </a:r>
          </a:p>
          <a:p>
            <a:r>
              <a:rPr lang="cs-CZ" dirty="0" smtClean="0"/>
              <a:t>stanovení </a:t>
            </a:r>
            <a:r>
              <a:rPr lang="cs-CZ" dirty="0"/>
              <a:t>korozní </a:t>
            </a:r>
            <a:r>
              <a:rPr lang="cs-CZ" dirty="0" smtClean="0"/>
              <a:t>odolnosti</a:t>
            </a:r>
          </a:p>
          <a:p>
            <a:r>
              <a:rPr lang="cs-CZ" dirty="0" smtClean="0"/>
              <a:t>kontrola pórovitosti</a:t>
            </a:r>
          </a:p>
          <a:p>
            <a:r>
              <a:rPr lang="cs-CZ" dirty="0" smtClean="0"/>
              <a:t>měření </a:t>
            </a:r>
            <a:r>
              <a:rPr lang="cs-CZ" dirty="0"/>
              <a:t>tloušťky povlaku /destruktivní a nedestruktivní metody/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8656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POVRCHOVÉ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Moderní </a:t>
            </a:r>
            <a:r>
              <a:rPr lang="cs-CZ" b="1" dirty="0"/>
              <a:t>způsoby pokovování: </a:t>
            </a:r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  <a:p>
            <a:r>
              <a:rPr lang="cs-CZ" dirty="0" smtClean="0"/>
              <a:t>pokovování </a:t>
            </a:r>
            <a:r>
              <a:rPr lang="cs-CZ" dirty="0"/>
              <a:t>pulzními </a:t>
            </a:r>
            <a:r>
              <a:rPr lang="cs-CZ" dirty="0" smtClean="0"/>
              <a:t>proudy </a:t>
            </a:r>
          </a:p>
          <a:p>
            <a:endParaRPr lang="cs-CZ" dirty="0" smtClean="0"/>
          </a:p>
          <a:p>
            <a:r>
              <a:rPr lang="cs-CZ" dirty="0" smtClean="0"/>
              <a:t>mechanická </a:t>
            </a:r>
            <a:r>
              <a:rPr lang="cs-CZ" dirty="0"/>
              <a:t>aktivace </a:t>
            </a:r>
            <a:r>
              <a:rPr lang="cs-CZ" dirty="0" smtClean="0"/>
              <a:t>povrchu</a:t>
            </a:r>
          </a:p>
          <a:p>
            <a:endParaRPr lang="cs-CZ" dirty="0" smtClean="0"/>
          </a:p>
          <a:p>
            <a:r>
              <a:rPr lang="cs-CZ" dirty="0" smtClean="0"/>
              <a:t>materiálově </a:t>
            </a:r>
            <a:r>
              <a:rPr lang="cs-CZ" dirty="0"/>
              <a:t>uzavřené okruhy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53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Příprava povrchu - tryskání</a:t>
            </a:r>
            <a:endParaRPr lang="cs-CZ" dirty="0"/>
          </a:p>
        </p:txBody>
      </p:sp>
      <p:pic>
        <p:nvPicPr>
          <p:cNvPr id="20483" name="Obrázek 11" descr="Popis: http://www.eastcoastcoatings.ca/sites/default/files/schema_blas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492896"/>
            <a:ext cx="6313194" cy="289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Galvanické pokovování</a:t>
            </a:r>
            <a:endParaRPr lang="cs-CZ" dirty="0"/>
          </a:p>
        </p:txBody>
      </p:sp>
      <p:pic>
        <p:nvPicPr>
          <p:cNvPr id="4100" name="Picture 4" descr="http://az276019.vo.msecnd.net/valmontstaging/valmont-coatings/big-edge-2-1.jpg?sfvrsn=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564904"/>
            <a:ext cx="558165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Finální nástřik krycí barvou</a:t>
            </a:r>
            <a:endParaRPr lang="cs-CZ" dirty="0"/>
          </a:p>
        </p:txBody>
      </p:sp>
      <p:pic>
        <p:nvPicPr>
          <p:cNvPr id="6" name="Obrázek 10" descr="Popis: http://formaspace.com/images/300x/formaspace_powder_coating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564904"/>
            <a:ext cx="381000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9959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Výrobní pomůcky pro vytváření povrchu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6" descr="http://i3.photobucket.com/albums/y88/TOGWT/HVLPSprayGun_zpsa19bb4b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52196"/>
            <a:ext cx="1780038" cy="2160240"/>
          </a:xfrm>
          <a:prstGeom prst="rect">
            <a:avLst/>
          </a:prstGeom>
          <a:noFill/>
        </p:spPr>
      </p:pic>
      <p:pic>
        <p:nvPicPr>
          <p:cNvPr id="5" name="Picture 8" descr="http://www.hiseamarine.com/photos/Horizontal-Movable-Shot-Blasting-Machin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055813"/>
            <a:ext cx="2627057" cy="23305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2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POVRCHOVÉ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významný </a:t>
            </a:r>
            <a:r>
              <a:rPr lang="cs-CZ" dirty="0"/>
              <a:t>vliv na užitnou hodnotu celého </a:t>
            </a:r>
            <a:r>
              <a:rPr lang="cs-CZ" dirty="0" smtClean="0"/>
              <a:t>výrobku</a:t>
            </a:r>
          </a:p>
          <a:p>
            <a:endParaRPr lang="cs-CZ" dirty="0"/>
          </a:p>
          <a:p>
            <a:r>
              <a:rPr lang="cs-CZ" dirty="0"/>
              <a:t>j</a:t>
            </a:r>
            <a:r>
              <a:rPr lang="cs-CZ" dirty="0" smtClean="0"/>
              <a:t>sou </a:t>
            </a:r>
            <a:r>
              <a:rPr lang="cs-CZ" dirty="0"/>
              <a:t>určeny chemickými a fyzikálními vlastnostmi systému </a:t>
            </a:r>
            <a:r>
              <a:rPr lang="cs-CZ" b="1" dirty="0" smtClean="0"/>
              <a:t>povlak-základní materiál</a:t>
            </a:r>
            <a:endParaRPr lang="cs-CZ" b="1" dirty="0"/>
          </a:p>
          <a:p>
            <a:endParaRPr lang="cs-CZ" dirty="0" smtClean="0"/>
          </a:p>
          <a:p>
            <a:r>
              <a:rPr lang="cs-CZ" dirty="0" smtClean="0"/>
              <a:t>Významně určují trvanlivost výrobků</a:t>
            </a:r>
          </a:p>
          <a:p>
            <a:endParaRPr lang="cs-CZ" dirty="0"/>
          </a:p>
          <a:p>
            <a:r>
              <a:rPr lang="cs-CZ" dirty="0" smtClean="0"/>
              <a:t>plní i estetickou </a:t>
            </a:r>
            <a:r>
              <a:rPr lang="cs-CZ" dirty="0" err="1" smtClean="0"/>
              <a:t>fci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POVRCHOVÉ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U </a:t>
            </a:r>
            <a:r>
              <a:rPr lang="cs-CZ" b="1" dirty="0"/>
              <a:t>galvanických povlaků hodnotíme</a:t>
            </a:r>
            <a:r>
              <a:rPr lang="cs-CZ" b="1" dirty="0" smtClean="0"/>
              <a:t>:</a:t>
            </a:r>
          </a:p>
          <a:p>
            <a:pPr>
              <a:buNone/>
            </a:pPr>
            <a:endParaRPr lang="cs-CZ" dirty="0"/>
          </a:p>
          <a:p>
            <a:r>
              <a:rPr lang="cs-CZ" dirty="0" smtClean="0"/>
              <a:t>ochranné vlastnosti</a:t>
            </a:r>
          </a:p>
          <a:p>
            <a:pPr>
              <a:buNone/>
            </a:pPr>
            <a:endParaRPr lang="cs-CZ" dirty="0"/>
          </a:p>
          <a:p>
            <a:r>
              <a:rPr lang="cs-CZ" dirty="0" smtClean="0"/>
              <a:t>funkční a ozdobné vlastnosti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Galvanické povlaky musí splňovat </a:t>
            </a:r>
            <a:r>
              <a:rPr lang="cs-CZ" b="1" dirty="0"/>
              <a:t>kvalitativní ukazatele</a:t>
            </a:r>
            <a:r>
              <a:rPr lang="cs-CZ" dirty="0"/>
              <a:t>: </a:t>
            </a:r>
            <a:endParaRPr lang="cs-CZ" dirty="0" smtClean="0"/>
          </a:p>
          <a:p>
            <a:r>
              <a:rPr lang="cs-CZ" dirty="0" smtClean="0"/>
              <a:t>celkový vzhled</a:t>
            </a:r>
          </a:p>
          <a:p>
            <a:r>
              <a:rPr lang="cs-CZ" dirty="0" smtClean="0"/>
              <a:t>korozní odolnost</a:t>
            </a:r>
          </a:p>
          <a:p>
            <a:r>
              <a:rPr lang="cs-CZ" dirty="0"/>
              <a:t>p</a:t>
            </a:r>
            <a:r>
              <a:rPr lang="cs-CZ" dirty="0" smtClean="0"/>
              <a:t>órovitost</a:t>
            </a:r>
          </a:p>
          <a:p>
            <a:r>
              <a:rPr lang="cs-CZ" dirty="0"/>
              <a:t>p</a:t>
            </a:r>
            <a:r>
              <a:rPr lang="cs-CZ" dirty="0" smtClean="0"/>
              <a:t>řilnavost</a:t>
            </a:r>
          </a:p>
          <a:p>
            <a:r>
              <a:rPr lang="cs-CZ" dirty="0" smtClean="0"/>
              <a:t>tloušťka </a:t>
            </a:r>
            <a:r>
              <a:rPr lang="cs-CZ" dirty="0"/>
              <a:t>a její </a:t>
            </a:r>
            <a:r>
              <a:rPr lang="cs-CZ" dirty="0" smtClean="0"/>
              <a:t>rovnoměrnost</a:t>
            </a:r>
          </a:p>
          <a:p>
            <a:r>
              <a:rPr lang="cs-CZ" dirty="0" smtClean="0"/>
              <a:t>tažnost</a:t>
            </a:r>
          </a:p>
          <a:p>
            <a:r>
              <a:rPr lang="cs-CZ" dirty="0" smtClean="0"/>
              <a:t>tvrdost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Způsoby </a:t>
            </a:r>
            <a:r>
              <a:rPr lang="cs-CZ" b="1" dirty="0"/>
              <a:t>vytváření galvanických povlaků</a:t>
            </a:r>
            <a:r>
              <a:rPr lang="cs-CZ" dirty="0"/>
              <a:t>: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závěsové </a:t>
            </a:r>
            <a:r>
              <a:rPr lang="cs-CZ" dirty="0"/>
              <a:t>pokovování /kusové</a:t>
            </a:r>
            <a:r>
              <a:rPr lang="cs-CZ" dirty="0" smtClean="0"/>
              <a:t>/ </a:t>
            </a:r>
          </a:p>
          <a:p>
            <a:endParaRPr lang="cs-CZ" dirty="0"/>
          </a:p>
          <a:p>
            <a:r>
              <a:rPr lang="cs-CZ" dirty="0" smtClean="0"/>
              <a:t>hromadné </a:t>
            </a:r>
          </a:p>
          <a:p>
            <a:endParaRPr lang="cs-CZ" dirty="0"/>
          </a:p>
          <a:p>
            <a:r>
              <a:rPr lang="cs-CZ" dirty="0" smtClean="0"/>
              <a:t>kontinuální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b="1" dirty="0" smtClean="0"/>
              <a:t>Závěsové povlaky</a:t>
            </a:r>
            <a:r>
              <a:rPr lang="cs-CZ" dirty="0" smtClean="0"/>
              <a:t>: </a:t>
            </a:r>
            <a:r>
              <a:rPr lang="cs-CZ" dirty="0"/>
              <a:t>malé galvanické linky, malý počet kusů různých </a:t>
            </a:r>
            <a:r>
              <a:rPr lang="cs-CZ" dirty="0" smtClean="0"/>
              <a:t>tvarů</a:t>
            </a:r>
          </a:p>
          <a:p>
            <a:endParaRPr lang="cs-CZ" dirty="0"/>
          </a:p>
          <a:p>
            <a:r>
              <a:rPr lang="cs-CZ" b="1" dirty="0" smtClean="0"/>
              <a:t>Hromadné povlaky</a:t>
            </a:r>
            <a:r>
              <a:rPr lang="cs-CZ" dirty="0" smtClean="0"/>
              <a:t>: </a:t>
            </a:r>
            <a:r>
              <a:rPr lang="cs-CZ" dirty="0"/>
              <a:t>drobnější součásti velkých </a:t>
            </a:r>
            <a:r>
              <a:rPr lang="cs-CZ" dirty="0" smtClean="0"/>
              <a:t>sérií</a:t>
            </a:r>
          </a:p>
          <a:p>
            <a:endParaRPr lang="cs-CZ" dirty="0"/>
          </a:p>
          <a:p>
            <a:r>
              <a:rPr lang="cs-CZ" b="1" dirty="0" smtClean="0"/>
              <a:t>Kontinuální povlaky</a:t>
            </a:r>
            <a:r>
              <a:rPr lang="cs-CZ" dirty="0" smtClean="0"/>
              <a:t>: </a:t>
            </a:r>
            <a:r>
              <a:rPr lang="cs-CZ" dirty="0"/>
              <a:t>nejintenzivnější proces pokovování, dráty, tyče, pásy, trubice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Struktura </a:t>
            </a:r>
            <a:r>
              <a:rPr lang="cs-CZ" dirty="0"/>
              <a:t>technologických </a:t>
            </a:r>
            <a:r>
              <a:rPr lang="cs-CZ" dirty="0" smtClean="0"/>
              <a:t>postupů:</a:t>
            </a:r>
          </a:p>
          <a:p>
            <a:endParaRPr lang="cs-CZ" dirty="0"/>
          </a:p>
          <a:p>
            <a:r>
              <a:rPr lang="cs-CZ" b="1" dirty="0"/>
              <a:t>přípravné operace</a:t>
            </a:r>
            <a:r>
              <a:rPr lang="cs-CZ" dirty="0"/>
              <a:t> </a:t>
            </a:r>
          </a:p>
          <a:p>
            <a:endParaRPr lang="cs-CZ" b="1" dirty="0" smtClean="0"/>
          </a:p>
          <a:p>
            <a:r>
              <a:rPr lang="cs-CZ" b="1" dirty="0"/>
              <a:t>p</a:t>
            </a:r>
            <a:r>
              <a:rPr lang="cs-CZ" b="1" dirty="0" smtClean="0"/>
              <a:t>okovování </a:t>
            </a:r>
            <a:r>
              <a:rPr lang="cs-CZ" dirty="0" smtClean="0"/>
              <a:t> </a:t>
            </a:r>
            <a:endParaRPr lang="cs-CZ" dirty="0"/>
          </a:p>
          <a:p>
            <a:endParaRPr lang="cs-CZ" b="1" dirty="0" smtClean="0"/>
          </a:p>
          <a:p>
            <a:r>
              <a:rPr lang="cs-CZ" b="1" dirty="0" smtClean="0"/>
              <a:t>dokončovací </a:t>
            </a:r>
            <a:r>
              <a:rPr lang="cs-CZ" b="1" dirty="0"/>
              <a:t>operace</a:t>
            </a:r>
            <a:r>
              <a:rPr lang="cs-CZ" dirty="0"/>
              <a:t> </a:t>
            </a:r>
          </a:p>
          <a:p>
            <a:pPr marL="514350" lvl="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cs-CZ" dirty="0" smtClean="0"/>
          </a:p>
          <a:p>
            <a:r>
              <a:rPr lang="cs-CZ" b="1" dirty="0"/>
              <a:t>přípravné operace</a:t>
            </a:r>
            <a:r>
              <a:rPr lang="cs-CZ" dirty="0"/>
              <a:t> – chemické odmaštění, moření, elektrolytické odmaštění, dekapování aktivace </a:t>
            </a:r>
          </a:p>
          <a:p>
            <a:endParaRPr lang="cs-CZ" b="1" dirty="0" smtClean="0"/>
          </a:p>
          <a:p>
            <a:r>
              <a:rPr lang="cs-CZ" b="1" dirty="0" smtClean="0"/>
              <a:t>pokovování </a:t>
            </a:r>
            <a:r>
              <a:rPr lang="cs-CZ" dirty="0"/>
              <a:t>– ochranné povlaky /</a:t>
            </a:r>
            <a:r>
              <a:rPr lang="cs-CZ" dirty="0" err="1"/>
              <a:t>Zn</a:t>
            </a:r>
            <a:r>
              <a:rPr lang="cs-CZ" dirty="0"/>
              <a:t>, Cd, </a:t>
            </a:r>
            <a:r>
              <a:rPr lang="cs-CZ" dirty="0" err="1"/>
              <a:t>Sn</a:t>
            </a:r>
            <a:r>
              <a:rPr lang="cs-CZ" dirty="0"/>
              <a:t>, </a:t>
            </a:r>
            <a:r>
              <a:rPr lang="cs-CZ" dirty="0" err="1"/>
              <a:t>Pb</a:t>
            </a:r>
            <a:r>
              <a:rPr lang="cs-CZ" dirty="0"/>
              <a:t>/, ozdobné ochranné povlaky /</a:t>
            </a:r>
            <a:r>
              <a:rPr lang="cs-CZ" dirty="0" err="1"/>
              <a:t>Cu</a:t>
            </a:r>
            <a:r>
              <a:rPr lang="cs-CZ" dirty="0"/>
              <a:t>-Ni-</a:t>
            </a:r>
            <a:r>
              <a:rPr lang="cs-CZ" dirty="0" err="1"/>
              <a:t>Cr</a:t>
            </a:r>
            <a:r>
              <a:rPr lang="cs-CZ" dirty="0"/>
              <a:t>,  </a:t>
            </a:r>
            <a:r>
              <a:rPr lang="cs-CZ" dirty="0" err="1"/>
              <a:t>Zn</a:t>
            </a:r>
            <a:r>
              <a:rPr lang="cs-CZ" dirty="0"/>
              <a:t>, </a:t>
            </a:r>
            <a:r>
              <a:rPr lang="cs-CZ" dirty="0" err="1"/>
              <a:t>Ag</a:t>
            </a:r>
            <a:r>
              <a:rPr lang="cs-CZ" dirty="0"/>
              <a:t> /, funkční povlaky / </a:t>
            </a:r>
            <a:r>
              <a:rPr lang="cs-CZ" dirty="0" err="1"/>
              <a:t>Cu</a:t>
            </a:r>
            <a:r>
              <a:rPr lang="cs-CZ" dirty="0"/>
              <a:t>, Ni, </a:t>
            </a:r>
            <a:r>
              <a:rPr lang="cs-CZ" dirty="0" err="1"/>
              <a:t>Cr</a:t>
            </a:r>
            <a:r>
              <a:rPr lang="cs-CZ" dirty="0"/>
              <a:t>, </a:t>
            </a:r>
            <a:r>
              <a:rPr lang="cs-CZ" dirty="0" err="1"/>
              <a:t>Fe</a:t>
            </a:r>
            <a:r>
              <a:rPr lang="cs-CZ" dirty="0"/>
              <a:t>, </a:t>
            </a:r>
            <a:r>
              <a:rPr lang="cs-CZ" dirty="0" err="1"/>
              <a:t>Ag</a:t>
            </a:r>
            <a:r>
              <a:rPr lang="cs-CZ" dirty="0"/>
              <a:t> /</a:t>
            </a:r>
          </a:p>
          <a:p>
            <a:endParaRPr lang="cs-CZ" b="1" dirty="0" smtClean="0"/>
          </a:p>
          <a:p>
            <a:r>
              <a:rPr lang="cs-CZ" b="1" dirty="0" smtClean="0"/>
              <a:t>dokončovací </a:t>
            </a:r>
            <a:r>
              <a:rPr lang="cs-CZ" b="1" dirty="0"/>
              <a:t>operace</a:t>
            </a:r>
            <a:r>
              <a:rPr lang="cs-CZ" dirty="0"/>
              <a:t> – pasivace, </a:t>
            </a:r>
            <a:r>
              <a:rPr lang="cs-CZ" dirty="0" err="1"/>
              <a:t>chromátování</a:t>
            </a:r>
            <a:r>
              <a:rPr lang="cs-CZ" dirty="0"/>
              <a:t>, fosfátování, barvení, leštění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Hodnocení jakosti galvanických </a:t>
            </a:r>
            <a:r>
              <a:rPr lang="cs-CZ" dirty="0" smtClean="0"/>
              <a:t>povlaků: </a:t>
            </a:r>
            <a:endParaRPr lang="cs-CZ" dirty="0"/>
          </a:p>
          <a:p>
            <a:r>
              <a:rPr lang="cs-CZ" b="1" dirty="0" smtClean="0"/>
              <a:t>přímým </a:t>
            </a:r>
            <a:r>
              <a:rPr lang="cs-CZ" b="1" dirty="0"/>
              <a:t>měřením </a:t>
            </a:r>
            <a:r>
              <a:rPr lang="cs-CZ" dirty="0"/>
              <a:t>vybraných znaků jakosti </a:t>
            </a:r>
            <a:endParaRPr lang="cs-CZ" dirty="0" smtClean="0"/>
          </a:p>
          <a:p>
            <a:r>
              <a:rPr lang="cs-CZ" dirty="0" smtClean="0"/>
              <a:t>nebo </a:t>
            </a:r>
            <a:r>
              <a:rPr lang="cs-CZ" b="1" dirty="0"/>
              <a:t>celkovým zkoušením povlaku</a:t>
            </a:r>
            <a:r>
              <a:rPr lang="cs-CZ" dirty="0"/>
              <a:t>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Pokud </a:t>
            </a:r>
            <a:r>
              <a:rPr lang="cs-CZ" dirty="0"/>
              <a:t>odebíráme vzorky ještě v průběhu procesu, provádíme </a:t>
            </a:r>
            <a:r>
              <a:rPr lang="cs-CZ" b="1" dirty="0"/>
              <a:t>mezioperační kontrolu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b="1" dirty="0"/>
              <a:t>konečné kontrole </a:t>
            </a:r>
            <a:r>
              <a:rPr lang="cs-CZ" dirty="0"/>
              <a:t>posuzujeme jakost výsledného povlaku.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ÚPRAVY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271</Words>
  <Application>Microsoft Office PowerPoint</Application>
  <PresentationFormat>Předvádění na obrazovce (4:3)</PresentationFormat>
  <Paragraphs>94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Tok</vt:lpstr>
      <vt:lpstr>Prezentace aplikace PowerPoint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  <vt:lpstr>POVRCHOVÉ ÚPRAVY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18</cp:revision>
  <dcterms:created xsi:type="dcterms:W3CDTF">2014-07-06T13:38:43Z</dcterms:created>
  <dcterms:modified xsi:type="dcterms:W3CDTF">2014-11-25T08:45:10Z</dcterms:modified>
</cp:coreProperties>
</file>