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5" r:id="rId8"/>
    <p:sldId id="269" r:id="rId9"/>
    <p:sldId id="270" r:id="rId10"/>
    <p:sldId id="271" r:id="rId11"/>
    <p:sldId id="261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C1E2339-42F5-48DF-8BE9-0C5A2E461D61}">
          <p14:sldIdLst>
            <p14:sldId id="256"/>
            <p14:sldId id="257"/>
            <p14:sldId id="258"/>
            <p14:sldId id="260"/>
            <p14:sldId id="259"/>
            <p14:sldId id="264"/>
            <p14:sldId id="265"/>
            <p14:sldId id="269"/>
            <p14:sldId id="270"/>
            <p14:sldId id="271"/>
            <p14:sldId id="261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07D816-618C-4B26-A93C-1199C4D06CB0}" type="datetimeFigureOut">
              <a:rPr lang="cs-CZ" smtClean="0"/>
              <a:pPr/>
              <a:t>20.11.2014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thumbs.dreamstime.com/z/collection-ball-bearings-26850805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google.cz/url?sa=i&amp;rct=j&amp;q=&amp;esrc=s&amp;source=images&amp;cd=&amp;cad=rja&amp;uact=8&amp;docid=7g-Gmo0-SFGs-M&amp;tbnid=lxiM9UmJ9vKllM:&amp;ved=0CAUQjRw&amp;url=http://cs.wikipedia.org/wiki/Kuli%C4%8Dkov%C3%A9_lo%C5%BEisko&amp;ei=6pJuU7rrLsmUPPicgbAO&amp;bvm=bv.66330100,d.ZWU&amp;psig=AFQjCNFHvk3PhQ7_gIFWnIpNVaFeNporqA&amp;ust=139984181652841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docid=iuepkIwgbbnD7M&amp;tbnid=q5Wr5dB6l95G1M:&amp;ved=0CAUQjRw&amp;url=http://www.masaze-spa.info/podlozka-pod-kolena-valec&amp;ei=K41uU6nSO4XeOubbgGg&amp;psig=AFQjCNEOlRC8Yn7TBWj1PPBmvpZ9Zh7qxg&amp;ust=1399840422663916" TargetMode="External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www.google.cz/url?sa=i&amp;rct=j&amp;q=&amp;esrc=s&amp;source=images&amp;cd=&amp;cad=rja&amp;uact=8&amp;docid=6Q2Lb7GvLo78QM&amp;tbnid=ltoqGUxZJbnUIM:&amp;ved=0CAUQjRw&amp;url=http://www.grafikawasekkk.estranky.cz/clanky/podle-tutorialu/3d-koule.html&amp;ei=TY1uU7_oB4fiOtiGgdAI&amp;psig=AFQjCNGIitv9OBzrDjG9scghOEz4qxDCyg&amp;ust=1399840455258990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 descr="Collection of ball bearings">
            <a:hlinkClick r:id="rId2" tooltip="Download Collection Of Ball Bearings Royalty Free Stock Photo - Image: 26850805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823938"/>
            <a:ext cx="7335646" cy="4896544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683568" y="4797152"/>
            <a:ext cx="61926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s-CZ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LOŽISKA</a:t>
            </a:r>
            <a:endParaRPr lang="cs-CZ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5829928"/>
            <a:ext cx="4211960" cy="102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LOŽISKA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Dvouřadé ložisko (válečky)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860" y="2629105"/>
            <a:ext cx="2809875" cy="303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2636912"/>
            <a:ext cx="2378075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05050"/>
            <a:ext cx="8229600" cy="84203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>LOŽISKA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Hlavní části valivého</a:t>
            </a:r>
          </a:p>
          <a:p>
            <a:pPr marL="0" indent="0">
              <a:buNone/>
            </a:pPr>
            <a:r>
              <a:rPr lang="cs-CZ" b="1" dirty="0"/>
              <a:t>l</a:t>
            </a:r>
            <a:r>
              <a:rPr lang="cs-CZ" b="1" dirty="0" smtClean="0"/>
              <a:t>ožiska: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VNITŘNÍ KROUŽEK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KLEC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KRYT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VALIVÉ TĚLÍSKO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VNĚJŠÍ KROUŽEK</a:t>
            </a:r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pic>
        <p:nvPicPr>
          <p:cNvPr id="18434" name="Picture 2" descr="http://upload.wikimedia.org/wikipedia/commons/4/45/Radial-deep-groove-ball-bearing_din625-t1_2rs_120_labelled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005050"/>
            <a:ext cx="5004048" cy="585294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LOŽISKA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</a:t>
            </a:r>
            <a:r>
              <a:rPr lang="cs-CZ" dirty="0" smtClean="0"/>
              <a:t>louží </a:t>
            </a:r>
            <a:r>
              <a:rPr lang="cs-CZ" dirty="0"/>
              <a:t>k zachycení dalších strojních součástí (hřídelí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pomáhají </a:t>
            </a:r>
            <a:r>
              <a:rPr lang="cs-CZ" dirty="0"/>
              <a:t>přenášet </a:t>
            </a:r>
            <a:r>
              <a:rPr lang="cs-CZ" b="1" dirty="0"/>
              <a:t>rotační </a:t>
            </a:r>
            <a:r>
              <a:rPr lang="cs-CZ" b="1" dirty="0" smtClean="0"/>
              <a:t>pohyb</a:t>
            </a:r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Rozdělení podle konstrukce:</a:t>
            </a:r>
          </a:p>
          <a:p>
            <a:r>
              <a:rPr lang="cs-CZ" dirty="0" smtClean="0"/>
              <a:t>Valivá</a:t>
            </a:r>
          </a:p>
          <a:p>
            <a:r>
              <a:rPr lang="cs-CZ" dirty="0" smtClean="0"/>
              <a:t>Kluzná</a:t>
            </a:r>
          </a:p>
          <a:p>
            <a:pPr marL="0" indent="0">
              <a:buNone/>
            </a:pPr>
            <a:r>
              <a:rPr lang="cs-CZ" b="1" dirty="0" smtClean="0"/>
              <a:t>Rozdělení podle směru zatížení:</a:t>
            </a:r>
          </a:p>
          <a:p>
            <a:r>
              <a:rPr lang="cs-CZ" dirty="0"/>
              <a:t>a</a:t>
            </a:r>
            <a:r>
              <a:rPr lang="cs-CZ" dirty="0" smtClean="0"/>
              <a:t>xiální</a:t>
            </a:r>
          </a:p>
          <a:p>
            <a:r>
              <a:rPr lang="cs-CZ" dirty="0" smtClean="0"/>
              <a:t>radiální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LOŽISKA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None/>
            </a:pPr>
            <a:r>
              <a:rPr lang="cs-CZ" b="1" cap="all" dirty="0" smtClean="0"/>
              <a:t>Valivá ložiska</a:t>
            </a:r>
          </a:p>
          <a:p>
            <a:pPr marL="514350" lvl="0" indent="-514350">
              <a:buNone/>
            </a:pPr>
            <a:endParaRPr lang="cs-CZ" b="1" cap="all" dirty="0" smtClean="0"/>
          </a:p>
          <a:p>
            <a:pPr marL="0" lvl="0" indent="0">
              <a:buNone/>
            </a:pPr>
            <a:r>
              <a:rPr lang="cs-CZ" b="1" dirty="0" smtClean="0"/>
              <a:t>Hlavní části: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cs-CZ" dirty="0" smtClean="0"/>
              <a:t>Vnitřní a vnější kroužek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cs-CZ" dirty="0" smtClean="0"/>
              <a:t>Valivá tělíska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cs-CZ" dirty="0" smtClean="0"/>
              <a:t>Klec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cs-CZ" dirty="0" smtClean="0"/>
              <a:t>Kryt</a:t>
            </a:r>
          </a:p>
          <a:p>
            <a:pPr lvl="0">
              <a:buFontTx/>
              <a:buChar char="-"/>
            </a:pPr>
            <a:endParaRPr lang="cs-CZ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LOŽISKA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ea typeface="+mj-ea"/>
                <a:cs typeface="+mj-cs"/>
              </a:rPr>
              <a:t>Dělení podle tvaru valivých tělísek:</a:t>
            </a:r>
          </a:p>
          <a:p>
            <a:pPr marL="0" indent="0">
              <a:buNone/>
            </a:pPr>
            <a:endParaRPr lang="cs-CZ" b="1" dirty="0" smtClean="0">
              <a:ea typeface="+mj-ea"/>
              <a:cs typeface="+mj-cs"/>
            </a:endParaRPr>
          </a:p>
          <a:p>
            <a:pPr>
              <a:buFontTx/>
              <a:buChar char="-"/>
            </a:pPr>
            <a:r>
              <a:rPr lang="cs-CZ" dirty="0" smtClean="0">
                <a:ea typeface="+mj-ea"/>
                <a:cs typeface="+mj-cs"/>
              </a:rPr>
              <a:t>Kuličková</a:t>
            </a:r>
          </a:p>
          <a:p>
            <a:pPr>
              <a:buFontTx/>
              <a:buChar char="-"/>
            </a:pPr>
            <a:endParaRPr lang="cs-CZ" dirty="0" smtClean="0">
              <a:ea typeface="+mj-ea"/>
              <a:cs typeface="+mj-cs"/>
            </a:endParaRPr>
          </a:p>
          <a:p>
            <a:pPr>
              <a:buFontTx/>
              <a:buChar char="-"/>
            </a:pPr>
            <a:r>
              <a:rPr lang="cs-CZ" dirty="0" smtClean="0">
                <a:ea typeface="+mj-ea"/>
                <a:cs typeface="+mj-cs"/>
              </a:rPr>
              <a:t>Válečková</a:t>
            </a:r>
          </a:p>
          <a:p>
            <a:pPr>
              <a:buFontTx/>
              <a:buChar char="-"/>
            </a:pPr>
            <a:endParaRPr lang="cs-CZ" dirty="0" smtClean="0">
              <a:ea typeface="+mj-ea"/>
              <a:cs typeface="+mj-cs"/>
            </a:endParaRPr>
          </a:p>
          <a:p>
            <a:pPr>
              <a:buFontTx/>
              <a:buChar char="-"/>
            </a:pPr>
            <a:r>
              <a:rPr lang="cs-CZ" dirty="0" smtClean="0">
                <a:ea typeface="+mj-ea"/>
                <a:cs typeface="+mj-cs"/>
              </a:rPr>
              <a:t>Soudečková</a:t>
            </a:r>
          </a:p>
          <a:p>
            <a:pPr>
              <a:buFontTx/>
              <a:buChar char="-"/>
            </a:pPr>
            <a:endParaRPr lang="cs-CZ" dirty="0" smtClean="0">
              <a:ea typeface="+mj-ea"/>
              <a:cs typeface="+mj-cs"/>
            </a:endParaRPr>
          </a:p>
          <a:p>
            <a:pPr>
              <a:buFontTx/>
              <a:buChar char="-"/>
            </a:pPr>
            <a:r>
              <a:rPr lang="cs-CZ" dirty="0" smtClean="0">
                <a:ea typeface="+mj-ea"/>
                <a:cs typeface="+mj-cs"/>
              </a:rPr>
              <a:t>Kuželíková</a:t>
            </a:r>
          </a:p>
          <a:p>
            <a:pPr>
              <a:buFontTx/>
              <a:buChar char="-"/>
            </a:pPr>
            <a:endParaRPr lang="cs-CZ" dirty="0" smtClean="0">
              <a:ea typeface="+mj-ea"/>
              <a:cs typeface="+mj-cs"/>
            </a:endParaRPr>
          </a:p>
          <a:p>
            <a:pPr>
              <a:buFontTx/>
              <a:buChar char="-"/>
            </a:pPr>
            <a:r>
              <a:rPr lang="cs-CZ" dirty="0" smtClean="0">
                <a:ea typeface="+mj-ea"/>
                <a:cs typeface="+mj-cs"/>
              </a:rPr>
              <a:t>Jehlová</a:t>
            </a:r>
          </a:p>
          <a:p>
            <a:pPr>
              <a:buFontTx/>
              <a:buChar char="-"/>
            </a:pPr>
            <a:endParaRPr lang="cs-CZ" dirty="0">
              <a:solidFill>
                <a:schemeClr val="tx2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LOŽISKA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Tvary valivých tělísek</a:t>
            </a:r>
            <a:endParaRPr lang="cs-CZ" b="1" dirty="0"/>
          </a:p>
        </p:txBody>
      </p:sp>
      <p:pic>
        <p:nvPicPr>
          <p:cNvPr id="4" name="Obrázek 3" descr="http://www.webdesignhelper.co.uk/photoshop_tutorials/photoshop_tutorials/photoshop_tutorial33/con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904"/>
            <a:ext cx="2882265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www.masaze-spa.info/image/cache/data/Pom%C5%AFcky/valec-500x50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0675" y="1772816"/>
            <a:ext cx="3743325" cy="3743325"/>
          </a:xfrm>
          <a:prstGeom prst="rect">
            <a:avLst/>
          </a:prstGeom>
          <a:noFill/>
        </p:spPr>
      </p:pic>
      <p:pic>
        <p:nvPicPr>
          <p:cNvPr id="5124" name="Picture 4" descr="http://www.grafikawasekkk.estranky.cz/img/picture/10/3d-koule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2420888"/>
            <a:ext cx="2857500" cy="2857500"/>
          </a:xfrm>
          <a:prstGeom prst="rect">
            <a:avLst/>
          </a:prstGeom>
          <a:noFill/>
        </p:spPr>
      </p:pic>
      <p:pic>
        <p:nvPicPr>
          <p:cNvPr id="2050" name="Picture 2" descr="DIN 7 - nerezový kolík válcový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5157192"/>
            <a:ext cx="5472608" cy="1143000"/>
          </a:xfrm>
          <a:prstGeom prst="rect">
            <a:avLst/>
          </a:prstGeom>
          <a:noFill/>
        </p:spPr>
      </p:pic>
      <p:sp>
        <p:nvSpPr>
          <p:cNvPr id="8" name="Obdélník 7"/>
          <p:cNvSpPr/>
          <p:nvPr/>
        </p:nvSpPr>
        <p:spPr>
          <a:xfrm>
            <a:off x="5580112" y="1844824"/>
            <a:ext cx="7873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c)</a:t>
            </a:r>
            <a:endParaRPr lang="cs-CZ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246200" y="5157192"/>
            <a:ext cx="881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d)</a:t>
            </a:r>
            <a:endParaRPr lang="cs-CZ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2699792" y="2636912"/>
            <a:ext cx="8739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</a:t>
            </a:r>
            <a:r>
              <a:rPr lang="cs-C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  <a:endParaRPr lang="cs-CZ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467544" y="2780928"/>
            <a:ext cx="822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a)</a:t>
            </a:r>
            <a:endParaRPr lang="cs-CZ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LOŽISKA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Dělení podle počtu řad valivých tělísek:</a:t>
            </a:r>
          </a:p>
          <a:p>
            <a:r>
              <a:rPr lang="cs-CZ" dirty="0" smtClean="0"/>
              <a:t>Jednořadá</a:t>
            </a:r>
          </a:p>
          <a:p>
            <a:r>
              <a:rPr lang="cs-CZ" dirty="0" smtClean="0"/>
              <a:t>Dvouřadá</a:t>
            </a:r>
          </a:p>
          <a:p>
            <a:r>
              <a:rPr lang="cs-CZ" dirty="0" smtClean="0"/>
              <a:t>Víceřadá</a:t>
            </a:r>
          </a:p>
          <a:p>
            <a:endParaRPr lang="cs-CZ" dirty="0" smtClean="0"/>
          </a:p>
          <a:p>
            <a:r>
              <a:rPr lang="cs-CZ" b="1" dirty="0" smtClean="0"/>
              <a:t>Větší zatěžující síla se rovná většímu počtu řad valivých tělísek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LOŽISKA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Základní rozměrové parametry:</a:t>
            </a:r>
          </a:p>
          <a:p>
            <a:r>
              <a:rPr lang="cs-CZ" dirty="0" smtClean="0"/>
              <a:t>Vnější průměr (D) – průměr vnějšího kroužku</a:t>
            </a:r>
          </a:p>
          <a:p>
            <a:r>
              <a:rPr lang="cs-CZ" dirty="0" smtClean="0"/>
              <a:t>Vnitřní průměr (d) – vnitřní průměr vnitřního kroužku</a:t>
            </a:r>
          </a:p>
          <a:p>
            <a:r>
              <a:rPr lang="cs-CZ" dirty="0" smtClean="0"/>
              <a:t>Šířka (B)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Určují dynamickou a statickou únosnost ložiska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LOŽISKA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U ložisek kontrolujeme jejich </a:t>
            </a:r>
            <a:r>
              <a:rPr lang="cs-CZ" b="1" dirty="0"/>
              <a:t>základní </a:t>
            </a:r>
            <a:r>
              <a:rPr lang="cs-CZ" b="1" dirty="0" smtClean="0"/>
              <a:t>trvanlivost:</a:t>
            </a:r>
            <a:r>
              <a:rPr lang="cs-CZ" dirty="0" smtClean="0"/>
              <a:t> </a:t>
            </a:r>
          </a:p>
          <a:p>
            <a:pPr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počet </a:t>
            </a:r>
            <a:r>
              <a:rPr lang="cs-CZ" b="1" dirty="0"/>
              <a:t>provozních hodin</a:t>
            </a:r>
            <a:r>
              <a:rPr lang="cs-CZ" dirty="0"/>
              <a:t> nebo </a:t>
            </a:r>
            <a:r>
              <a:rPr lang="cs-CZ" b="1" dirty="0"/>
              <a:t>počet otáček</a:t>
            </a:r>
            <a:r>
              <a:rPr lang="cs-CZ" dirty="0"/>
              <a:t>, než se projeví první </a:t>
            </a:r>
            <a:r>
              <a:rPr lang="cs-CZ" b="1" dirty="0"/>
              <a:t>známky únavy</a:t>
            </a:r>
            <a:r>
              <a:rPr lang="cs-CZ" dirty="0"/>
              <a:t> povrchu materiálu kroužků nebo valivých </a:t>
            </a:r>
            <a:r>
              <a:rPr lang="cs-CZ" dirty="0" smtClean="0"/>
              <a:t>tělísek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r>
              <a:rPr lang="cs-CZ" b="1" dirty="0" smtClean="0"/>
              <a:t>životnost</a:t>
            </a:r>
            <a:r>
              <a:rPr lang="cs-CZ" dirty="0" smtClean="0"/>
              <a:t> </a:t>
            </a:r>
            <a:r>
              <a:rPr lang="cs-CZ" dirty="0"/>
              <a:t>je skutečná </a:t>
            </a:r>
            <a:r>
              <a:rPr lang="cs-CZ" b="1" dirty="0"/>
              <a:t>doba provozu ložiska</a:t>
            </a:r>
            <a:r>
              <a:rPr lang="cs-CZ" dirty="0"/>
              <a:t> až do jeho </a:t>
            </a:r>
            <a:r>
              <a:rPr lang="cs-CZ" dirty="0" smtClean="0"/>
              <a:t>vyřazení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LOŽISKA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Volba druhu ložiska:</a:t>
            </a:r>
          </a:p>
          <a:p>
            <a:endParaRPr lang="cs-CZ" dirty="0" smtClean="0"/>
          </a:p>
          <a:p>
            <a:r>
              <a:rPr lang="cs-CZ" dirty="0" smtClean="0"/>
              <a:t>Podle velikosti zatížení (axiální, radiální)</a:t>
            </a:r>
          </a:p>
          <a:p>
            <a:endParaRPr lang="cs-CZ" dirty="0" smtClean="0"/>
          </a:p>
          <a:p>
            <a:r>
              <a:rPr lang="cs-CZ" dirty="0" smtClean="0"/>
              <a:t>Podle potřeby tuhosti hřídele nebo jeho průhybu</a:t>
            </a:r>
          </a:p>
          <a:p>
            <a:endParaRPr lang="cs-CZ" dirty="0" smtClean="0"/>
          </a:p>
          <a:p>
            <a:r>
              <a:rPr lang="cs-CZ" dirty="0" smtClean="0"/>
              <a:t>Podle velikosti prostoru pro ložisko</a:t>
            </a:r>
          </a:p>
          <a:p>
            <a:endParaRPr lang="cs-CZ" dirty="0" smtClean="0"/>
          </a:p>
          <a:p>
            <a:r>
              <a:rPr lang="cs-CZ" dirty="0" smtClean="0"/>
              <a:t>Podle pracnosti montáže a demontáže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169</TotalTime>
  <Words>207</Words>
  <Application>Microsoft Office PowerPoint</Application>
  <PresentationFormat>Předvádění na obrazovce (4:3)</PresentationFormat>
  <Paragraphs>78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Tok</vt:lpstr>
      <vt:lpstr>Prezentace aplikace PowerPoint</vt:lpstr>
      <vt:lpstr>LOŽISKA</vt:lpstr>
      <vt:lpstr>LOŽISKA</vt:lpstr>
      <vt:lpstr>LOŽISKA</vt:lpstr>
      <vt:lpstr>LOŽISKA</vt:lpstr>
      <vt:lpstr>LOŽISKA</vt:lpstr>
      <vt:lpstr>LOŽISKA</vt:lpstr>
      <vt:lpstr>LOŽISKA</vt:lpstr>
      <vt:lpstr>LOŽISKA</vt:lpstr>
      <vt:lpstr>LOŽISKA</vt:lpstr>
      <vt:lpstr> LOŽISKA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36</cp:revision>
  <dcterms:created xsi:type="dcterms:W3CDTF">2014-05-10T20:23:47Z</dcterms:created>
  <dcterms:modified xsi:type="dcterms:W3CDTF">2014-11-20T14:09:49Z</dcterms:modified>
</cp:coreProperties>
</file>