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3" r:id="rId5"/>
    <p:sldId id="261" r:id="rId6"/>
    <p:sldId id="264" r:id="rId7"/>
    <p:sldId id="265" r:id="rId8"/>
    <p:sldId id="257" r:id="rId9"/>
    <p:sldId id="266" r:id="rId10"/>
    <p:sldId id="267" r:id="rId11"/>
    <p:sldId id="260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F684C0CA-DBAE-490E-924A-37CBE0E1BB41}">
          <p14:sldIdLst>
            <p14:sldId id="256"/>
            <p14:sldId id="258"/>
            <p14:sldId id="259"/>
            <p14:sldId id="263"/>
            <p14:sldId id="261"/>
            <p14:sldId id="264"/>
            <p14:sldId id="265"/>
            <p14:sldId id="257"/>
            <p14:sldId id="266"/>
            <p14:sldId id="267"/>
            <p14:sldId id="26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25/11/2014</a:t>
            </a:fld>
            <a:endParaRPr lang="en-GB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25/11/2014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25/11/2014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25/11/2014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25/11/2014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25/11/2014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25/11/2014</a:t>
            </a:fld>
            <a:endParaRPr lang="en-GB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25/11/2014</a:t>
            </a:fld>
            <a:endParaRPr lang="en-GB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25/11/2014</a:t>
            </a:fld>
            <a:endParaRPr lang="en-GB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25/11/2014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25/11/2014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B7907F0-103D-4F39-9287-02DD98242B51}" type="datetimeFigureOut">
              <a:rPr lang="en-GB" smtClean="0"/>
              <a:pPr/>
              <a:t>25/11/2014</a:t>
            </a:fld>
            <a:endParaRPr lang="en-GB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z/url?sa=i&amp;rct=j&amp;q=&amp;esrc=s&amp;source=images&amp;cd=&amp;cad=rja&amp;uact=8&amp;docid=Ytm_yZuYYBknkM&amp;tbnid=pFTBydGhz3F6TM:&amp;ved=0CAcQjRw&amp;url=http://www.canstockphoto.com/word-cloud-for-computer-aided-design-11700052.html&amp;ei=ywMhVMeMKszDPN6OgOAB&amp;bvm=bv.75775273,d.ZWU&amp;psig=AFQjCNGySRC5I88t3lEtZi2h8-qp4iSrZQ&amp;ust=1411536193908598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2050" name="Picture 2" descr="https://encrypted-tbn1.gstatic.com/images?q=tbn:ANd9GcRd17s6PaSvGvnESwWAe72d9VrQW-wmDAGgFxqMViijNY_yyW76S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543560"/>
            <a:ext cx="7056784" cy="5824077"/>
          </a:xfrm>
          <a:prstGeom prst="rect">
            <a:avLst/>
          </a:prstGeom>
          <a:noFill/>
        </p:spPr>
      </p:pic>
      <p:sp>
        <p:nvSpPr>
          <p:cNvPr id="5" name="Obdélník 4"/>
          <p:cNvSpPr/>
          <p:nvPr/>
        </p:nvSpPr>
        <p:spPr>
          <a:xfrm>
            <a:off x="3457595" y="4221088"/>
            <a:ext cx="165141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s-CZ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CAD</a:t>
            </a:r>
          </a:p>
          <a:p>
            <a:pPr algn="ctr"/>
            <a:endParaRPr lang="cs-CZ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9" y="5877273"/>
            <a:ext cx="3779912" cy="98072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319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CAD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/>
              <a:t>Parametrické modelování </a:t>
            </a:r>
            <a:r>
              <a:rPr lang="cs-CZ" dirty="0"/>
              <a:t>– </a:t>
            </a:r>
            <a:r>
              <a:rPr lang="cs-CZ" dirty="0" smtClean="0"/>
              <a:t>postup: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definice náčrtku</a:t>
            </a:r>
          </a:p>
          <a:p>
            <a:endParaRPr lang="cs-CZ" dirty="0"/>
          </a:p>
          <a:p>
            <a:r>
              <a:rPr lang="cs-CZ" dirty="0" smtClean="0"/>
              <a:t>parametrizace </a:t>
            </a:r>
            <a:r>
              <a:rPr lang="cs-CZ" dirty="0"/>
              <a:t>a přiřazení </a:t>
            </a:r>
            <a:r>
              <a:rPr lang="cs-CZ" dirty="0" smtClean="0"/>
              <a:t>vazeb</a:t>
            </a:r>
          </a:p>
          <a:p>
            <a:endParaRPr lang="cs-CZ" dirty="0"/>
          </a:p>
          <a:p>
            <a:r>
              <a:rPr lang="cs-CZ" dirty="0" smtClean="0"/>
              <a:t>vytvoření modelu</a:t>
            </a:r>
          </a:p>
          <a:p>
            <a:endParaRPr lang="cs-CZ" dirty="0"/>
          </a:p>
          <a:p>
            <a:r>
              <a:rPr lang="cs-CZ" dirty="0" smtClean="0"/>
              <a:t>úprava modelu</a:t>
            </a:r>
          </a:p>
          <a:p>
            <a:endParaRPr lang="cs-CZ" dirty="0"/>
          </a:p>
          <a:p>
            <a:r>
              <a:rPr lang="cs-CZ" dirty="0" smtClean="0"/>
              <a:t>vytvoření </a:t>
            </a:r>
            <a:r>
              <a:rPr lang="cs-CZ" dirty="0"/>
              <a:t>výkresu a jeho aktualizace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2154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CAD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51784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Aplikace výrobního výkresu CAD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2050" name="Picture 2" descr="http://www.bluechipengineering.co.uk/images/SCREEN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276872"/>
            <a:ext cx="6096000" cy="434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CAD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800" dirty="0"/>
              <a:t>CAD /</a:t>
            </a:r>
            <a:r>
              <a:rPr lang="cs-CZ" sz="2800" dirty="0" err="1"/>
              <a:t>Computer</a:t>
            </a:r>
            <a:r>
              <a:rPr lang="cs-CZ" sz="2800" dirty="0"/>
              <a:t> </a:t>
            </a:r>
            <a:r>
              <a:rPr lang="cs-CZ" sz="2800" dirty="0" err="1"/>
              <a:t>Aieded</a:t>
            </a:r>
            <a:r>
              <a:rPr lang="cs-CZ" sz="2800" dirty="0"/>
              <a:t> Design/ je určena pro široké nasazení </a:t>
            </a:r>
            <a:r>
              <a:rPr lang="cs-CZ" sz="2800" b="1" dirty="0"/>
              <a:t>aplikací výpočetní</a:t>
            </a:r>
            <a:r>
              <a:rPr lang="cs-CZ" sz="2800" dirty="0"/>
              <a:t> </a:t>
            </a:r>
            <a:r>
              <a:rPr lang="cs-CZ" sz="2800" b="1" dirty="0"/>
              <a:t>techniky</a:t>
            </a:r>
            <a:r>
              <a:rPr lang="cs-CZ" sz="2800" dirty="0"/>
              <a:t> v </a:t>
            </a:r>
            <a:r>
              <a:rPr lang="cs-CZ" sz="2800" dirty="0" smtClean="0"/>
              <a:t>praxi</a:t>
            </a:r>
          </a:p>
          <a:p>
            <a:pPr>
              <a:buNone/>
            </a:pPr>
            <a:endParaRPr lang="cs-CZ" sz="2800" dirty="0"/>
          </a:p>
          <a:p>
            <a:pPr>
              <a:buNone/>
            </a:pPr>
            <a:r>
              <a:rPr lang="cs-CZ" sz="2800" dirty="0" smtClean="0"/>
              <a:t>Umožňuje </a:t>
            </a:r>
            <a:r>
              <a:rPr lang="cs-CZ" sz="2800" dirty="0"/>
              <a:t>nahradit práci konstruktéra moderními </a:t>
            </a:r>
            <a:r>
              <a:rPr lang="cs-CZ" sz="2800" dirty="0" smtClean="0"/>
              <a:t>postupy</a:t>
            </a:r>
          </a:p>
          <a:p>
            <a:pPr>
              <a:buNone/>
            </a:pPr>
            <a:endParaRPr lang="cs-CZ" sz="2800" dirty="0"/>
          </a:p>
          <a:p>
            <a:pPr>
              <a:buNone/>
            </a:pPr>
            <a:r>
              <a:rPr lang="cs-CZ" sz="2800" dirty="0" smtClean="0"/>
              <a:t>Konstruktér </a:t>
            </a:r>
            <a:r>
              <a:rPr lang="cs-CZ" sz="2800" dirty="0"/>
              <a:t>má navíc možnost vytvoření </a:t>
            </a:r>
            <a:r>
              <a:rPr lang="cs-CZ" sz="2800" b="1" dirty="0"/>
              <a:t>geometrie objektu</a:t>
            </a:r>
            <a:r>
              <a:rPr lang="cs-CZ" sz="2800" dirty="0"/>
              <a:t> přibližujících se </a:t>
            </a:r>
            <a:r>
              <a:rPr lang="cs-CZ" sz="2800" dirty="0" smtClean="0"/>
              <a:t>skutečnosti</a:t>
            </a:r>
            <a:endParaRPr lang="cs-CZ" sz="2800" dirty="0"/>
          </a:p>
          <a:p>
            <a:pPr>
              <a:buNone/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CAD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z="2400" dirty="0" smtClean="0"/>
          </a:p>
          <a:p>
            <a:r>
              <a:rPr lang="cs-CZ" sz="2400" dirty="0" smtClean="0"/>
              <a:t>výhoda </a:t>
            </a:r>
            <a:r>
              <a:rPr lang="cs-CZ" sz="2400" b="1" dirty="0"/>
              <a:t>počítačového návrhu</a:t>
            </a:r>
            <a:r>
              <a:rPr lang="cs-CZ" sz="2400" dirty="0"/>
              <a:t> – těsná návaznost na následné technologické </a:t>
            </a:r>
            <a:r>
              <a:rPr lang="cs-CZ" sz="2400" dirty="0" smtClean="0"/>
              <a:t>činnosti</a:t>
            </a:r>
          </a:p>
          <a:p>
            <a:endParaRPr lang="cs-CZ" sz="2400" dirty="0"/>
          </a:p>
          <a:p>
            <a:r>
              <a:rPr lang="cs-CZ" sz="2400" dirty="0" smtClean="0"/>
              <a:t>využití </a:t>
            </a:r>
            <a:r>
              <a:rPr lang="cs-CZ" sz="2400" dirty="0"/>
              <a:t>pro </a:t>
            </a:r>
            <a:r>
              <a:rPr lang="cs-CZ" sz="2400" b="1" dirty="0"/>
              <a:t>programování obráběcích </a:t>
            </a:r>
            <a:r>
              <a:rPr lang="cs-CZ" sz="2400" b="1" dirty="0" smtClean="0"/>
              <a:t>strojů</a:t>
            </a:r>
          </a:p>
          <a:p>
            <a:endParaRPr lang="cs-CZ" sz="2400" dirty="0"/>
          </a:p>
          <a:p>
            <a:r>
              <a:rPr lang="cs-CZ" sz="2400" dirty="0" smtClean="0"/>
              <a:t>možnost </a:t>
            </a:r>
            <a:r>
              <a:rPr lang="cs-CZ" sz="2400" b="1" dirty="0"/>
              <a:t>uložení v paměti</a:t>
            </a:r>
            <a:r>
              <a:rPr lang="cs-CZ" sz="2400" dirty="0"/>
              <a:t> výpočtů pevnosti, pružnosti</a:t>
            </a:r>
          </a:p>
          <a:p>
            <a:pPr marL="0" indent="0">
              <a:buNone/>
            </a:pPr>
            <a:r>
              <a:rPr lang="cs-CZ" sz="2400" b="1" dirty="0" smtClean="0"/>
              <a:t>	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CAD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Základní zkratky používané v oblasti CA technologií:</a:t>
            </a:r>
          </a:p>
          <a:p>
            <a:pPr>
              <a:lnSpc>
                <a:spcPct val="200000"/>
              </a:lnSpc>
            </a:pPr>
            <a:r>
              <a:rPr lang="cs-CZ" b="1" dirty="0"/>
              <a:t>CAD </a:t>
            </a:r>
            <a:r>
              <a:rPr lang="cs-CZ" b="1" dirty="0" smtClean="0"/>
              <a:t>– </a:t>
            </a:r>
            <a:r>
              <a:rPr lang="cs-CZ" dirty="0" err="1" smtClean="0"/>
              <a:t>Computer</a:t>
            </a:r>
            <a:r>
              <a:rPr lang="cs-CZ" dirty="0" smtClean="0"/>
              <a:t> </a:t>
            </a:r>
            <a:r>
              <a:rPr lang="cs-CZ" dirty="0" err="1"/>
              <a:t>Aieded</a:t>
            </a:r>
            <a:r>
              <a:rPr lang="cs-CZ" dirty="0"/>
              <a:t> Design</a:t>
            </a:r>
          </a:p>
          <a:p>
            <a:pPr>
              <a:lnSpc>
                <a:spcPct val="200000"/>
              </a:lnSpc>
            </a:pPr>
            <a:r>
              <a:rPr lang="cs-CZ" b="1" dirty="0"/>
              <a:t>CAM </a:t>
            </a:r>
            <a:r>
              <a:rPr lang="cs-CZ" b="1" dirty="0" smtClean="0"/>
              <a:t>– </a:t>
            </a:r>
            <a:r>
              <a:rPr lang="cs-CZ" dirty="0" err="1"/>
              <a:t>Computer</a:t>
            </a:r>
            <a:r>
              <a:rPr lang="cs-CZ" dirty="0"/>
              <a:t> </a:t>
            </a:r>
            <a:r>
              <a:rPr lang="cs-CZ" dirty="0" err="1"/>
              <a:t>Aieded</a:t>
            </a:r>
            <a:r>
              <a:rPr lang="cs-CZ" dirty="0"/>
              <a:t> </a:t>
            </a:r>
            <a:r>
              <a:rPr lang="cs-CZ" dirty="0" err="1"/>
              <a:t>Manufacturing</a:t>
            </a:r>
            <a:endParaRPr lang="cs-CZ" dirty="0"/>
          </a:p>
          <a:p>
            <a:pPr>
              <a:lnSpc>
                <a:spcPct val="200000"/>
              </a:lnSpc>
            </a:pPr>
            <a:r>
              <a:rPr lang="cs-CZ" b="1" dirty="0"/>
              <a:t>CAE </a:t>
            </a:r>
            <a:r>
              <a:rPr lang="cs-CZ" dirty="0" smtClean="0"/>
              <a:t>– </a:t>
            </a:r>
            <a:r>
              <a:rPr lang="cs-CZ" dirty="0" err="1" smtClean="0"/>
              <a:t>Computer</a:t>
            </a:r>
            <a:r>
              <a:rPr lang="cs-CZ" dirty="0" smtClean="0"/>
              <a:t> </a:t>
            </a:r>
            <a:r>
              <a:rPr lang="cs-CZ" dirty="0" err="1"/>
              <a:t>Aieded</a:t>
            </a:r>
            <a:r>
              <a:rPr lang="cs-CZ" dirty="0"/>
              <a:t> </a:t>
            </a:r>
            <a:r>
              <a:rPr lang="cs-CZ" dirty="0" err="1"/>
              <a:t>Engineering</a:t>
            </a:r>
            <a:endParaRPr lang="cs-CZ" dirty="0"/>
          </a:p>
          <a:p>
            <a:pPr>
              <a:lnSpc>
                <a:spcPct val="200000"/>
              </a:lnSpc>
            </a:pPr>
            <a:r>
              <a:rPr lang="cs-CZ" b="1" dirty="0"/>
              <a:t>PDM </a:t>
            </a:r>
            <a:r>
              <a:rPr lang="cs-CZ" dirty="0"/>
              <a:t>– </a:t>
            </a:r>
            <a:r>
              <a:rPr lang="cs-CZ" dirty="0" err="1"/>
              <a:t>Product</a:t>
            </a:r>
            <a:r>
              <a:rPr lang="cs-CZ" dirty="0"/>
              <a:t> Data Management</a:t>
            </a:r>
          </a:p>
          <a:p>
            <a:pPr>
              <a:lnSpc>
                <a:spcPct val="200000"/>
              </a:lnSpc>
            </a:pPr>
            <a:r>
              <a:rPr lang="cs-CZ" b="1" dirty="0"/>
              <a:t>CAQ </a:t>
            </a:r>
            <a:r>
              <a:rPr lang="cs-CZ" dirty="0"/>
              <a:t>– </a:t>
            </a:r>
            <a:r>
              <a:rPr lang="cs-CZ" dirty="0" err="1"/>
              <a:t>Computer</a:t>
            </a:r>
            <a:r>
              <a:rPr lang="cs-CZ" dirty="0"/>
              <a:t> </a:t>
            </a:r>
            <a:r>
              <a:rPr lang="cs-CZ" dirty="0" err="1"/>
              <a:t>Aided</a:t>
            </a:r>
            <a:r>
              <a:rPr lang="cs-CZ" dirty="0"/>
              <a:t> </a:t>
            </a:r>
            <a:r>
              <a:rPr lang="cs-CZ" dirty="0" err="1"/>
              <a:t>Quality</a:t>
            </a:r>
            <a:endParaRPr lang="cs-CZ" dirty="0"/>
          </a:p>
          <a:p>
            <a:pPr>
              <a:lnSpc>
                <a:spcPct val="200000"/>
              </a:lnSpc>
            </a:pPr>
            <a:r>
              <a:rPr lang="cs-CZ" b="1" dirty="0"/>
              <a:t>FEM </a:t>
            </a:r>
            <a:r>
              <a:rPr lang="cs-CZ" dirty="0"/>
              <a:t>– </a:t>
            </a:r>
            <a:r>
              <a:rPr lang="cs-CZ" dirty="0" err="1"/>
              <a:t>Finite</a:t>
            </a:r>
            <a:r>
              <a:rPr lang="cs-CZ" dirty="0"/>
              <a:t> Element </a:t>
            </a:r>
            <a:r>
              <a:rPr lang="cs-CZ" dirty="0" err="1"/>
              <a:t>Method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CAD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Rozdělení systémů CAD</a:t>
            </a:r>
            <a:r>
              <a:rPr lang="cs-CZ" b="1" dirty="0" smtClean="0"/>
              <a:t>: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I. Generace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II. </a:t>
            </a:r>
            <a:r>
              <a:rPr lang="cs-CZ" dirty="0" smtClean="0"/>
              <a:t>Generace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III. </a:t>
            </a:r>
            <a:r>
              <a:rPr lang="cs-CZ" dirty="0" smtClean="0"/>
              <a:t>Generace</a:t>
            </a:r>
          </a:p>
          <a:p>
            <a:endParaRPr lang="cs-CZ" dirty="0"/>
          </a:p>
          <a:p>
            <a:r>
              <a:rPr lang="cs-CZ" dirty="0" smtClean="0"/>
              <a:t>IV. </a:t>
            </a:r>
            <a:r>
              <a:rPr lang="cs-CZ" dirty="0"/>
              <a:t>G</a:t>
            </a:r>
            <a:r>
              <a:rPr lang="cs-CZ" dirty="0" smtClean="0"/>
              <a:t>enerace</a:t>
            </a:r>
            <a:endParaRPr lang="cs-CZ" dirty="0"/>
          </a:p>
          <a:p>
            <a:pPr marL="514350" lvl="0" indent="-514350">
              <a:buFont typeface="+mj-lt"/>
              <a:buAutoNum type="alphaLcParenR"/>
            </a:pPr>
            <a:endParaRPr lang="cs-CZ" b="1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CAD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 smtClean="0"/>
              <a:t>I. Generace</a:t>
            </a:r>
            <a:r>
              <a:rPr lang="cs-CZ" dirty="0" smtClean="0"/>
              <a:t> </a:t>
            </a:r>
          </a:p>
          <a:p>
            <a:pPr marL="0" indent="0">
              <a:buNone/>
            </a:pPr>
            <a:r>
              <a:rPr lang="cs-CZ" dirty="0" smtClean="0"/>
              <a:t>CAD pro 2D konstrukci- 2 rozměry 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/>
              <a:t>jednoduché programy pro </a:t>
            </a:r>
            <a:r>
              <a:rPr lang="cs-CZ" b="1" dirty="0"/>
              <a:t>tvorbu náčrtků</a:t>
            </a:r>
            <a:endParaRPr lang="cs-CZ" dirty="0"/>
          </a:p>
          <a:p>
            <a:r>
              <a:rPr lang="cs-CZ" dirty="0"/>
              <a:t>n</a:t>
            </a:r>
            <a:r>
              <a:rPr lang="cs-CZ" dirty="0" smtClean="0"/>
              <a:t>apř. program </a:t>
            </a:r>
            <a:r>
              <a:rPr lang="cs-CZ" dirty="0" err="1" smtClean="0"/>
              <a:t>AutoCAD</a:t>
            </a:r>
            <a:r>
              <a:rPr lang="cs-CZ" dirty="0" smtClean="0"/>
              <a:t> LT</a:t>
            </a:r>
          </a:p>
          <a:p>
            <a:r>
              <a:rPr lang="cs-CZ" dirty="0"/>
              <a:t>i</a:t>
            </a:r>
            <a:r>
              <a:rPr lang="cs-CZ" dirty="0" smtClean="0"/>
              <a:t>deální řešení pro menší konstrukční kanceláře</a:t>
            </a:r>
          </a:p>
          <a:p>
            <a:r>
              <a:rPr lang="cs-CZ" dirty="0" smtClean="0"/>
              <a:t>řada programů šířená volně sítí internet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CAD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cs-CZ" b="1" dirty="0" smtClean="0"/>
          </a:p>
          <a:p>
            <a:pPr marL="0" lvl="0" indent="0">
              <a:buNone/>
            </a:pPr>
            <a:r>
              <a:rPr lang="cs-CZ" b="1" dirty="0" smtClean="0"/>
              <a:t>II</a:t>
            </a:r>
            <a:r>
              <a:rPr lang="cs-CZ" b="1" dirty="0"/>
              <a:t>. G</a:t>
            </a:r>
            <a:r>
              <a:rPr lang="cs-CZ" b="1" dirty="0" smtClean="0"/>
              <a:t>enerace </a:t>
            </a:r>
          </a:p>
          <a:p>
            <a:pPr marL="0" lvl="0" indent="0">
              <a:buNone/>
            </a:pPr>
            <a:r>
              <a:rPr lang="cs-CZ" dirty="0" smtClean="0"/>
              <a:t>CAD </a:t>
            </a:r>
            <a:r>
              <a:rPr lang="cs-CZ" dirty="0"/>
              <a:t>s podporou </a:t>
            </a:r>
            <a:r>
              <a:rPr lang="cs-CZ" b="1" dirty="0"/>
              <a:t>klasického modelování</a:t>
            </a:r>
            <a:r>
              <a:rPr lang="cs-CZ" dirty="0"/>
              <a:t> </a:t>
            </a:r>
            <a:endParaRPr lang="cs-CZ" dirty="0" smtClean="0"/>
          </a:p>
          <a:p>
            <a:pPr marL="0" lvl="0" indent="0">
              <a:buNone/>
            </a:pPr>
            <a:endParaRPr lang="cs-CZ" dirty="0" smtClean="0"/>
          </a:p>
          <a:p>
            <a:pPr lvl="0"/>
            <a:r>
              <a:rPr lang="cs-CZ" dirty="0" smtClean="0"/>
              <a:t>univerzálnost </a:t>
            </a:r>
            <a:r>
              <a:rPr lang="cs-CZ" dirty="0"/>
              <a:t>použití /strojírenství, stavebnictví, geodezie</a:t>
            </a:r>
            <a:r>
              <a:rPr lang="cs-CZ" dirty="0" smtClean="0"/>
              <a:t>…/</a:t>
            </a:r>
          </a:p>
          <a:p>
            <a:pPr lvl="0"/>
            <a:r>
              <a:rPr lang="cs-CZ" dirty="0" smtClean="0"/>
              <a:t>tvoří </a:t>
            </a:r>
            <a:r>
              <a:rPr lang="cs-CZ" dirty="0"/>
              <a:t>světový </a:t>
            </a:r>
            <a:r>
              <a:rPr lang="cs-CZ" dirty="0" smtClean="0"/>
              <a:t>standard</a:t>
            </a:r>
          </a:p>
          <a:p>
            <a:pPr lvl="0"/>
            <a:r>
              <a:rPr lang="cs-CZ" dirty="0" err="1" smtClean="0"/>
              <a:t>AutoCAD</a:t>
            </a:r>
            <a:r>
              <a:rPr lang="cs-CZ" dirty="0" smtClean="0"/>
              <a:t> a </a:t>
            </a:r>
            <a:r>
              <a:rPr lang="cs-CZ" dirty="0" err="1" smtClean="0"/>
              <a:t>MicroStation</a:t>
            </a:r>
            <a:endParaRPr lang="cs-CZ" dirty="0" smtClean="0"/>
          </a:p>
          <a:p>
            <a:pPr lvl="0"/>
            <a:r>
              <a:rPr lang="cs-CZ" dirty="0"/>
              <a:t>t</a:t>
            </a:r>
            <a:r>
              <a:rPr lang="cs-CZ" dirty="0" smtClean="0"/>
              <a:t>voří základ a nahrazují klasickou tvorbu výkresů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CAD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 smtClean="0"/>
              <a:t>III</a:t>
            </a:r>
            <a:r>
              <a:rPr lang="cs-CZ" b="1" dirty="0"/>
              <a:t>. </a:t>
            </a:r>
            <a:r>
              <a:rPr lang="cs-CZ" b="1" dirty="0" smtClean="0"/>
              <a:t>Generace</a:t>
            </a:r>
          </a:p>
          <a:p>
            <a:pPr marL="0" indent="0">
              <a:buNone/>
            </a:pPr>
            <a:r>
              <a:rPr lang="cs-CZ" dirty="0" smtClean="0"/>
              <a:t>CAD/CAM/CAE </a:t>
            </a:r>
            <a:r>
              <a:rPr lang="cs-CZ" dirty="0"/>
              <a:t>založené na </a:t>
            </a:r>
            <a:r>
              <a:rPr lang="cs-CZ" b="1" dirty="0"/>
              <a:t>parametrickém </a:t>
            </a:r>
            <a:r>
              <a:rPr lang="cs-CZ" b="1" dirty="0" smtClean="0"/>
              <a:t>modelování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mezi </a:t>
            </a:r>
            <a:r>
              <a:rPr lang="cs-CZ" dirty="0"/>
              <a:t>nejvýznamnější patří </a:t>
            </a:r>
            <a:r>
              <a:rPr lang="cs-CZ" dirty="0" err="1"/>
              <a:t>SolidWorks</a:t>
            </a:r>
            <a:r>
              <a:rPr lang="cs-CZ" dirty="0"/>
              <a:t>, Autodesk </a:t>
            </a:r>
            <a:r>
              <a:rPr lang="cs-CZ" dirty="0" err="1"/>
              <a:t>Inventor</a:t>
            </a:r>
            <a:r>
              <a:rPr lang="cs-CZ" dirty="0"/>
              <a:t>, </a:t>
            </a:r>
            <a:r>
              <a:rPr lang="cs-CZ" dirty="0" err="1" smtClean="0"/>
              <a:t>SolidEdge</a:t>
            </a:r>
            <a:endParaRPr lang="cs-CZ" dirty="0" smtClean="0"/>
          </a:p>
          <a:p>
            <a:r>
              <a:rPr lang="cs-CZ" dirty="0"/>
              <a:t>p</a:t>
            </a:r>
            <a:r>
              <a:rPr lang="cs-CZ" dirty="0" smtClean="0"/>
              <a:t>ropracovaná </a:t>
            </a:r>
            <a:r>
              <a:rPr lang="cs-CZ" b="1" dirty="0"/>
              <a:t>metodika </a:t>
            </a:r>
            <a:r>
              <a:rPr lang="cs-CZ" b="1" dirty="0" smtClean="0"/>
              <a:t>obsluhy</a:t>
            </a:r>
            <a:endParaRPr lang="cs-CZ" dirty="0"/>
          </a:p>
          <a:p>
            <a:r>
              <a:rPr lang="cs-CZ" dirty="0" smtClean="0"/>
              <a:t>snadné </a:t>
            </a:r>
            <a:r>
              <a:rPr lang="cs-CZ" dirty="0"/>
              <a:t>osvojení jednotlivých </a:t>
            </a:r>
            <a:r>
              <a:rPr lang="cs-CZ" dirty="0" smtClean="0"/>
              <a:t>funkcí</a:t>
            </a:r>
          </a:p>
          <a:p>
            <a:r>
              <a:rPr lang="cs-CZ" dirty="0" smtClean="0"/>
              <a:t>pracují </a:t>
            </a:r>
            <a:r>
              <a:rPr lang="cs-CZ" dirty="0"/>
              <a:t>výhradně na platformě Microsoft Windows.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710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CAD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 smtClean="0"/>
              <a:t>IV</a:t>
            </a:r>
            <a:r>
              <a:rPr lang="cs-CZ" b="1" dirty="0"/>
              <a:t>. </a:t>
            </a:r>
            <a:r>
              <a:rPr lang="cs-CZ" b="1" dirty="0" smtClean="0"/>
              <a:t>Generace</a:t>
            </a:r>
          </a:p>
          <a:p>
            <a:pPr marL="0" indent="0">
              <a:buNone/>
            </a:pPr>
            <a:r>
              <a:rPr lang="cs-CZ" dirty="0" smtClean="0"/>
              <a:t>CAD/CAM/CAE </a:t>
            </a:r>
            <a:r>
              <a:rPr lang="cs-CZ" dirty="0"/>
              <a:t>se </a:t>
            </a:r>
            <a:r>
              <a:rPr lang="cs-CZ" b="1" dirty="0"/>
              <a:t>správou dat o </a:t>
            </a:r>
            <a:r>
              <a:rPr lang="cs-CZ" b="1" dirty="0" smtClean="0"/>
              <a:t>výrobku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poskytují </a:t>
            </a:r>
            <a:r>
              <a:rPr lang="cs-CZ" dirty="0"/>
              <a:t>rozsáhlejší modulární stavbu a vyšší </a:t>
            </a:r>
            <a:r>
              <a:rPr lang="cs-CZ" dirty="0" smtClean="0"/>
              <a:t>funkčnost</a:t>
            </a:r>
          </a:p>
          <a:p>
            <a:r>
              <a:rPr lang="cs-CZ" dirty="0" smtClean="0"/>
              <a:t>mezi </a:t>
            </a:r>
            <a:r>
              <a:rPr lang="cs-CZ" dirty="0"/>
              <a:t>nejznámější patří Pro/</a:t>
            </a:r>
            <a:r>
              <a:rPr lang="cs-CZ" dirty="0" err="1"/>
              <a:t>Engineer</a:t>
            </a:r>
            <a:r>
              <a:rPr lang="cs-CZ" dirty="0"/>
              <a:t>, </a:t>
            </a:r>
            <a:r>
              <a:rPr lang="cs-CZ" dirty="0" err="1"/>
              <a:t>Catia</a:t>
            </a:r>
            <a:r>
              <a:rPr lang="cs-CZ" dirty="0"/>
              <a:t>, </a:t>
            </a:r>
            <a:r>
              <a:rPr lang="cs-CZ" dirty="0" err="1" smtClean="0"/>
              <a:t>Unigraphics</a:t>
            </a:r>
            <a:endParaRPr lang="cs-CZ" dirty="0"/>
          </a:p>
          <a:p>
            <a:r>
              <a:rPr lang="cs-CZ" dirty="0"/>
              <a:t>p</a:t>
            </a:r>
            <a:r>
              <a:rPr lang="cs-CZ" dirty="0" smtClean="0"/>
              <a:t>racují na multiplatformních systémech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97673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35</TotalTime>
  <Words>183</Words>
  <Application>Microsoft Office PowerPoint</Application>
  <PresentationFormat>Předvádění na obrazovce (4:3)</PresentationFormat>
  <Paragraphs>82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Tok</vt:lpstr>
      <vt:lpstr>Prezentace aplikace PowerPoint</vt:lpstr>
      <vt:lpstr>CAD</vt:lpstr>
      <vt:lpstr>CAD</vt:lpstr>
      <vt:lpstr>CAD</vt:lpstr>
      <vt:lpstr>CAD</vt:lpstr>
      <vt:lpstr>CAD</vt:lpstr>
      <vt:lpstr>CAD</vt:lpstr>
      <vt:lpstr>CAD</vt:lpstr>
      <vt:lpstr>CAD</vt:lpstr>
      <vt:lpstr>CAD</vt:lpstr>
      <vt:lpstr>CAD</vt:lpstr>
    </vt:vector>
  </TitlesOfParts>
  <Company>Ledeč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Dvořáková Zuzana</dc:creator>
  <cp:lastModifiedBy>Nádvorníková Libuše</cp:lastModifiedBy>
  <cp:revision>15</cp:revision>
  <dcterms:created xsi:type="dcterms:W3CDTF">2014-05-02T09:35:00Z</dcterms:created>
  <dcterms:modified xsi:type="dcterms:W3CDTF">2014-11-25T08:27:37Z</dcterms:modified>
</cp:coreProperties>
</file>