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62" r:id="rId5"/>
    <p:sldId id="263" r:id="rId6"/>
    <p:sldId id="267" r:id="rId7"/>
    <p:sldId id="269" r:id="rId8"/>
    <p:sldId id="266" r:id="rId9"/>
    <p:sldId id="265" r:id="rId10"/>
    <p:sldId id="260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254" autoAdjust="0"/>
    <p:restoredTop sz="86393" autoAdjust="0"/>
  </p:normalViewPr>
  <p:slideViewPr>
    <p:cSldViewPr>
      <p:cViewPr>
        <p:scale>
          <a:sx n="70" d="100"/>
          <a:sy n="70" d="100"/>
        </p:scale>
        <p:origin x="-115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0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83FDF-44C6-4ECA-98FB-A3A1A07DC26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A7CAE-18E7-4730-81AB-8D622813C96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856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7CAE-18E7-4730-81AB-8D622813C967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095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A7CAE-18E7-4730-81AB-8D622813C967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139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3.12.2014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z/url?sa=i&amp;rct=j&amp;q=&amp;esrc=s&amp;source=images&amp;cd=&amp;cad=rja&amp;uact=8&amp;docid=1mnPdXZndXYbDM&amp;tbnid=NoEeJdp837wsZM:&amp;ved=0CAUQjRw&amp;url=http://es.clipartlogo.com/premium/detail/vector-cartoon-of-man-welding_92748886.html&amp;ei=r99aU7jKC4WYtQa9_oCABQ&amp;psig=AFQjCNGs3hesy5TFb4eE-wIOmNgODB3aCw&amp;ust=1398550748477743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9218" name="Picture 2" descr="http://sr.photos2.fotosearch.com/bthumb/CSP/CSP689/k68983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164" y="115556"/>
            <a:ext cx="8964488" cy="6730433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75" y="6005455"/>
            <a:ext cx="3489425" cy="85254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Obdélník 11"/>
          <p:cNvSpPr/>
          <p:nvPr/>
        </p:nvSpPr>
        <p:spPr>
          <a:xfrm>
            <a:off x="1331640" y="3165068"/>
            <a:ext cx="6696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72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SVAŘOVÁNÍ</a:t>
            </a:r>
            <a:endParaRPr lang="cs-CZ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8" y="1003532"/>
            <a:ext cx="8696325" cy="51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cs-CZ" dirty="0" smtClean="0"/>
              <a:t>SVAŘOVÁNÍ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je jednou </a:t>
            </a:r>
            <a:r>
              <a:rPr lang="cs-CZ" sz="2400" dirty="0"/>
              <a:t>z nejpoužívanějších technologií ve </a:t>
            </a:r>
            <a:r>
              <a:rPr lang="cs-CZ" sz="2400" dirty="0" smtClean="0"/>
              <a:t>strojírenství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j</a:t>
            </a:r>
            <a:r>
              <a:rPr lang="cs-CZ" sz="2400" dirty="0" smtClean="0"/>
              <a:t>e </a:t>
            </a:r>
            <a:r>
              <a:rPr lang="cs-CZ" sz="2400" dirty="0"/>
              <a:t>to spojování zejména kovových součástí v nerozebíratelný </a:t>
            </a:r>
            <a:r>
              <a:rPr lang="cs-CZ" sz="2400" dirty="0" smtClean="0"/>
              <a:t>celek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p</a:t>
            </a:r>
            <a:r>
              <a:rPr lang="cs-CZ" sz="2400" dirty="0" smtClean="0"/>
              <a:t>ůsobíme </a:t>
            </a:r>
            <a:r>
              <a:rPr lang="cs-CZ" sz="2400" dirty="0"/>
              <a:t>teplem a tlakem a většinou s použitím přídavného </a:t>
            </a:r>
            <a:r>
              <a:rPr lang="cs-CZ" sz="2400" dirty="0" smtClean="0"/>
              <a:t>materiálu</a:t>
            </a:r>
            <a:endParaRPr lang="cs-CZ" sz="2400" dirty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cs-CZ" dirty="0"/>
              <a:t>SVAŘOVÁNÍ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b="1" dirty="0" smtClean="0"/>
              <a:t>Výchozím </a:t>
            </a:r>
            <a:r>
              <a:rPr lang="cs-CZ" sz="2400" b="1" dirty="0"/>
              <a:t>polotovarem jsou: </a:t>
            </a:r>
            <a:endParaRPr lang="cs-CZ" sz="2400" b="1" dirty="0" smtClean="0"/>
          </a:p>
          <a:p>
            <a:pPr marL="0" indent="0">
              <a:buNone/>
            </a:pPr>
            <a:endParaRPr lang="cs-CZ" sz="2400" dirty="0" smtClean="0"/>
          </a:p>
          <a:p>
            <a:r>
              <a:rPr lang="cs-CZ" sz="2400" dirty="0" smtClean="0"/>
              <a:t>plechy </a:t>
            </a:r>
          </a:p>
          <a:p>
            <a:endParaRPr lang="cs-CZ" sz="2400" dirty="0" smtClean="0"/>
          </a:p>
          <a:p>
            <a:r>
              <a:rPr lang="cs-CZ" sz="2400" dirty="0"/>
              <a:t>d</a:t>
            </a:r>
            <a:r>
              <a:rPr lang="cs-CZ" sz="2400" dirty="0" smtClean="0"/>
              <a:t>esky</a:t>
            </a:r>
          </a:p>
          <a:p>
            <a:pPr marL="0" indent="0">
              <a:buNone/>
            </a:pPr>
            <a:r>
              <a:rPr lang="cs-CZ" sz="2400" dirty="0" smtClean="0"/>
              <a:t> </a:t>
            </a:r>
          </a:p>
          <a:p>
            <a:r>
              <a:rPr lang="cs-CZ" sz="2400" dirty="0" smtClean="0"/>
              <a:t>profily</a:t>
            </a:r>
            <a:endParaRPr lang="cs-CZ" sz="2400" dirty="0"/>
          </a:p>
          <a:p>
            <a:pPr marL="514350" indent="-514350">
              <a:lnSpc>
                <a:spcPct val="170000"/>
              </a:lnSpc>
              <a:buFont typeface="+mj-lt"/>
              <a:buAutoNum type="arabicPeriod"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SVAŘOVÁNÍ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Svarové </a:t>
            </a:r>
            <a:r>
              <a:rPr lang="cs-CZ" b="1" dirty="0"/>
              <a:t>spoje </a:t>
            </a:r>
            <a:r>
              <a:rPr lang="cs-CZ" dirty="0"/>
              <a:t>dělíme na: </a:t>
            </a:r>
            <a:endParaRPr lang="cs-CZ" dirty="0" smtClean="0"/>
          </a:p>
          <a:p>
            <a:r>
              <a:rPr lang="cs-CZ" dirty="0" smtClean="0"/>
              <a:t>tavné svary </a:t>
            </a:r>
          </a:p>
          <a:p>
            <a:r>
              <a:rPr lang="cs-CZ" dirty="0" smtClean="0"/>
              <a:t>tlakové </a:t>
            </a:r>
            <a:r>
              <a:rPr lang="cs-CZ" dirty="0"/>
              <a:t>svary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Tavné </a:t>
            </a:r>
            <a:r>
              <a:rPr lang="cs-CZ" dirty="0"/>
              <a:t>svary: </a:t>
            </a:r>
            <a:r>
              <a:rPr lang="cs-CZ" b="1" dirty="0"/>
              <a:t>tupé</a:t>
            </a:r>
            <a:r>
              <a:rPr lang="cs-CZ" dirty="0"/>
              <a:t> a </a:t>
            </a:r>
            <a:r>
              <a:rPr lang="cs-CZ" b="1" dirty="0"/>
              <a:t>koutové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Tlakové </a:t>
            </a:r>
            <a:r>
              <a:rPr lang="cs-CZ" dirty="0"/>
              <a:t>svary: </a:t>
            </a:r>
            <a:r>
              <a:rPr lang="cs-CZ" b="1" dirty="0"/>
              <a:t>tupé</a:t>
            </a:r>
            <a:r>
              <a:rPr lang="cs-CZ" dirty="0"/>
              <a:t> a </a:t>
            </a:r>
            <a:r>
              <a:rPr lang="cs-CZ" b="1" dirty="0"/>
              <a:t>přeplátované</a:t>
            </a:r>
          </a:p>
          <a:p>
            <a:pPr marL="514350" indent="-514350">
              <a:buFont typeface="+mj-lt"/>
              <a:buAutoNum type="arabicPeriod"/>
            </a:pPr>
            <a:endParaRPr lang="cs-CZ" dirty="0"/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SVAŘOVÁNÍ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cs-CZ" b="1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79512" y="1844824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endParaRPr lang="cs-CZ" sz="2400" dirty="0" smtClean="0"/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3200" b="1" dirty="0" smtClean="0"/>
              <a:t>svařitelnost</a:t>
            </a:r>
            <a:r>
              <a:rPr lang="cs-CZ" sz="2400" dirty="0" smtClean="0"/>
              <a:t> </a:t>
            </a:r>
            <a:r>
              <a:rPr lang="cs-CZ" sz="2400" dirty="0"/>
              <a:t>– je podmíněna obsahem uhlíku C do 0,25</a:t>
            </a:r>
            <a:r>
              <a:rPr lang="cs-CZ" sz="2400" dirty="0" smtClean="0"/>
              <a:t>%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endParaRPr lang="cs-CZ" sz="24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endParaRPr lang="cs-CZ" sz="2400" dirty="0" smtClean="0"/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800" b="1" dirty="0" smtClean="0"/>
              <a:t>Svařované </a:t>
            </a:r>
            <a:r>
              <a:rPr lang="cs-CZ" sz="2800" b="1" dirty="0"/>
              <a:t>materiály</a:t>
            </a:r>
            <a:r>
              <a:rPr lang="cs-CZ" sz="2400" dirty="0"/>
              <a:t>: </a:t>
            </a:r>
            <a:endParaRPr lang="cs-CZ" sz="2400" dirty="0" smtClean="0"/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oceli 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hliník </a:t>
            </a:r>
            <a:r>
              <a:rPr lang="cs-CZ" sz="2400" dirty="0"/>
              <a:t>+ </a:t>
            </a:r>
            <a:r>
              <a:rPr lang="cs-CZ" sz="2400" dirty="0" smtClean="0"/>
              <a:t>slitiny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měď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mosaz 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bronz </a:t>
            </a:r>
          </a:p>
          <a:p>
            <a:pPr>
              <a:buClr>
                <a:schemeClr val="bg2">
                  <a:lumMod val="50000"/>
                </a:schemeClr>
              </a:buClr>
            </a:pPr>
            <a:r>
              <a:rPr lang="cs-CZ" sz="2400" dirty="0" smtClean="0"/>
              <a:t>plasty</a:t>
            </a:r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endParaRPr lang="cs-CZ" sz="2400" dirty="0"/>
          </a:p>
          <a:p>
            <a:pPr marL="457200" indent="-457200">
              <a:buClr>
                <a:schemeClr val="bg2">
                  <a:lumMod val="50000"/>
                </a:schemeClr>
              </a:buClr>
              <a:buFont typeface="+mj-lt"/>
              <a:buAutoNum type="arabicPeriod"/>
            </a:pPr>
            <a:endParaRPr lang="cs-CZ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2420888"/>
            <a:ext cx="846144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/>
              <a:t>Výhody</a:t>
            </a:r>
            <a:r>
              <a:rPr lang="cs-CZ" sz="2000" b="1" dirty="0"/>
              <a:t>: </a:t>
            </a:r>
            <a:endParaRPr lang="cs-CZ" sz="2000" b="1" dirty="0" smtClean="0"/>
          </a:p>
          <a:p>
            <a:endParaRPr lang="cs-CZ" dirty="0" smtClean="0"/>
          </a:p>
          <a:p>
            <a:pPr marL="457200" indent="-457200">
              <a:buClr>
                <a:schemeClr val="accent2">
                  <a:lumMod val="60000"/>
                  <a:lumOff val="40000"/>
                </a:schemeClr>
              </a:buClr>
              <a:buSzPct val="102000"/>
              <a:buFont typeface="Arial" panose="020B0604020202020204" pitchFamily="34" charset="0"/>
              <a:buChar char="•"/>
            </a:pPr>
            <a:r>
              <a:rPr lang="cs-CZ" sz="2800" dirty="0" smtClean="0"/>
              <a:t>Kvalita svarů </a:t>
            </a:r>
          </a:p>
          <a:p>
            <a:endParaRPr lang="cs-CZ" sz="2800" dirty="0"/>
          </a:p>
          <a:p>
            <a:pPr marL="457200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800" dirty="0" smtClean="0"/>
              <a:t>Vysoká produktivita</a:t>
            </a:r>
          </a:p>
          <a:p>
            <a:endParaRPr lang="cs-CZ" sz="2800" dirty="0"/>
          </a:p>
          <a:p>
            <a:pPr marL="457200" indent="-45720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800" dirty="0"/>
              <a:t>M</a:t>
            </a:r>
            <a:r>
              <a:rPr lang="cs-CZ" sz="2800" dirty="0" smtClean="0"/>
              <a:t>ontážní </a:t>
            </a:r>
            <a:r>
              <a:rPr lang="cs-CZ" sz="2800" dirty="0"/>
              <a:t>svary</a:t>
            </a:r>
          </a:p>
        </p:txBody>
      </p:sp>
      <p:sp>
        <p:nvSpPr>
          <p:cNvPr id="3" name="Obdélník 2"/>
          <p:cNvSpPr/>
          <p:nvPr/>
        </p:nvSpPr>
        <p:spPr>
          <a:xfrm>
            <a:off x="251520" y="956628"/>
            <a:ext cx="813690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0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SVAŘOVÁNÍ</a:t>
            </a:r>
            <a:endParaRPr lang="cs-CZ" sz="5000" b="1" dirty="0">
              <a:solidFill>
                <a:schemeClr val="bg2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endParaRPr lang="cs-CZ" sz="3600" dirty="0" smtClean="0"/>
          </a:p>
          <a:p>
            <a:pPr marL="0" lvl="0" indent="0">
              <a:buNone/>
            </a:pPr>
            <a:r>
              <a:rPr lang="cs-CZ" sz="3600" b="1" dirty="0" smtClean="0"/>
              <a:t>Nevýhody</a:t>
            </a:r>
            <a:r>
              <a:rPr lang="cs-CZ" sz="2800" dirty="0"/>
              <a:t>: </a:t>
            </a:r>
            <a:endParaRPr lang="cs-CZ" sz="2800" dirty="0" smtClean="0"/>
          </a:p>
          <a:p>
            <a:pPr marL="342900" lvl="0" indent="-342900">
              <a:buFont typeface="+mj-lt"/>
              <a:buAutoNum type="arabicPeriod"/>
            </a:pPr>
            <a:endParaRPr lang="cs-CZ" sz="2800" dirty="0"/>
          </a:p>
          <a:p>
            <a:r>
              <a:rPr lang="cs-CZ" sz="2800" dirty="0" smtClean="0"/>
              <a:t>tuhost spoje</a:t>
            </a:r>
          </a:p>
          <a:p>
            <a:pPr marL="0" lvl="0" indent="0">
              <a:buNone/>
            </a:pPr>
            <a:endParaRPr lang="cs-CZ" sz="2800" dirty="0" smtClean="0"/>
          </a:p>
          <a:p>
            <a:r>
              <a:rPr lang="cs-CZ" sz="2800" dirty="0" smtClean="0"/>
              <a:t>pnutí </a:t>
            </a:r>
          </a:p>
          <a:p>
            <a:pPr marL="0" lvl="0" indent="0">
              <a:buNone/>
            </a:pPr>
            <a:endParaRPr lang="cs-CZ" sz="2800" dirty="0"/>
          </a:p>
          <a:p>
            <a:r>
              <a:rPr lang="cs-CZ" sz="2800" dirty="0" smtClean="0"/>
              <a:t>deformace</a:t>
            </a:r>
            <a:endParaRPr lang="cs-CZ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52128"/>
          </a:xfrm>
        </p:spPr>
        <p:txBody>
          <a:bodyPr/>
          <a:lstStyle/>
          <a:p>
            <a:r>
              <a:rPr lang="cs-CZ" dirty="0" smtClean="0"/>
              <a:t>SVAŘOVÁNÍ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SVAŘOVÁNÍ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sz="3200" b="1" dirty="0" smtClean="0"/>
              <a:t>Způsoby svařování</a:t>
            </a:r>
          </a:p>
          <a:p>
            <a:pPr marL="0" indent="0">
              <a:buNone/>
            </a:pPr>
            <a:r>
              <a:rPr lang="cs-CZ" b="1" dirty="0" smtClean="0"/>
              <a:t>svařování </a:t>
            </a:r>
            <a:r>
              <a:rPr lang="cs-CZ" b="1" dirty="0"/>
              <a:t>tavné se </a:t>
            </a:r>
            <a:r>
              <a:rPr lang="cs-CZ" b="1" dirty="0" smtClean="0"/>
              <a:t>provádí: 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plamenem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el</a:t>
            </a:r>
            <a:r>
              <a:rPr lang="cs-CZ" dirty="0"/>
              <a:t>. </a:t>
            </a:r>
            <a:r>
              <a:rPr lang="cs-CZ" dirty="0" smtClean="0"/>
              <a:t>obloukem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ručně</a:t>
            </a:r>
          </a:p>
          <a:p>
            <a:pPr>
              <a:lnSpc>
                <a:spcPct val="150000"/>
              </a:lnSpc>
            </a:pPr>
            <a:r>
              <a:rPr lang="cs-CZ" dirty="0" smtClean="0"/>
              <a:t>automatem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cs-CZ" sz="5000" dirty="0" smtClean="0">
                <a:solidFill>
                  <a:schemeClr val="bg2">
                    <a:lumMod val="50000"/>
                  </a:schemeClr>
                </a:solidFill>
              </a:rPr>
              <a:t>SVAŘOVÁNÍ  </a:t>
            </a:r>
            <a:r>
              <a:rPr lang="cs-CZ" sz="2800" dirty="0" smtClean="0">
                <a:solidFill>
                  <a:schemeClr val="bg2">
                    <a:lumMod val="50000"/>
                  </a:schemeClr>
                </a:solidFill>
              </a:rPr>
              <a:t>Popište jednotlivé části:</a:t>
            </a:r>
            <a:endParaRPr kumimoji="0" lang="cs-CZ" sz="5000" b="0" i="0" u="none" strike="noStrike" kern="1200" cap="none" spc="0" normalizeH="0" baseline="0" noProof="0" dirty="0" smtClean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7" name="Obrázek 16" descr="https://encrypted-tbn3.gstatic.com/images?q=tbn:ANd9GcSgGQL83qfH_5kYzRDXl_X3HJ8cj9CQ-kX2hkJ53ArM2uBSN5f9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060848"/>
            <a:ext cx="5256584" cy="3974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Čárový popisek 2 10"/>
          <p:cNvSpPr/>
          <p:nvPr/>
        </p:nvSpPr>
        <p:spPr>
          <a:xfrm rot="10800000">
            <a:off x="827584" y="170080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373259"/>
              <a:gd name="adj6" fmla="val 943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>
            <a:off x="5508104" y="22768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06464"/>
              <a:gd name="adj6" fmla="val -540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Čárový popisek 2 17"/>
          <p:cNvSpPr/>
          <p:nvPr/>
        </p:nvSpPr>
        <p:spPr>
          <a:xfrm rot="10800000">
            <a:off x="1043608" y="587727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96304"/>
              <a:gd name="adj6" fmla="val -4923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Čárový popisek 2 18"/>
          <p:cNvSpPr/>
          <p:nvPr/>
        </p:nvSpPr>
        <p:spPr>
          <a:xfrm>
            <a:off x="6804248" y="386104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8077"/>
              <a:gd name="adj6" fmla="val -744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Čárový popisek 2 19"/>
          <p:cNvSpPr/>
          <p:nvPr/>
        </p:nvSpPr>
        <p:spPr>
          <a:xfrm>
            <a:off x="6732240" y="458112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05516"/>
              <a:gd name="adj6" fmla="val -60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Čárový popisek 2 20"/>
          <p:cNvSpPr/>
          <p:nvPr/>
        </p:nvSpPr>
        <p:spPr>
          <a:xfrm>
            <a:off x="7092280" y="299695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6069"/>
              <a:gd name="adj6" fmla="val -721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377</TotalTime>
  <Words>120</Words>
  <Application>Microsoft Office PowerPoint</Application>
  <PresentationFormat>Předvádění na obrazovce (4:3)</PresentationFormat>
  <Paragraphs>67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Tok</vt:lpstr>
      <vt:lpstr>Prezentace aplikace PowerPoint</vt:lpstr>
      <vt:lpstr>SVAŘOVÁNÍ</vt:lpstr>
      <vt:lpstr>SVAŘOVÁNÍ</vt:lpstr>
      <vt:lpstr>SVAŘOVÁNÍ</vt:lpstr>
      <vt:lpstr>SVAŘOVÁNÍ</vt:lpstr>
      <vt:lpstr>Prezentace aplikace PowerPoint</vt:lpstr>
      <vt:lpstr>SVAŘOVÁNÍ</vt:lpstr>
      <vt:lpstr>SVAŘOVÁNÍ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59</cp:revision>
  <dcterms:created xsi:type="dcterms:W3CDTF">2014-04-25T19:13:13Z</dcterms:created>
  <dcterms:modified xsi:type="dcterms:W3CDTF">2014-12-03T00:36:58Z</dcterms:modified>
</cp:coreProperties>
</file>