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62" r:id="rId5"/>
    <p:sldId id="263" r:id="rId6"/>
    <p:sldId id="268" r:id="rId7"/>
    <p:sldId id="269" r:id="rId8"/>
    <p:sldId id="267" r:id="rId9"/>
    <p:sldId id="270" r:id="rId10"/>
    <p:sldId id="265" r:id="rId11"/>
    <p:sldId id="266" r:id="rId12"/>
    <p:sldId id="259" r:id="rId13"/>
    <p:sldId id="260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>
        <p:scale>
          <a:sx n="76" d="100"/>
          <a:sy n="76" d="100"/>
        </p:scale>
        <p:origin x="-984" y="-6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78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3.12.2014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3.12.2014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3.12.2014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3.12.2014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3.12.2014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3.12.2014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3.12.2014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3.12.2014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3.12.2014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3.12.2014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s odříznutým a zakulaceným jedním rohem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úhlý trojúhelník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3.12.2014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10" name="Volný tvar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Volný tvar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76F80B3-B6B2-4CB9-BD3C-51B9A5FE7CD4}" type="datetimeFigureOut">
              <a:rPr lang="cs-CZ" smtClean="0"/>
              <a:pPr/>
              <a:t>3.12.2014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  <p:grpSp>
        <p:nvGrpSpPr>
          <p:cNvPr id="2" name="Skupina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Volný tvar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Volný tvar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google.cz/url?sa=i&amp;rct=j&amp;q=&amp;esrc=s&amp;source=images&amp;cd=&amp;docid=JozantAHRc5o2M&amp;tbnid=D2_o_UQiuFca5M:&amp;ved=0CAUQjRw&amp;url=https://law.resource.org/pub/us/cfr/ibr/002/asme.b30.2.2005.html&amp;ei=mb9WU7KNKofesgagl4G4Aw&amp;bvm=bv.65177938,d.Yms&amp;psig=AFQjCNHFrbl_PeFkJ2Bk1eSRgrMvMYT52w&amp;ust=1398280398225821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hyperlink" Target="http://www.google.cz/url?sa=i&amp;rct=j&amp;q=&amp;esrc=s&amp;source=images&amp;cd=&amp;cad=rja&amp;uact=8&amp;docid=Z_OokZ0dX9cMqM&amp;tbnid=ld6wlQrCnMuyQM:&amp;ved=0CAUQjRw&amp;url=http://ian.umces.edu/imagelibrary/displayimage-320.html%3c/displayimage-topn-0-5987.html&amp;ei=JcpWU78JisK1BreSgLAG&amp;bvm=bv.65177938,d.Yms&amp;psig=AFQjCNHesomRdcMtzLY6wha7b_UNX9f-aQ&amp;ust=1398283163639048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google.cz/url?sa=i&amp;rct=j&amp;q=&amp;esrc=s&amp;source=images&amp;cd=&amp;docid=JozantAHRc5o2M&amp;tbnid=D2_o_UQiuFca5M:&amp;ved=0CAUQjRw&amp;url=https://law.resource.org/pub/us/cfr/ibr/002/asme.b30.2.2005.html&amp;ei=mb9WU7KNKofesgagl4G4Aw&amp;bvm=bv.65177938,d.Yms&amp;psig=AFQjCNHFrbl_PeFkJ2Bk1eSRgrMvMYT52w&amp;ust=1398280398225821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hyperlink" Target="http://www.google.cz/url?sa=i&amp;rct=j&amp;q=&amp;esrc=s&amp;source=images&amp;cd=&amp;cad=rja&amp;uact=8&amp;docid=Z_OokZ0dX9cMqM&amp;tbnid=ld6wlQrCnMuyQM:&amp;ved=0CAUQjRw&amp;url=http://ian.umces.edu/imagelibrary/displayimage-320.html%3c/displayimage-topn-0-5987.html&amp;ei=JcpWU78JisK1BreSgLAG&amp;bvm=bv.65177938,d.Yms&amp;psig=AFQjCNHesomRdcMtzLY6wha7b_UNX9f-aQ&amp;ust=1398283163639048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dpis 1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</p:txBody>
      </p:sp>
      <p:pic>
        <p:nvPicPr>
          <p:cNvPr id="1030" name="Picture 6" descr="Crane Lifting Clip 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130475" y="-26008013"/>
            <a:ext cx="2838450" cy="2600325"/>
          </a:xfrm>
          <a:prstGeom prst="rect">
            <a:avLst/>
          </a:prstGeom>
          <a:noFill/>
        </p:spPr>
      </p:pic>
      <p:pic>
        <p:nvPicPr>
          <p:cNvPr id="1032" name="Picture 8" descr="Crane Lifting Clip 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130475" y="-26008013"/>
            <a:ext cx="2838450" cy="2600325"/>
          </a:xfrm>
          <a:prstGeom prst="rect">
            <a:avLst/>
          </a:prstGeom>
          <a:noFill/>
        </p:spPr>
      </p:pic>
      <p:pic>
        <p:nvPicPr>
          <p:cNvPr id="1034" name="Picture 10" descr="Crane Lifting Clip 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130475" y="-26008013"/>
            <a:ext cx="2838450" cy="2600325"/>
          </a:xfrm>
          <a:prstGeom prst="rect">
            <a:avLst/>
          </a:prstGeom>
          <a:noFill/>
        </p:spPr>
      </p:pic>
      <p:pic>
        <p:nvPicPr>
          <p:cNvPr id="1038" name="Picture 14" descr="lifting crane : construction machine big collecti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2854" y="0"/>
            <a:ext cx="9206854" cy="6858000"/>
          </a:xfrm>
          <a:prstGeom prst="rect">
            <a:avLst/>
          </a:prstGeom>
          <a:noFill/>
        </p:spPr>
      </p:pic>
      <p:sp>
        <p:nvSpPr>
          <p:cNvPr id="15" name="Obdélník 14"/>
          <p:cNvSpPr/>
          <p:nvPr/>
        </p:nvSpPr>
        <p:spPr>
          <a:xfrm>
            <a:off x="1475656" y="2967335"/>
            <a:ext cx="576064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cs-CZ" sz="80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JEŘÁBY</a:t>
            </a:r>
            <a:endParaRPr lang="cs-CZ" sz="80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5829928"/>
            <a:ext cx="4211960" cy="102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</a:t>
            </a:r>
            <a:endParaRPr kumimoji="0" lang="cs-CZ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</a:pPr>
            <a:r>
              <a:rPr lang="cs-CZ" sz="5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JEŘÁBY 	</a:t>
            </a:r>
            <a:r>
              <a:rPr lang="cs-CZ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Popište jednotlivé části:</a:t>
            </a:r>
            <a:endParaRPr lang="cs-CZ" sz="5000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irc_mi" descr="https://law.resource.org/pub/us/cfr/ibr/002/asme.b30.2.2005/asme.b30.2.2005_016_03.jpg">
            <a:hlinkClick r:id="rId2"/>
          </p:cNvPr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3846729"/>
            <a:ext cx="3626696" cy="2603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ázek 6" descr="https://encrypted-tbn0.gstatic.com/images?q=tbn:ANd9GcTtJ0FcFdC1LdIRGMy8sdypBg3VzR74cHCq5JBjnJTrJtr4tnHq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2276872"/>
            <a:ext cx="2808312" cy="369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Čárový popisek 2 7"/>
          <p:cNvSpPr/>
          <p:nvPr/>
        </p:nvSpPr>
        <p:spPr>
          <a:xfrm>
            <a:off x="3347864" y="2132856"/>
            <a:ext cx="1944216" cy="28803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211947"/>
              <a:gd name="adj6" fmla="val -6763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Čárový popisek 2 8"/>
          <p:cNvSpPr/>
          <p:nvPr/>
        </p:nvSpPr>
        <p:spPr>
          <a:xfrm>
            <a:off x="2915816" y="3405661"/>
            <a:ext cx="1944216" cy="288032"/>
          </a:xfrm>
          <a:prstGeom prst="borderCallout2">
            <a:avLst>
              <a:gd name="adj1" fmla="val 21957"/>
              <a:gd name="adj2" fmla="val -2632"/>
              <a:gd name="adj3" fmla="val 18750"/>
              <a:gd name="adj4" fmla="val -16667"/>
              <a:gd name="adj5" fmla="val -83882"/>
              <a:gd name="adj6" fmla="val -6905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Čárový popisek 2 9"/>
          <p:cNvSpPr/>
          <p:nvPr/>
        </p:nvSpPr>
        <p:spPr>
          <a:xfrm rot="10800000">
            <a:off x="4319972" y="5282271"/>
            <a:ext cx="1944216" cy="28803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332064"/>
              <a:gd name="adj6" fmla="val -2138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Čárový popisek 2 10"/>
          <p:cNvSpPr/>
          <p:nvPr/>
        </p:nvSpPr>
        <p:spPr>
          <a:xfrm>
            <a:off x="1259632" y="1700808"/>
            <a:ext cx="1944216" cy="28803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357293"/>
              <a:gd name="adj6" fmla="val -398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Čárový popisek 2 11"/>
          <p:cNvSpPr/>
          <p:nvPr/>
        </p:nvSpPr>
        <p:spPr>
          <a:xfrm>
            <a:off x="6133320" y="3140968"/>
            <a:ext cx="1944216" cy="28803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494989"/>
              <a:gd name="adj6" fmla="val -3873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Čárový popisek 2 12"/>
          <p:cNvSpPr/>
          <p:nvPr/>
        </p:nvSpPr>
        <p:spPr>
          <a:xfrm>
            <a:off x="3707904" y="2975674"/>
            <a:ext cx="1944216" cy="28803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6888"/>
              <a:gd name="adj6" fmla="val -5286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Čárový popisek 2 13"/>
          <p:cNvSpPr/>
          <p:nvPr/>
        </p:nvSpPr>
        <p:spPr>
          <a:xfrm>
            <a:off x="2375756" y="4095460"/>
            <a:ext cx="1944216" cy="288032"/>
          </a:xfrm>
          <a:prstGeom prst="borderCallout2">
            <a:avLst>
              <a:gd name="adj1" fmla="val -112725"/>
              <a:gd name="adj2" fmla="val 8770"/>
              <a:gd name="adj3" fmla="val -22937"/>
              <a:gd name="adj4" fmla="val 7562"/>
              <a:gd name="adj5" fmla="val -121745"/>
              <a:gd name="adj6" fmla="val 962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Čárový popisek 2 14"/>
          <p:cNvSpPr/>
          <p:nvPr/>
        </p:nvSpPr>
        <p:spPr>
          <a:xfrm rot="10800000">
            <a:off x="3140224" y="4877544"/>
            <a:ext cx="1944216" cy="28803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16325"/>
              <a:gd name="adj6" fmla="val -3363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Čárový popisek 2 15"/>
          <p:cNvSpPr/>
          <p:nvPr/>
        </p:nvSpPr>
        <p:spPr>
          <a:xfrm rot="10800000">
            <a:off x="4454395" y="5982147"/>
            <a:ext cx="1944216" cy="28803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255103"/>
              <a:gd name="adj6" fmla="val -4608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cs-CZ" dirty="0" smtClean="0"/>
              <a:t>JEŘÁBY	</a:t>
            </a:r>
            <a:r>
              <a:rPr lang="cs-CZ" sz="3100" dirty="0"/>
              <a:t>Popište jednotlivé části</a:t>
            </a:r>
            <a:r>
              <a:rPr lang="cs-CZ" sz="3100" dirty="0" smtClean="0"/>
              <a:t>:</a:t>
            </a:r>
            <a:endParaRPr lang="cs-CZ" sz="3100" dirty="0"/>
          </a:p>
        </p:txBody>
      </p:sp>
      <p:pic>
        <p:nvPicPr>
          <p:cNvPr id="4" name="Picture 2" descr="Papírový model 1/48 LIEBHERR LTM 1030-2.1 Mobile Cran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420888"/>
            <a:ext cx="5868367" cy="3312368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5" name="Čárový popisek 1 4"/>
          <p:cNvSpPr/>
          <p:nvPr/>
        </p:nvSpPr>
        <p:spPr>
          <a:xfrm>
            <a:off x="6372200" y="3212976"/>
            <a:ext cx="2592288" cy="288032"/>
          </a:xfrm>
          <a:prstGeom prst="borderCallout1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Čárový popisek 1 5"/>
          <p:cNvSpPr/>
          <p:nvPr/>
        </p:nvSpPr>
        <p:spPr>
          <a:xfrm>
            <a:off x="3851920" y="2420888"/>
            <a:ext cx="2592288" cy="288032"/>
          </a:xfrm>
          <a:prstGeom prst="borderCallout1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Čárový popisek 3 6"/>
          <p:cNvSpPr/>
          <p:nvPr/>
        </p:nvSpPr>
        <p:spPr>
          <a:xfrm>
            <a:off x="3491880" y="5877272"/>
            <a:ext cx="2304256" cy="288032"/>
          </a:xfrm>
          <a:prstGeom prst="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8203"/>
              <a:gd name="adj6" fmla="val -32533"/>
              <a:gd name="adj7" fmla="val -124179"/>
              <a:gd name="adj8" fmla="val -4344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/>
          <p:cNvSpPr txBox="1"/>
          <p:nvPr/>
        </p:nvSpPr>
        <p:spPr>
          <a:xfrm>
            <a:off x="6444208" y="3212976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    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3563888" y="5877272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     </a:t>
            </a:r>
            <a:endParaRPr lang="cs-CZ" dirty="0"/>
          </a:p>
        </p:txBody>
      </p:sp>
      <p:sp>
        <p:nvSpPr>
          <p:cNvPr id="13" name="Čárový popisek 3 12"/>
          <p:cNvSpPr/>
          <p:nvPr/>
        </p:nvSpPr>
        <p:spPr>
          <a:xfrm rot="10800000">
            <a:off x="1547664" y="3501008"/>
            <a:ext cx="1800200" cy="288032"/>
          </a:xfrm>
          <a:prstGeom prst="borderCallout3">
            <a:avLst>
              <a:gd name="adj1" fmla="val 9130"/>
              <a:gd name="adj2" fmla="val -4228"/>
              <a:gd name="adj3" fmla="val -58211"/>
              <a:gd name="adj4" fmla="val -14615"/>
              <a:gd name="adj5" fmla="val -41520"/>
              <a:gd name="adj6" fmla="val -33489"/>
              <a:gd name="adj7" fmla="val -35821"/>
              <a:gd name="adj8" fmla="val -4502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JEŘÁBY</a:t>
            </a:r>
            <a:endParaRPr lang="cs-CZ" dirty="0"/>
          </a:p>
        </p:txBody>
      </p:sp>
      <p:pic>
        <p:nvPicPr>
          <p:cNvPr id="4" name="irc_mi" descr="https://law.resource.org/pub/us/cfr/ibr/002/asme.b30.2.2005/asme.b30.2.2005_016_03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5076056" y="3861048"/>
            <a:ext cx="2330552" cy="1468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ázek 5" descr="https://encrypted-tbn0.gstatic.com/images?q=tbn:ANd9GcTtJ0FcFdC1LdIRGMy8sdypBg3VzR74cHCq5JBjnJTrJtr4tnHq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2276872"/>
            <a:ext cx="2808312" cy="369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Čárový popisek 2 9"/>
          <p:cNvSpPr/>
          <p:nvPr/>
        </p:nvSpPr>
        <p:spPr>
          <a:xfrm>
            <a:off x="2915816" y="1916832"/>
            <a:ext cx="1944216" cy="28803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269320"/>
              <a:gd name="adj6" fmla="val -5290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Čárový popisek 2 10"/>
          <p:cNvSpPr/>
          <p:nvPr/>
        </p:nvSpPr>
        <p:spPr>
          <a:xfrm>
            <a:off x="2894646" y="3402068"/>
            <a:ext cx="1944216" cy="28803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77468"/>
              <a:gd name="adj6" fmla="val -6953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Čárový popisek 2 11"/>
          <p:cNvSpPr/>
          <p:nvPr/>
        </p:nvSpPr>
        <p:spPr>
          <a:xfrm rot="10800000">
            <a:off x="3546305" y="5449579"/>
            <a:ext cx="2232248" cy="28803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265997"/>
              <a:gd name="adj6" fmla="val -26456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LLANA</a:t>
            </a:r>
            <a:endParaRPr lang="cs-CZ" dirty="0"/>
          </a:p>
        </p:txBody>
      </p:sp>
      <p:sp>
        <p:nvSpPr>
          <p:cNvPr id="13" name="Čárový popisek 2 12"/>
          <p:cNvSpPr/>
          <p:nvPr/>
        </p:nvSpPr>
        <p:spPr>
          <a:xfrm>
            <a:off x="539552" y="1916832"/>
            <a:ext cx="1944216" cy="28803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330519"/>
              <a:gd name="adj6" fmla="val -530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Čárový popisek 2 13"/>
          <p:cNvSpPr/>
          <p:nvPr/>
        </p:nvSpPr>
        <p:spPr>
          <a:xfrm>
            <a:off x="5868144" y="2852936"/>
            <a:ext cx="1944216" cy="28803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494989"/>
              <a:gd name="adj6" fmla="val -3873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7" name="Čárový popisek 2 16"/>
          <p:cNvSpPr/>
          <p:nvPr/>
        </p:nvSpPr>
        <p:spPr>
          <a:xfrm>
            <a:off x="3203848" y="2925960"/>
            <a:ext cx="1944216" cy="28803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9593"/>
              <a:gd name="adj6" fmla="val -28936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Čárový popisek 2 18"/>
          <p:cNvSpPr/>
          <p:nvPr/>
        </p:nvSpPr>
        <p:spPr>
          <a:xfrm rot="10800000">
            <a:off x="3635895" y="4941168"/>
            <a:ext cx="1944216" cy="28803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319393"/>
              <a:gd name="adj6" fmla="val -28076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Čárový popisek 2 19"/>
          <p:cNvSpPr/>
          <p:nvPr/>
        </p:nvSpPr>
        <p:spPr>
          <a:xfrm>
            <a:off x="2423821" y="3981462"/>
            <a:ext cx="1944216" cy="28803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92884"/>
              <a:gd name="adj6" fmla="val 201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Čárový popisek 2 20"/>
          <p:cNvSpPr/>
          <p:nvPr/>
        </p:nvSpPr>
        <p:spPr>
          <a:xfrm rot="10800000">
            <a:off x="2915816" y="4509120"/>
            <a:ext cx="1944216" cy="28803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16325"/>
              <a:gd name="adj6" fmla="val -3363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0" name="TextovéPole 29"/>
          <p:cNvSpPr txBox="1"/>
          <p:nvPr/>
        </p:nvSpPr>
        <p:spPr>
          <a:xfrm>
            <a:off x="5868144" y="2629217"/>
            <a:ext cx="2016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600" dirty="0" smtClean="0"/>
          </a:p>
          <a:p>
            <a:r>
              <a:rPr lang="cs-CZ" sz="1600" dirty="0" smtClean="0"/>
              <a:t>JEŘÁBOVÁ DRÁHA</a:t>
            </a:r>
            <a:endParaRPr lang="cs-CZ" sz="1600" dirty="0"/>
          </a:p>
        </p:txBody>
      </p:sp>
      <p:sp>
        <p:nvSpPr>
          <p:cNvPr id="15" name="TextovéPole 14"/>
          <p:cNvSpPr txBox="1"/>
          <p:nvPr/>
        </p:nvSpPr>
        <p:spPr>
          <a:xfrm>
            <a:off x="6660232" y="4831310"/>
            <a:ext cx="19278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600" dirty="0" smtClean="0"/>
          </a:p>
          <a:p>
            <a:endParaRPr lang="cs-CZ" sz="1600" dirty="0"/>
          </a:p>
        </p:txBody>
      </p:sp>
      <p:sp>
        <p:nvSpPr>
          <p:cNvPr id="16" name="TextovéPole 15"/>
          <p:cNvSpPr txBox="1"/>
          <p:nvPr/>
        </p:nvSpPr>
        <p:spPr>
          <a:xfrm>
            <a:off x="2914444" y="4269494"/>
            <a:ext cx="1944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600" dirty="0" smtClean="0"/>
          </a:p>
          <a:p>
            <a:r>
              <a:rPr lang="cs-CZ" sz="1600" dirty="0" smtClean="0"/>
              <a:t>KABINA</a:t>
            </a:r>
            <a:endParaRPr lang="cs-CZ" sz="1600" dirty="0"/>
          </a:p>
        </p:txBody>
      </p:sp>
      <p:sp>
        <p:nvSpPr>
          <p:cNvPr id="18" name="TextovéPole 17"/>
          <p:cNvSpPr txBox="1"/>
          <p:nvPr/>
        </p:nvSpPr>
        <p:spPr>
          <a:xfrm>
            <a:off x="2486754" y="3694455"/>
            <a:ext cx="2016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600" dirty="0" smtClean="0"/>
          </a:p>
          <a:p>
            <a:r>
              <a:rPr lang="cs-CZ" sz="1600" dirty="0" smtClean="0"/>
              <a:t>HÁK</a:t>
            </a:r>
            <a:endParaRPr lang="cs-CZ" sz="1600" dirty="0"/>
          </a:p>
        </p:txBody>
      </p:sp>
      <p:sp>
        <p:nvSpPr>
          <p:cNvPr id="22" name="TextovéPole 21"/>
          <p:cNvSpPr txBox="1"/>
          <p:nvPr/>
        </p:nvSpPr>
        <p:spPr>
          <a:xfrm>
            <a:off x="2843809" y="3109680"/>
            <a:ext cx="1944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600" dirty="0" smtClean="0"/>
          </a:p>
          <a:p>
            <a:r>
              <a:rPr lang="cs-CZ" sz="1600" dirty="0" smtClean="0"/>
              <a:t>KABINA</a:t>
            </a:r>
            <a:endParaRPr lang="cs-CZ" sz="1600" dirty="0"/>
          </a:p>
        </p:txBody>
      </p:sp>
      <p:sp>
        <p:nvSpPr>
          <p:cNvPr id="23" name="TextovéPole 22"/>
          <p:cNvSpPr txBox="1"/>
          <p:nvPr/>
        </p:nvSpPr>
        <p:spPr>
          <a:xfrm>
            <a:off x="519218" y="1672727"/>
            <a:ext cx="2016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600" dirty="0" smtClean="0"/>
          </a:p>
          <a:p>
            <a:r>
              <a:rPr lang="cs-CZ" sz="1600" dirty="0" smtClean="0"/>
              <a:t>PROTIZÁVAŽÍ</a:t>
            </a:r>
            <a:endParaRPr lang="cs-CZ" sz="1600" dirty="0"/>
          </a:p>
        </p:txBody>
      </p:sp>
      <p:sp>
        <p:nvSpPr>
          <p:cNvPr id="24" name="TextovéPole 23"/>
          <p:cNvSpPr txBox="1"/>
          <p:nvPr/>
        </p:nvSpPr>
        <p:spPr>
          <a:xfrm>
            <a:off x="3167844" y="2680666"/>
            <a:ext cx="2016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600" dirty="0" smtClean="0"/>
          </a:p>
          <a:p>
            <a:r>
              <a:rPr lang="cs-CZ" sz="1600" dirty="0" smtClean="0"/>
              <a:t>JEŘÁBOVÁ KOČKA</a:t>
            </a:r>
            <a:endParaRPr lang="cs-CZ" sz="1600" dirty="0"/>
          </a:p>
        </p:txBody>
      </p:sp>
      <p:sp>
        <p:nvSpPr>
          <p:cNvPr id="25" name="TextovéPole 24"/>
          <p:cNvSpPr txBox="1"/>
          <p:nvPr/>
        </p:nvSpPr>
        <p:spPr>
          <a:xfrm>
            <a:off x="3612280" y="4675203"/>
            <a:ext cx="295232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600" dirty="0" smtClean="0"/>
          </a:p>
          <a:p>
            <a:r>
              <a:rPr lang="cs-CZ" sz="1300" dirty="0" smtClean="0"/>
              <a:t>HORIZONTÁLNÍ MOST</a:t>
            </a:r>
            <a:endParaRPr lang="cs-CZ" sz="1300" dirty="0"/>
          </a:p>
        </p:txBody>
      </p:sp>
      <p:sp>
        <p:nvSpPr>
          <p:cNvPr id="26" name="TextovéPole 25"/>
          <p:cNvSpPr txBox="1"/>
          <p:nvPr/>
        </p:nvSpPr>
        <p:spPr>
          <a:xfrm>
            <a:off x="2843809" y="1699999"/>
            <a:ext cx="26642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600" dirty="0" smtClean="0"/>
          </a:p>
          <a:p>
            <a:r>
              <a:rPr lang="cs-CZ" sz="1200" dirty="0" smtClean="0"/>
              <a:t>HORIZONT</a:t>
            </a:r>
            <a:r>
              <a:rPr lang="cs-CZ" sz="1200" b="1" dirty="0" smtClean="0"/>
              <a:t>Á</a:t>
            </a:r>
            <a:r>
              <a:rPr lang="cs-CZ" sz="1200" dirty="0" smtClean="0"/>
              <a:t>LNÍ RAMENO</a:t>
            </a:r>
            <a:endParaRPr lang="cs-CZ" sz="1200" dirty="0"/>
          </a:p>
        </p:txBody>
      </p:sp>
      <p:sp>
        <p:nvSpPr>
          <p:cNvPr id="27" name="TextovéPole 26"/>
          <p:cNvSpPr txBox="1"/>
          <p:nvPr/>
        </p:nvSpPr>
        <p:spPr>
          <a:xfrm>
            <a:off x="591867" y="1179175"/>
            <a:ext cx="2016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600" dirty="0" smtClean="0"/>
          </a:p>
          <a:p>
            <a:endParaRPr lang="cs-CZ" sz="1600" dirty="0"/>
          </a:p>
        </p:txBody>
      </p:sp>
      <p:sp>
        <p:nvSpPr>
          <p:cNvPr id="28" name="TextovéPole 27"/>
          <p:cNvSpPr txBox="1"/>
          <p:nvPr/>
        </p:nvSpPr>
        <p:spPr>
          <a:xfrm>
            <a:off x="3637572" y="5446067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      LANA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JEŘÁBY</a:t>
            </a:r>
            <a:endParaRPr lang="cs-CZ" dirty="0"/>
          </a:p>
        </p:txBody>
      </p:sp>
      <p:pic>
        <p:nvPicPr>
          <p:cNvPr id="18434" name="Picture 2" descr="Papírový model 1/48 LIEBHERR LTM 1030-2.1 Mobile Cran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420888"/>
            <a:ext cx="5868367" cy="3312368"/>
          </a:xfrm>
          <a:prstGeom prst="rect">
            <a:avLst/>
          </a:prstGeom>
          <a:noFill/>
        </p:spPr>
      </p:pic>
      <p:sp>
        <p:nvSpPr>
          <p:cNvPr id="7" name="Čárový popisek 1 6"/>
          <p:cNvSpPr/>
          <p:nvPr/>
        </p:nvSpPr>
        <p:spPr>
          <a:xfrm rot="10800000">
            <a:off x="1331639" y="3573017"/>
            <a:ext cx="1944216" cy="288032"/>
          </a:xfrm>
          <a:prstGeom prst="borderCallout1">
            <a:avLst>
              <a:gd name="adj1" fmla="val 44404"/>
              <a:gd name="adj2" fmla="val -1682"/>
              <a:gd name="adj3" fmla="val 14986"/>
              <a:gd name="adj4" fmla="val -3940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Čárový popisek 1 7"/>
          <p:cNvSpPr/>
          <p:nvPr/>
        </p:nvSpPr>
        <p:spPr>
          <a:xfrm>
            <a:off x="6372200" y="3212976"/>
            <a:ext cx="2592288" cy="288032"/>
          </a:xfrm>
          <a:prstGeom prst="borderCallout1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dirty="0" smtClean="0">
                <a:solidFill>
                  <a:schemeClr val="tx1"/>
                </a:solidFill>
              </a:rPr>
              <a:t>KABINA</a:t>
            </a:r>
            <a:endParaRPr lang="cs-CZ" sz="1600" dirty="0">
              <a:solidFill>
                <a:schemeClr val="tx1"/>
              </a:solidFill>
            </a:endParaRPr>
          </a:p>
        </p:txBody>
      </p:sp>
      <p:sp>
        <p:nvSpPr>
          <p:cNvPr id="10" name="Čárový popisek 1 9"/>
          <p:cNvSpPr/>
          <p:nvPr/>
        </p:nvSpPr>
        <p:spPr>
          <a:xfrm>
            <a:off x="3851920" y="2420888"/>
            <a:ext cx="2592288" cy="288032"/>
          </a:xfrm>
          <a:prstGeom prst="borderCallout1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Čárový popisek 3 10"/>
          <p:cNvSpPr/>
          <p:nvPr/>
        </p:nvSpPr>
        <p:spPr>
          <a:xfrm>
            <a:off x="3707904" y="5877272"/>
            <a:ext cx="2304256" cy="288032"/>
          </a:xfrm>
          <a:prstGeom prst="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8203"/>
              <a:gd name="adj6" fmla="val -32533"/>
              <a:gd name="adj7" fmla="val -116529"/>
              <a:gd name="adj8" fmla="val -5253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TextovéPole 11"/>
          <p:cNvSpPr txBox="1"/>
          <p:nvPr/>
        </p:nvSpPr>
        <p:spPr>
          <a:xfrm>
            <a:off x="3651437" y="2380238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     </a:t>
            </a:r>
            <a:r>
              <a:rPr lang="cs-CZ" sz="1500" dirty="0" smtClean="0"/>
              <a:t>TELESKOPICKÝ VÝLOŽNÍK</a:t>
            </a:r>
            <a:endParaRPr lang="cs-CZ" sz="1500" dirty="0"/>
          </a:p>
        </p:txBody>
      </p:sp>
      <p:sp>
        <p:nvSpPr>
          <p:cNvPr id="15" name="TextovéPole 14"/>
          <p:cNvSpPr txBox="1"/>
          <p:nvPr/>
        </p:nvSpPr>
        <p:spPr>
          <a:xfrm>
            <a:off x="3707904" y="5877272"/>
            <a:ext cx="25922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      STABILIZAČNÍ VZPĚRA</a:t>
            </a:r>
            <a:endParaRPr lang="cs-CZ" sz="1400" dirty="0"/>
          </a:p>
        </p:txBody>
      </p:sp>
      <p:sp>
        <p:nvSpPr>
          <p:cNvPr id="16" name="TextovéPole 15"/>
          <p:cNvSpPr txBox="1"/>
          <p:nvPr/>
        </p:nvSpPr>
        <p:spPr>
          <a:xfrm>
            <a:off x="1259632" y="3276577"/>
            <a:ext cx="244827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 smtClean="0"/>
          </a:p>
          <a:p>
            <a:r>
              <a:rPr lang="cs-CZ" sz="1400" dirty="0" smtClean="0"/>
              <a:t>  HYDRAULICKÝ VÁLEC</a:t>
            </a:r>
            <a:endParaRPr lang="cs-CZ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JEŘÁBY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b="1" dirty="0"/>
              <a:t>Jeřáby patří mezi zdvihací zařízení, kterým se přemisťují břemena</a:t>
            </a:r>
            <a:r>
              <a:rPr lang="cs-CZ" sz="2000" dirty="0"/>
              <a:t>.</a:t>
            </a:r>
          </a:p>
          <a:p>
            <a:endParaRPr lang="cs-CZ" sz="2000" dirty="0" smtClean="0"/>
          </a:p>
          <a:p>
            <a:pPr marL="0" indent="0">
              <a:buNone/>
            </a:pPr>
            <a:r>
              <a:rPr lang="cs-CZ" sz="2000" dirty="0" smtClean="0"/>
              <a:t>Hlavní </a:t>
            </a:r>
            <a:r>
              <a:rPr lang="cs-CZ" sz="2000" dirty="0"/>
              <a:t>technické parametry: </a:t>
            </a:r>
            <a:endParaRPr lang="cs-CZ" sz="2000" dirty="0" smtClean="0"/>
          </a:p>
          <a:p>
            <a:pPr>
              <a:lnSpc>
                <a:spcPct val="150000"/>
              </a:lnSpc>
            </a:pPr>
            <a:r>
              <a:rPr lang="cs-CZ" sz="2000" b="1" dirty="0" smtClean="0"/>
              <a:t>nosnost jeřábu</a:t>
            </a:r>
          </a:p>
          <a:p>
            <a:pPr>
              <a:lnSpc>
                <a:spcPct val="150000"/>
              </a:lnSpc>
            </a:pPr>
            <a:r>
              <a:rPr lang="cs-CZ" sz="2000" b="1" dirty="0" smtClean="0"/>
              <a:t>rozpětí jeřábu</a:t>
            </a:r>
          </a:p>
          <a:p>
            <a:pPr>
              <a:lnSpc>
                <a:spcPct val="150000"/>
              </a:lnSpc>
            </a:pPr>
            <a:r>
              <a:rPr lang="cs-CZ" sz="2000" b="1" dirty="0" err="1" smtClean="0"/>
              <a:t>dojezdná</a:t>
            </a:r>
            <a:r>
              <a:rPr lang="cs-CZ" sz="2000" b="1" dirty="0" smtClean="0"/>
              <a:t> vzdálenost</a:t>
            </a:r>
          </a:p>
          <a:p>
            <a:pPr>
              <a:lnSpc>
                <a:spcPct val="150000"/>
              </a:lnSpc>
            </a:pPr>
            <a:r>
              <a:rPr lang="cs-CZ" sz="2000" b="1" dirty="0" smtClean="0"/>
              <a:t>výška zdvihu</a:t>
            </a:r>
          </a:p>
          <a:p>
            <a:pPr>
              <a:lnSpc>
                <a:spcPct val="150000"/>
              </a:lnSpc>
            </a:pPr>
            <a:r>
              <a:rPr lang="cs-CZ" sz="2000" b="1" dirty="0" smtClean="0"/>
              <a:t>vyložení</a:t>
            </a:r>
            <a:endParaRPr lang="cs-CZ" sz="2000" dirty="0"/>
          </a:p>
          <a:p>
            <a:endParaRPr lang="cs-CZ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cs-CZ" dirty="0" smtClean="0"/>
              <a:t>JEŘÁBY</a:t>
            </a:r>
            <a:endParaRPr lang="cs-CZ" sz="3200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323528" y="1556792"/>
            <a:ext cx="8424936" cy="45693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dirty="0"/>
              <a:t>	</a:t>
            </a:r>
            <a:r>
              <a:rPr lang="cs-CZ" sz="3200" b="1" dirty="0"/>
              <a:t>Části jeřábů: </a:t>
            </a:r>
            <a:endParaRPr lang="cs-CZ" sz="3200" b="1" dirty="0" smtClean="0"/>
          </a:p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r>
              <a:rPr lang="cs-CZ" b="1" dirty="0" smtClean="0"/>
              <a:t>uchopovací</a:t>
            </a:r>
            <a:r>
              <a:rPr lang="cs-CZ" dirty="0" smtClean="0"/>
              <a:t> </a:t>
            </a:r>
            <a:r>
              <a:rPr lang="cs-CZ" b="1" dirty="0" smtClean="0"/>
              <a:t>prvky: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háky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vazáky 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kleště 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drapáky 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514350" indent="-514350">
              <a:lnSpc>
                <a:spcPct val="170000"/>
              </a:lnSpc>
              <a:buFont typeface="+mj-lt"/>
              <a:buAutoNum type="alphaLcParenR"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JEŘÁBY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r>
              <a:rPr lang="cs-CZ" b="1" dirty="0" smtClean="0"/>
              <a:t>lana</a:t>
            </a:r>
            <a:r>
              <a:rPr lang="cs-CZ" b="1" dirty="0"/>
              <a:t>: 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konopná </a:t>
            </a:r>
            <a:endParaRPr lang="cs-CZ" dirty="0"/>
          </a:p>
          <a:p>
            <a:pPr>
              <a:lnSpc>
                <a:spcPct val="150000"/>
              </a:lnSpc>
            </a:pPr>
            <a:r>
              <a:rPr lang="cs-CZ" dirty="0" smtClean="0"/>
              <a:t>ocelová </a:t>
            </a:r>
            <a:endParaRPr lang="cs-CZ" dirty="0"/>
          </a:p>
          <a:p>
            <a:pPr>
              <a:lnSpc>
                <a:spcPct val="150000"/>
              </a:lnSpc>
            </a:pPr>
            <a:r>
              <a:rPr lang="cs-CZ" dirty="0" smtClean="0"/>
              <a:t>stejnosměrná </a:t>
            </a:r>
            <a:endParaRPr lang="cs-CZ" dirty="0"/>
          </a:p>
          <a:p>
            <a:pPr>
              <a:lnSpc>
                <a:spcPct val="150000"/>
              </a:lnSpc>
            </a:pPr>
            <a:r>
              <a:rPr lang="cs-CZ" dirty="0"/>
              <a:t>protisměrná</a:t>
            </a:r>
          </a:p>
          <a:p>
            <a:endParaRPr lang="cs-CZ" b="1" dirty="0" smtClean="0"/>
          </a:p>
          <a:p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JEŘÁBY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cs-CZ" b="1" dirty="0" smtClean="0"/>
          </a:p>
          <a:p>
            <a:pPr marL="0" indent="0">
              <a:buNone/>
            </a:pPr>
            <a:r>
              <a:rPr lang="cs-CZ" b="1" dirty="0" smtClean="0"/>
              <a:t>zdvihací zařízení:</a:t>
            </a:r>
          </a:p>
          <a:p>
            <a:pPr>
              <a:lnSpc>
                <a:spcPct val="150000"/>
              </a:lnSpc>
            </a:pPr>
            <a:r>
              <a:rPr lang="cs-CZ" dirty="0"/>
              <a:t>e</a:t>
            </a:r>
            <a:r>
              <a:rPr lang="cs-CZ" dirty="0" smtClean="0"/>
              <a:t>lektromotor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převodové ústrojí 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lanový buben 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brzda </a:t>
            </a:r>
            <a:r>
              <a:rPr lang="cs-CZ" dirty="0"/>
              <a:t>stavěcí </a:t>
            </a:r>
            <a:endParaRPr lang="cs-CZ" dirty="0" smtClean="0"/>
          </a:p>
          <a:p>
            <a:pPr>
              <a:lnSpc>
                <a:spcPct val="150000"/>
              </a:lnSpc>
            </a:pPr>
            <a:r>
              <a:rPr lang="cs-CZ" dirty="0"/>
              <a:t>brzda </a:t>
            </a:r>
            <a:r>
              <a:rPr lang="cs-CZ" dirty="0" smtClean="0"/>
              <a:t>spouštěcí</a:t>
            </a:r>
            <a:endParaRPr lang="cs-CZ" dirty="0"/>
          </a:p>
          <a:p>
            <a:pPr marL="514350" indent="-514350">
              <a:buFont typeface="+mj-lt"/>
              <a:buAutoNum type="alphaLcParenR"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 smtClean="0"/>
              <a:t>JEŘÁBY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r>
              <a:rPr lang="cs-CZ" b="1" dirty="0" smtClean="0"/>
              <a:t>Nosná konstrukce</a:t>
            </a:r>
            <a:r>
              <a:rPr lang="cs-CZ" dirty="0" smtClean="0"/>
              <a:t>: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válcované nosníky </a:t>
            </a:r>
          </a:p>
          <a:p>
            <a:endParaRPr lang="cs-CZ" dirty="0" smtClean="0"/>
          </a:p>
          <a:p>
            <a:r>
              <a:rPr lang="cs-CZ" dirty="0" smtClean="0"/>
              <a:t>plnostěnné nosníky </a:t>
            </a:r>
          </a:p>
          <a:p>
            <a:endParaRPr lang="cs-CZ" dirty="0" smtClean="0"/>
          </a:p>
          <a:p>
            <a:r>
              <a:rPr lang="cs-CZ" dirty="0" smtClean="0"/>
              <a:t>skříňové </a:t>
            </a:r>
            <a:r>
              <a:rPr lang="cs-CZ" dirty="0"/>
              <a:t>nosníky  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JEŘÁBY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r>
              <a:rPr lang="cs-CZ" b="1" dirty="0" smtClean="0"/>
              <a:t>Přídavná zařízení</a:t>
            </a:r>
            <a:r>
              <a:rPr lang="cs-CZ" dirty="0"/>
              <a:t>:</a:t>
            </a:r>
            <a:r>
              <a:rPr lang="cs-CZ" dirty="0" smtClean="0"/>
              <a:t> 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 smtClean="0"/>
              <a:t>budka 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 smtClean="0"/>
              <a:t>ochranný koš 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 smtClean="0"/>
              <a:t>lávky 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 smtClean="0"/>
              <a:t>žebříky 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 smtClean="0"/>
              <a:t>ochozy 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 smtClean="0"/>
              <a:t>váha 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 smtClean="0"/>
              <a:t>kotvící </a:t>
            </a:r>
            <a:r>
              <a:rPr lang="cs-CZ" dirty="0"/>
              <a:t>zařízení</a:t>
            </a:r>
          </a:p>
          <a:p>
            <a:pPr marL="514350" lvl="0" indent="-514350">
              <a:buFont typeface="+mj-lt"/>
              <a:buAutoNum type="alphaLcParenR"/>
            </a:pP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JEŘÁBY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r>
              <a:rPr lang="cs-CZ" b="1" dirty="0" smtClean="0"/>
              <a:t>Druhy </a:t>
            </a:r>
            <a:r>
              <a:rPr lang="cs-CZ" b="1" dirty="0"/>
              <a:t>jeřábů: </a:t>
            </a:r>
            <a:endParaRPr lang="cs-CZ" b="1" dirty="0" smtClean="0"/>
          </a:p>
          <a:p>
            <a:pPr marL="0" indent="0">
              <a:buNone/>
            </a:pPr>
            <a:endParaRPr lang="cs-CZ" b="1" dirty="0" smtClean="0"/>
          </a:p>
          <a:p>
            <a:r>
              <a:rPr lang="cs-CZ" dirty="0" smtClean="0"/>
              <a:t>mostové</a:t>
            </a:r>
          </a:p>
          <a:p>
            <a:endParaRPr lang="cs-CZ" dirty="0" smtClean="0"/>
          </a:p>
          <a:p>
            <a:r>
              <a:rPr lang="cs-CZ" dirty="0" smtClean="0"/>
              <a:t>portálové </a:t>
            </a:r>
          </a:p>
          <a:p>
            <a:endParaRPr lang="cs-CZ" dirty="0" smtClean="0"/>
          </a:p>
          <a:p>
            <a:r>
              <a:rPr lang="cs-CZ" dirty="0" smtClean="0"/>
              <a:t>konzolové</a:t>
            </a:r>
          </a:p>
          <a:p>
            <a:endParaRPr lang="cs-CZ" dirty="0" smtClean="0"/>
          </a:p>
          <a:p>
            <a:r>
              <a:rPr lang="cs-CZ" dirty="0" smtClean="0"/>
              <a:t>lanové 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pojízdné</a:t>
            </a:r>
          </a:p>
          <a:p>
            <a:pPr marL="0" indent="0">
              <a:buNone/>
            </a:pPr>
            <a:r>
              <a:rPr lang="cs-CZ" dirty="0" smtClean="0"/>
              <a:t> </a:t>
            </a:r>
            <a:endParaRPr lang="cs-CZ" dirty="0"/>
          </a:p>
          <a:p>
            <a:r>
              <a:rPr lang="cs-CZ" dirty="0"/>
              <a:t>plovoucí</a:t>
            </a:r>
          </a:p>
          <a:p>
            <a:endParaRPr lang="cs-CZ" dirty="0" smtClean="0"/>
          </a:p>
          <a:p>
            <a:r>
              <a:rPr lang="cs-CZ" dirty="0" smtClean="0"/>
              <a:t>licí </a:t>
            </a:r>
            <a:endParaRPr lang="cs-CZ" dirty="0"/>
          </a:p>
          <a:p>
            <a:endParaRPr lang="cs-CZ" dirty="0" smtClean="0"/>
          </a:p>
          <a:p>
            <a:r>
              <a:rPr lang="cs-CZ" dirty="0" smtClean="0"/>
              <a:t>kovací</a:t>
            </a:r>
            <a:endParaRPr lang="cs-CZ" dirty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cs-CZ" dirty="0" smtClean="0"/>
              <a:t>JEŘÁBY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62379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r>
              <a:rPr lang="cs-CZ" b="1" dirty="0" smtClean="0"/>
              <a:t>Obsluhu </a:t>
            </a:r>
            <a:r>
              <a:rPr lang="cs-CZ" b="1" dirty="0"/>
              <a:t>provádí jen kvalifikovaná </a:t>
            </a:r>
            <a:r>
              <a:rPr lang="cs-CZ" b="1" dirty="0" smtClean="0"/>
              <a:t>osoba:</a:t>
            </a:r>
            <a:endParaRPr lang="cs-CZ" dirty="0"/>
          </a:p>
          <a:p>
            <a:pPr>
              <a:lnSpc>
                <a:spcPct val="150000"/>
              </a:lnSpc>
            </a:pPr>
            <a:r>
              <a:rPr lang="cs-CZ" dirty="0" smtClean="0"/>
              <a:t>Jeřábník 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Vazač </a:t>
            </a:r>
            <a:r>
              <a:rPr lang="cs-CZ" dirty="0"/>
              <a:t>– uvazuje </a:t>
            </a:r>
            <a:r>
              <a:rPr lang="cs-CZ" dirty="0" smtClean="0"/>
              <a:t>břemena</a:t>
            </a:r>
            <a:endParaRPr lang="cs-CZ" dirty="0"/>
          </a:p>
          <a:p>
            <a:pPr>
              <a:lnSpc>
                <a:spcPct val="150000"/>
              </a:lnSpc>
            </a:pPr>
            <a:r>
              <a:rPr lang="cs-CZ" dirty="0"/>
              <a:t>Údržbář – pečuje o mazání, čištění a ošetřování jeřábu</a:t>
            </a:r>
          </a:p>
          <a:p>
            <a:pPr>
              <a:lnSpc>
                <a:spcPct val="150000"/>
              </a:lnSpc>
            </a:pPr>
            <a:r>
              <a:rPr lang="cs-CZ" dirty="0"/>
              <a:t>Opravář – opravuje a přezkušuje zařízení jeřábu</a:t>
            </a:r>
          </a:p>
          <a:p>
            <a:pPr>
              <a:lnSpc>
                <a:spcPct val="150000"/>
              </a:lnSpc>
            </a:pPr>
            <a:r>
              <a:rPr lang="cs-CZ" dirty="0"/>
              <a:t>Jeřábový referent – opatruje doklady o jeřábech, zařizuje </a:t>
            </a:r>
            <a:r>
              <a:rPr lang="cs-CZ" dirty="0" smtClean="0"/>
              <a:t>školení</a:t>
            </a:r>
            <a:r>
              <a:rPr lang="cs-CZ" dirty="0"/>
              <a:t>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862385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422</TotalTime>
  <Words>154</Words>
  <Application>Microsoft Office PowerPoint</Application>
  <PresentationFormat>Předvádění na obrazovce (4:3)</PresentationFormat>
  <Paragraphs>112</Paragraphs>
  <Slides>13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4" baseType="lpstr">
      <vt:lpstr>Tok</vt:lpstr>
      <vt:lpstr>Prezentace aplikace PowerPoint</vt:lpstr>
      <vt:lpstr>JEŘÁBY</vt:lpstr>
      <vt:lpstr>JEŘÁBY</vt:lpstr>
      <vt:lpstr>JEŘÁBY</vt:lpstr>
      <vt:lpstr>JEŘÁBY</vt:lpstr>
      <vt:lpstr>JEŘÁBY</vt:lpstr>
      <vt:lpstr>JEŘÁBY</vt:lpstr>
      <vt:lpstr>JEŘÁBY</vt:lpstr>
      <vt:lpstr>JEŘÁBY</vt:lpstr>
      <vt:lpstr>Prezentace aplikace PowerPoint</vt:lpstr>
      <vt:lpstr>JEŘÁBY Popište jednotlivé části:</vt:lpstr>
      <vt:lpstr>JEŘÁBY</vt:lpstr>
      <vt:lpstr>JEŘÁBY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admin</dc:creator>
  <cp:lastModifiedBy>Nádvorníková Libuše</cp:lastModifiedBy>
  <cp:revision>42</cp:revision>
  <dcterms:created xsi:type="dcterms:W3CDTF">2014-04-25T19:13:13Z</dcterms:created>
  <dcterms:modified xsi:type="dcterms:W3CDTF">2014-12-03T07:04:41Z</dcterms:modified>
</cp:coreProperties>
</file>