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0" r:id="rId3"/>
    <p:sldId id="267" r:id="rId4"/>
    <p:sldId id="261" r:id="rId5"/>
    <p:sldId id="262" r:id="rId6"/>
    <p:sldId id="264" r:id="rId7"/>
    <p:sldId id="263" r:id="rId8"/>
    <p:sldId id="265" r:id="rId9"/>
    <p:sldId id="266" r:id="rId10"/>
    <p:sldId id="258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23. 4. 2015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Trh a tržní mechanismus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851920" y="4509120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Kolektiv žáků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4.I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3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591550" cy="1066801"/>
          </a:xfrm>
        </p:spPr>
        <p:txBody>
          <a:bodyPr>
            <a:normAutofit/>
          </a:bodyPr>
          <a:lstStyle/>
          <a:p>
            <a:pPr lvl="0"/>
            <a:r>
              <a:rPr lang="cs-CZ" sz="4000" b="1" i="1" dirty="0" smtClean="0"/>
              <a:t>Nabídka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967409"/>
            <a:ext cx="6025008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2600" dirty="0"/>
          </a:p>
          <a:p>
            <a:r>
              <a:rPr lang="cs-CZ" sz="2600" dirty="0"/>
              <a:t>Nabídka je ekonomický pojem vyjadřující objem výstupu výroby, které chce vyrábějící subjekt na trhu prodat za určitou cenu. Rozlišujeme </a:t>
            </a:r>
            <a:r>
              <a:rPr lang="cs-CZ" sz="2600" u="sng" dirty="0"/>
              <a:t>elastickou (pružnou)</a:t>
            </a:r>
            <a:r>
              <a:rPr lang="cs-CZ" sz="2600" dirty="0"/>
              <a:t> nabídku a </a:t>
            </a:r>
            <a:r>
              <a:rPr lang="cs-CZ" sz="2600" u="sng" dirty="0"/>
              <a:t>neelastickou nabídku</a:t>
            </a:r>
            <a:r>
              <a:rPr lang="cs-CZ" sz="2600" dirty="0"/>
              <a:t>. Zákon rostoucí nabídky vysvětluje, že s rostoucí cenou roste nabízené množství tržních výstupů, toto platí i naopak. Toto se vysvětluje tím, že vysoké ceny zboží jsou pro nové a další výrobce stimulem, toto znamená, že vyšší výroba přinese vyšší zisk.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175" y="3829284"/>
            <a:ext cx="3120008" cy="288113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-612576" y="50851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5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130" y="231647"/>
            <a:ext cx="8591550" cy="1066801"/>
          </a:xfrm>
        </p:spPr>
        <p:txBody>
          <a:bodyPr/>
          <a:lstStyle/>
          <a:p>
            <a:r>
              <a:rPr lang="cs-CZ" dirty="0" smtClean="0"/>
              <a:t>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cs-CZ" sz="2400" dirty="0"/>
          </a:p>
          <a:p>
            <a:pPr lvl="0"/>
            <a:r>
              <a:rPr lang="cs-CZ" sz="2400" dirty="0"/>
              <a:t>agregátní – souhrn všech zamýšlených prodejů, se kterými přicházejí výrobci na trh, cenu určuje trh,</a:t>
            </a:r>
          </a:p>
          <a:p>
            <a:pPr lvl="0"/>
            <a:r>
              <a:rPr lang="cs-CZ" sz="2400" dirty="0"/>
              <a:t>individuální – nabídka jednoho výrobce, je určena objemem výroby tohoto jednotlivého výrobce a cenou jeho zboží,</a:t>
            </a:r>
          </a:p>
          <a:p>
            <a:r>
              <a:rPr lang="cs-CZ" sz="2400" dirty="0"/>
              <a:t>dílčí (tržní) – představující součet individuálních nabídek jednotlivých firem na určitém trhu, pouze jednoho druhu zboží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24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514"/>
            <a:ext cx="8591550" cy="1066801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Ovlivňující faktory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sz="3200" dirty="0"/>
          </a:p>
          <a:p>
            <a:pPr lvl="0"/>
            <a:r>
              <a:rPr lang="cs-CZ" sz="3200" dirty="0"/>
              <a:t>cena daného zboží,</a:t>
            </a:r>
          </a:p>
          <a:p>
            <a:pPr lvl="0"/>
            <a:r>
              <a:rPr lang="cs-CZ" sz="3200" dirty="0"/>
              <a:t>výrobní náklady, pokles nákladů umožňuje ze stejných zdrojů vyrobit více,</a:t>
            </a:r>
          </a:p>
          <a:p>
            <a:pPr lvl="0"/>
            <a:r>
              <a:rPr lang="cs-CZ" sz="3200" dirty="0"/>
              <a:t>ceny alternativních výrobků, které může výrobce produkovat se svými výrobními faktory</a:t>
            </a:r>
          </a:p>
          <a:p>
            <a:pPr lvl="0"/>
            <a:r>
              <a:rPr lang="cs-CZ" sz="3200" dirty="0"/>
              <a:t>počet výrobců či dodavatelů (včetně dovozu),</a:t>
            </a:r>
          </a:p>
          <a:p>
            <a:pPr lvl="0"/>
            <a:r>
              <a:rPr lang="cs-CZ" sz="3200" dirty="0"/>
              <a:t>specifické faktory – počasí v zemědělství, technické požadavky na výrobky,</a:t>
            </a:r>
          </a:p>
          <a:p>
            <a:pPr lvl="0"/>
            <a:r>
              <a:rPr lang="cs-CZ" sz="3200" dirty="0"/>
              <a:t>hospodářská politika státu v oblasti zahraničního obchodu,</a:t>
            </a:r>
          </a:p>
          <a:p>
            <a:pPr lvl="0"/>
            <a:r>
              <a:rPr lang="cs-CZ" sz="3200" dirty="0"/>
              <a:t>očekávání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21116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107" y="43543"/>
            <a:ext cx="8591550" cy="1066801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Poptávka</a:t>
            </a:r>
            <a:endParaRPr lang="en-GB" sz="40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395107" y="1318022"/>
            <a:ext cx="784887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Poptávka je množství zboží, které je kupující ochoten koupit za určitou cenu, v určitý čas na určitém místě. Rozlišujeme </a:t>
            </a:r>
            <a:r>
              <a:rPr lang="cs-CZ" sz="2400" u="sng" dirty="0"/>
              <a:t>elastickou poptávku (pružnou)</a:t>
            </a:r>
            <a:r>
              <a:rPr lang="cs-CZ" sz="2400" dirty="0"/>
              <a:t>, která výrazně a rychle reaguje na změny cen (obvykle postradatelné a snadno nahraditelné zboží), </a:t>
            </a:r>
            <a:r>
              <a:rPr lang="cs-CZ" sz="2400" u="sng" dirty="0"/>
              <a:t>neelastickou poptávku (nepružnou</a:t>
            </a:r>
            <a:r>
              <a:rPr lang="cs-CZ" sz="2400" dirty="0"/>
              <a:t>), která na změny cen reaguje pomalu a omezeně (obvykle jde o zboží a služby, bez nichž se nejde obejít a které nejde dost dobře nahradit, jako je pitná voda či sůl). Speciální variantou je </a:t>
            </a:r>
            <a:r>
              <a:rPr lang="cs-CZ" sz="2400" u="sng" dirty="0"/>
              <a:t>jednotkově elastická poptávka</a:t>
            </a:r>
            <a:r>
              <a:rPr lang="cs-CZ" sz="2400" dirty="0"/>
              <a:t>, kdy poptávané množství klesne (či vzroste) přesně o tolik procent, o kolik vzrostla (či klesla) cena daného zboží či služby</a:t>
            </a:r>
            <a:r>
              <a:rPr lang="cs-CZ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Zákon klesající poptávky S rostoucí cenou klesá množství poptávaného zboží.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637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415" y="260648"/>
            <a:ext cx="8591550" cy="1066801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Dělení</a:t>
            </a:r>
            <a:endParaRPr lang="en-GB" sz="400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272415" y="1920240"/>
            <a:ext cx="8595360" cy="4937760"/>
          </a:xfrm>
        </p:spPr>
        <p:txBody>
          <a:bodyPr/>
          <a:lstStyle/>
          <a:p>
            <a:pPr lvl="0"/>
            <a:r>
              <a:rPr lang="cs-CZ" sz="2400" dirty="0"/>
              <a:t>agregátní poptávka – neboli celková poptávka, je to poptávka všech kupujících po všech druzích výrobků. Používaná v makroekonomii. Spolu s agregátní nabídkou se na základě ní posuzuje rovnováha na trhu</a:t>
            </a:r>
          </a:p>
          <a:p>
            <a:pPr lvl="0"/>
            <a:r>
              <a:rPr lang="cs-CZ" sz="2400" dirty="0"/>
              <a:t>tržní poptávka – poptávka všech zákazníků po konkrétním výrobku</a:t>
            </a:r>
          </a:p>
          <a:p>
            <a:pPr lvl="0"/>
            <a:r>
              <a:rPr lang="cs-CZ" sz="2400" dirty="0"/>
              <a:t>individuální poptávka – poptávka jednoho kupujícího po konkrétním výrobku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5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572" y="188640"/>
            <a:ext cx="8591550" cy="1066801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Tržní rovnováha</a:t>
            </a:r>
            <a:endParaRPr lang="en-GB" sz="40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719572" y="1556792"/>
            <a:ext cx="770485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Pojmem tržní rovnováha označujeme takovou situaci, při které jsou nabídka a poptávka v</a:t>
            </a:r>
          </a:p>
          <a:p>
            <a:r>
              <a:rPr lang="cs-CZ" sz="2400" dirty="0"/>
              <a:t>rovnováze – tj. na trhu nevzniká ani nedostatek ani přebytek zboží a cena je stabilní.</a:t>
            </a:r>
          </a:p>
          <a:p>
            <a:r>
              <a:rPr lang="cs-CZ" sz="2400" dirty="0"/>
              <a:t>Cena, při které dochází k tržní rovnováze (tj. k rovnosti mezi nabízeným a poptávaným</a:t>
            </a:r>
          </a:p>
          <a:p>
            <a:r>
              <a:rPr lang="cs-CZ" sz="2400" dirty="0"/>
              <a:t>množstvím), se označuje jako rovnovážná cena nebo cena vyčišťující trh.</a:t>
            </a:r>
          </a:p>
          <a:p>
            <a:r>
              <a:rPr lang="cs-CZ" sz="2400" dirty="0"/>
              <a:t>Tržní rovnováha je stav a zároveň určitá tendence ve vývoji na trhu, kdy při stávající ceně</a:t>
            </a:r>
          </a:p>
          <a:p>
            <a:r>
              <a:rPr lang="cs-CZ" sz="2400" dirty="0" smtClean="0"/>
              <a:t>jsou </a:t>
            </a:r>
            <a:r>
              <a:rPr lang="cs-CZ" sz="2400" dirty="0"/>
              <a:t>kupující i prodávající v souhrnu spokojeni s množstvím kupovaných a prodávaných</a:t>
            </a:r>
          </a:p>
          <a:p>
            <a:r>
              <a:rPr lang="cs-CZ" sz="2400" dirty="0"/>
              <a:t>statků, takže nemají zájem měnit svá rozhodnutí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71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Picture 17" descr="foto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480720" cy="4769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85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o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5482027" cy="4034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79512" y="4581589"/>
            <a:ext cx="90730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V bodě ve kterém se tržní poptávková křivka a tržní nabídková křivka protínají, nabízejí výrobci právě takové množství statků, jako spotřebitelé poptávají.</a:t>
            </a:r>
          </a:p>
          <a:p>
            <a:r>
              <a:rPr lang="cs-CZ" sz="2000" dirty="0"/>
              <a:t>V tržním prostředí se v takovém bodě vytváří tržní rovnováha. Tržní </a:t>
            </a:r>
            <a:r>
              <a:rPr lang="cs-CZ" sz="2000" dirty="0" smtClean="0"/>
              <a:t>rovnováha tak </a:t>
            </a:r>
            <a:r>
              <a:rPr lang="cs-CZ" sz="2000" dirty="0"/>
              <a:t>jinými slovy znamená, že jsou při dané ceně spokojeni jak všichni výrobci, tak všichni spotřebitelé - není vyprodukováno žádné množství statku navíc a jsou uspokojeny právě všechny potřeby (veškerá poptávka) všech spotřebitelů.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72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552</TotalTime>
  <Words>556</Words>
  <Application>Microsoft Office PowerPoint</Application>
  <PresentationFormat>Předvádění na obrazovce (4:3)</PresentationFormat>
  <Paragraphs>39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Candara</vt:lpstr>
      <vt:lpstr>Tahoma</vt:lpstr>
      <vt:lpstr>Times New Roman</vt:lpstr>
      <vt:lpstr>Tunga</vt:lpstr>
      <vt:lpstr>Soho</vt:lpstr>
      <vt:lpstr>Trh a tržní mechanismus</vt:lpstr>
      <vt:lpstr>Nabídka</vt:lpstr>
      <vt:lpstr>Dělení</vt:lpstr>
      <vt:lpstr>Ovlivňující faktory</vt:lpstr>
      <vt:lpstr>Poptávka</vt:lpstr>
      <vt:lpstr>Dělení</vt:lpstr>
      <vt:lpstr>Tržní rovnováha</vt:lpstr>
      <vt:lpstr>Prezentace aplikace PowerPoint</vt:lpstr>
      <vt:lpstr>Prezentace aplikace PowerPoint</vt:lpstr>
      <vt:lpstr>Prezentace aplikace PowerPoint</vt:lpstr>
    </vt:vector>
  </TitlesOfParts>
  <Company>Ledeč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Martin Jindra</cp:lastModifiedBy>
  <cp:revision>58</cp:revision>
  <dcterms:created xsi:type="dcterms:W3CDTF">2014-04-24T17:21:30Z</dcterms:created>
  <dcterms:modified xsi:type="dcterms:W3CDTF">2015-04-23T09:45:29Z</dcterms:modified>
</cp:coreProperties>
</file>