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3" r:id="rId3"/>
    <p:sldId id="261" r:id="rId4"/>
    <p:sldId id="264" r:id="rId5"/>
    <p:sldId id="267" r:id="rId6"/>
    <p:sldId id="266" r:id="rId7"/>
    <p:sldId id="265" r:id="rId8"/>
    <p:sldId id="268" r:id="rId9"/>
    <p:sldId id="269" r:id="rId10"/>
    <p:sldId id="262" r:id="rId11"/>
    <p:sldId id="258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43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23.9.2014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23.9.2014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23.9.2014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23.9.2014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23.9.2014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23.9.2014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23.9.2014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23.9.2014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23.9.2014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23.9.2014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23.9.2014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23.9.2014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Business letters</a:t>
            </a:r>
            <a:endParaRPr lang="en-GB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718538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b="1" dirty="0" smtClean="0"/>
              <a:t>REASON FOR WRITTING BUSINESS LETTERS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To inform</a:t>
            </a:r>
          </a:p>
          <a:p>
            <a:pPr marL="457200" indent="-457200"/>
            <a:r>
              <a:rPr lang="en-GB" sz="3200" dirty="0" smtClean="0"/>
              <a:t>To enquire</a:t>
            </a:r>
          </a:p>
          <a:p>
            <a:pPr marL="457200" indent="-457200"/>
            <a:r>
              <a:rPr lang="en-GB" sz="3200" dirty="0" smtClean="0"/>
              <a:t>To persuade</a:t>
            </a:r>
          </a:p>
          <a:p>
            <a:pPr marL="457200" indent="-457200"/>
            <a:r>
              <a:rPr lang="en-GB" sz="3200" dirty="0" smtClean="0"/>
              <a:t>To thank</a:t>
            </a:r>
          </a:p>
          <a:p>
            <a:pPr marL="457200" indent="-457200"/>
            <a:r>
              <a:rPr lang="en-GB" sz="3200" dirty="0" smtClean="0"/>
              <a:t>To offer goods or services</a:t>
            </a:r>
          </a:p>
          <a:p>
            <a:pPr marL="457200" indent="-457200"/>
            <a:r>
              <a:rPr lang="en-GB" sz="3200" dirty="0" smtClean="0"/>
              <a:t>To order goods or services</a:t>
            </a:r>
          </a:p>
          <a:p>
            <a:pPr marL="457200" indent="-457200"/>
            <a:r>
              <a:rPr lang="en-GB" sz="3200" dirty="0" smtClean="0"/>
              <a:t>To complain</a:t>
            </a:r>
          </a:p>
          <a:p>
            <a:pPr marL="457200" indent="-457200"/>
            <a:r>
              <a:rPr lang="en-GB" sz="3200" dirty="0" smtClean="0"/>
              <a:t>Etc.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25386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28625" y="3810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GB" dirty="0" smtClean="0"/>
              <a:t>Resources</a:t>
            </a:r>
            <a:r>
              <a:rPr lang="cs-CZ" dirty="0" smtClean="0"/>
              <a:t>:</a:t>
            </a:r>
            <a:endParaRPr lang="en-GB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26720" y="1450848"/>
            <a:ext cx="8595360" cy="493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http://</a:t>
            </a:r>
            <a:r>
              <a:rPr lang="cs-CZ" dirty="0" smtClean="0"/>
              <a:t>en.wikipedia.org/wiki/Letterhead</a:t>
            </a:r>
          </a:p>
          <a:p>
            <a:r>
              <a:rPr lang="cs-CZ" dirty="0"/>
              <a:t>https://answers.yahoo.com/question/index?qid=20070814130343AAW9eT4</a:t>
            </a:r>
            <a:endParaRPr lang="cs-CZ" dirty="0" smtClean="0"/>
          </a:p>
          <a:p>
            <a:r>
              <a:rPr lang="cs-CZ" dirty="0" smtClean="0"/>
              <a:t>www.pixabay.com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637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STYLES OF LETTERS (EMAILS)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en-GB" sz="3200" dirty="0" smtClean="0"/>
              <a:t>Formal – is written to people the writer doesn´t know, it </a:t>
            </a:r>
            <a:r>
              <a:rPr lang="en-GB" sz="3200" dirty="0" smtClean="0"/>
              <a:t>do</a:t>
            </a:r>
            <a:r>
              <a:rPr lang="cs-CZ" sz="3200" smtClean="0"/>
              <a:t>es</a:t>
            </a:r>
            <a:r>
              <a:rPr lang="en-GB" sz="3200" smtClean="0"/>
              <a:t>n´t</a:t>
            </a:r>
            <a:r>
              <a:rPr lang="en-GB" sz="3200" dirty="0" smtClean="0"/>
              <a:t> </a:t>
            </a:r>
            <a:r>
              <a:rPr lang="en-GB" sz="3200" dirty="0" smtClean="0"/>
              <a:t>have a personal tone</a:t>
            </a:r>
          </a:p>
          <a:p>
            <a:pPr marL="457200" indent="-457200"/>
            <a:r>
              <a:rPr lang="en-GB" sz="3200" dirty="0" smtClean="0"/>
              <a:t>Neutral – is often written to people the writer knows but not very well or to people who are in a formal relationship with us (boss, colleagues, old clients…)</a:t>
            </a:r>
          </a:p>
          <a:p>
            <a:pPr marL="457200" indent="-457200"/>
            <a:r>
              <a:rPr lang="en-GB" sz="3200" dirty="0" smtClean="0"/>
              <a:t>Informal – is written to </a:t>
            </a:r>
            <a:endParaRPr lang="cs-CZ" sz="3200" dirty="0" smtClean="0"/>
          </a:p>
          <a:p>
            <a:pPr marL="442913" indent="0">
              <a:buNone/>
            </a:pPr>
            <a:r>
              <a:rPr lang="en-GB" sz="3200" dirty="0" smtClean="0"/>
              <a:t>friend or work partners we </a:t>
            </a:r>
            <a:endParaRPr lang="cs-CZ" sz="3200" dirty="0" smtClean="0"/>
          </a:p>
          <a:p>
            <a:pPr marL="442913" indent="0">
              <a:buNone/>
            </a:pPr>
            <a:r>
              <a:rPr lang="en-GB" sz="3200" dirty="0" smtClean="0"/>
              <a:t>know very well and long</a:t>
            </a:r>
          </a:p>
          <a:p>
            <a:pPr marL="457200" indent="-457200"/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365104"/>
            <a:ext cx="2903984" cy="201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3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PARTS OF THE LETTERS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en-GB" sz="3200" dirty="0" smtClean="0"/>
              <a:t>Letterhead</a:t>
            </a:r>
          </a:p>
          <a:p>
            <a:pPr marL="457200" indent="-457200"/>
            <a:r>
              <a:rPr lang="en-GB" sz="3200" dirty="0"/>
              <a:t>Date</a:t>
            </a:r>
          </a:p>
          <a:p>
            <a:pPr marL="457200" indent="-457200"/>
            <a:r>
              <a:rPr lang="en-GB" sz="3200" dirty="0" smtClean="0"/>
              <a:t>Inside address</a:t>
            </a:r>
          </a:p>
          <a:p>
            <a:pPr marL="457200" indent="-457200"/>
            <a:r>
              <a:rPr lang="en-GB" sz="3200" dirty="0" smtClean="0"/>
              <a:t>Salutation</a:t>
            </a:r>
          </a:p>
          <a:p>
            <a:pPr marL="457200" indent="-457200"/>
            <a:r>
              <a:rPr lang="en-GB" sz="3200" dirty="0" smtClean="0"/>
              <a:t>Body</a:t>
            </a:r>
          </a:p>
          <a:p>
            <a:pPr marL="457200" indent="-457200"/>
            <a:r>
              <a:rPr lang="en-GB" sz="3200" dirty="0" smtClean="0"/>
              <a:t>Complimentary closing</a:t>
            </a:r>
            <a:endParaRPr lang="cs-CZ" sz="3200" dirty="0" smtClean="0"/>
          </a:p>
          <a:p>
            <a:pPr marL="457200" indent="-457200"/>
            <a:r>
              <a:rPr lang="en-GB" sz="3200" dirty="0" smtClean="0"/>
              <a:t>Space for signature</a:t>
            </a:r>
          </a:p>
          <a:p>
            <a:pPr marL="457200" indent="-457200"/>
            <a:r>
              <a:rPr lang="cs-CZ" sz="3200" dirty="0" smtClean="0"/>
              <a:t>Y</a:t>
            </a:r>
            <a:r>
              <a:rPr lang="en-GB" sz="3200" dirty="0" smtClean="0"/>
              <a:t>our </a:t>
            </a:r>
            <a:r>
              <a:rPr lang="en-GB" sz="3200" dirty="0"/>
              <a:t>name, </a:t>
            </a:r>
            <a:r>
              <a:rPr lang="en-GB" sz="3200" dirty="0" smtClean="0"/>
              <a:t>typewritten</a:t>
            </a:r>
            <a:endParaRPr lang="cs-CZ" sz="3200" dirty="0" smtClean="0"/>
          </a:p>
          <a:p>
            <a:pPr marL="457200" indent="-457200"/>
            <a:r>
              <a:rPr lang="cs-CZ" sz="3200" dirty="0" err="1" smtClean="0"/>
              <a:t>Enclosures</a:t>
            </a:r>
            <a:r>
              <a:rPr lang="en-GB" sz="3200" dirty="0" smtClean="0"/>
              <a:t> 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107" y="1556792"/>
            <a:ext cx="3008834" cy="369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82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LETTERHEAD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 is the heading at the top of a letter</a:t>
            </a:r>
          </a:p>
          <a:p>
            <a:pPr marL="0" indent="0">
              <a:buNone/>
            </a:pPr>
            <a:endParaRPr lang="en-GB" sz="1200" dirty="0" smtClean="0"/>
          </a:p>
          <a:p>
            <a:pPr marL="457200" indent="-457200"/>
            <a:r>
              <a:rPr lang="en-GB" sz="3200" dirty="0" smtClean="0"/>
              <a:t>It usually consists of a name and an address, and a logo or corporate design, and sometimes a background </a:t>
            </a:r>
            <a:endParaRPr lang="cs-CZ" sz="3200" dirty="0" smtClean="0"/>
          </a:p>
          <a:p>
            <a:pPr marL="442913" indent="0">
              <a:buNone/>
            </a:pPr>
            <a:r>
              <a:rPr lang="en-GB" sz="3200" dirty="0" smtClean="0"/>
              <a:t>pattern.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20" name="Skupina 19"/>
          <p:cNvGrpSpPr/>
          <p:nvPr/>
        </p:nvGrpSpPr>
        <p:grpSpPr>
          <a:xfrm>
            <a:off x="6140024" y="3187389"/>
            <a:ext cx="2750450" cy="3492005"/>
            <a:chOff x="6084168" y="3246134"/>
            <a:chExt cx="2750450" cy="3492005"/>
          </a:xfrm>
        </p:grpSpPr>
        <p:grpSp>
          <p:nvGrpSpPr>
            <p:cNvPr id="17" name="Skupina 16"/>
            <p:cNvGrpSpPr/>
            <p:nvPr/>
          </p:nvGrpSpPr>
          <p:grpSpPr>
            <a:xfrm>
              <a:off x="6084168" y="3246134"/>
              <a:ext cx="2750450" cy="3492005"/>
              <a:chOff x="582881" y="1844824"/>
              <a:chExt cx="3845103" cy="4680520"/>
            </a:xfrm>
          </p:grpSpPr>
          <p:grpSp>
            <p:nvGrpSpPr>
              <p:cNvPr id="16" name="Skupina 15"/>
              <p:cNvGrpSpPr/>
              <p:nvPr/>
            </p:nvGrpSpPr>
            <p:grpSpPr>
              <a:xfrm>
                <a:off x="582881" y="1844824"/>
                <a:ext cx="3845103" cy="4680520"/>
                <a:chOff x="582881" y="1844824"/>
                <a:chExt cx="3845103" cy="4680520"/>
              </a:xfrm>
            </p:grpSpPr>
            <p:grpSp>
              <p:nvGrpSpPr>
                <p:cNvPr id="15" name="Skupina 14"/>
                <p:cNvGrpSpPr/>
                <p:nvPr/>
              </p:nvGrpSpPr>
              <p:grpSpPr>
                <a:xfrm>
                  <a:off x="582881" y="1844824"/>
                  <a:ext cx="3845103" cy="4680520"/>
                  <a:chOff x="582881" y="1844824"/>
                  <a:chExt cx="3845103" cy="4680520"/>
                </a:xfrm>
              </p:grpSpPr>
              <p:grpSp>
                <p:nvGrpSpPr>
                  <p:cNvPr id="14" name="Skupina 13"/>
                  <p:cNvGrpSpPr/>
                  <p:nvPr/>
                </p:nvGrpSpPr>
                <p:grpSpPr>
                  <a:xfrm>
                    <a:off x="611560" y="1844824"/>
                    <a:ext cx="3816424" cy="4680520"/>
                    <a:chOff x="611560" y="1844824"/>
                    <a:chExt cx="3816424" cy="4680520"/>
                  </a:xfrm>
                </p:grpSpPr>
                <p:grpSp>
                  <p:nvGrpSpPr>
                    <p:cNvPr id="13" name="Skupina 12"/>
                    <p:cNvGrpSpPr/>
                    <p:nvPr/>
                  </p:nvGrpSpPr>
                  <p:grpSpPr>
                    <a:xfrm>
                      <a:off x="611560" y="1844824"/>
                      <a:ext cx="3816424" cy="4680520"/>
                      <a:chOff x="611560" y="1844824"/>
                      <a:chExt cx="3816424" cy="4680520"/>
                    </a:xfrm>
                  </p:grpSpPr>
                  <p:grpSp>
                    <p:nvGrpSpPr>
                      <p:cNvPr id="6" name="Skupina 5"/>
                      <p:cNvGrpSpPr/>
                      <p:nvPr/>
                    </p:nvGrpSpPr>
                    <p:grpSpPr>
                      <a:xfrm>
                        <a:off x="611560" y="1844824"/>
                        <a:ext cx="3816424" cy="4680520"/>
                        <a:chOff x="611560" y="1844824"/>
                        <a:chExt cx="3816424" cy="4680520"/>
                      </a:xfrm>
                    </p:grpSpPr>
                    <p:sp>
                      <p:nvSpPr>
                        <p:cNvPr id="4" name="Obdélník 3"/>
                        <p:cNvSpPr/>
                        <p:nvPr/>
                      </p:nvSpPr>
                      <p:spPr>
                        <a:xfrm>
                          <a:off x="611560" y="1844824"/>
                          <a:ext cx="3816424" cy="468052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n w="25400"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" name="TextovéPole 4"/>
                        <p:cNvSpPr txBox="1"/>
                        <p:nvPr/>
                      </p:nvSpPr>
                      <p:spPr>
                        <a:xfrm>
                          <a:off x="769428" y="1863001"/>
                          <a:ext cx="3456384" cy="517383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cs-CZ" sz="2400" b="1" dirty="0" smtClean="0">
                              <a:solidFill>
                                <a:srgbClr val="FF0000"/>
                              </a:solidFill>
                            </a:rPr>
                            <a:t>LETTERHEAD</a:t>
                          </a:r>
                          <a:endParaRPr lang="en-GB" sz="2400" b="1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</p:grpSp>
                  <p:sp>
                    <p:nvSpPr>
                      <p:cNvPr id="7" name="TextovéPole 6"/>
                      <p:cNvSpPr txBox="1"/>
                      <p:nvPr/>
                    </p:nvSpPr>
                    <p:spPr>
                      <a:xfrm>
                        <a:off x="622782" y="2384088"/>
                        <a:ext cx="1377778" cy="53628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cs-CZ" sz="2000" b="1" dirty="0" smtClean="0">
                            <a:solidFill>
                              <a:schemeClr val="bg1"/>
                            </a:solidFill>
                          </a:rPr>
                          <a:t>DATE</a:t>
                        </a:r>
                        <a:endParaRPr lang="en-GB" sz="2000" b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8" name="TextovéPole 7"/>
                    <p:cNvSpPr txBox="1"/>
                    <p:nvPr/>
                  </p:nvSpPr>
                  <p:spPr>
                    <a:xfrm>
                      <a:off x="611560" y="2868812"/>
                      <a:ext cx="3614252" cy="53628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INSIDE ADDRESS</a:t>
                      </a:r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9" name="TextovéPole 8"/>
                  <p:cNvSpPr txBox="1"/>
                  <p:nvPr/>
                </p:nvSpPr>
                <p:spPr>
                  <a:xfrm>
                    <a:off x="582881" y="3366345"/>
                    <a:ext cx="3301148" cy="53628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2000" b="1" dirty="0" smtClean="0">
                        <a:solidFill>
                          <a:schemeClr val="bg1"/>
                        </a:solidFill>
                      </a:rPr>
                      <a:t>SALUTATION</a:t>
                    </a:r>
                  </a:p>
                </p:txBody>
              </p:sp>
            </p:grpSp>
            <p:sp>
              <p:nvSpPr>
                <p:cNvPr id="10" name="TextovéPole 9"/>
                <p:cNvSpPr txBox="1"/>
                <p:nvPr/>
              </p:nvSpPr>
              <p:spPr>
                <a:xfrm>
                  <a:off x="622781" y="4171652"/>
                  <a:ext cx="3154500" cy="862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4400" b="1" dirty="0" smtClean="0">
                      <a:solidFill>
                        <a:schemeClr val="bg1"/>
                      </a:solidFill>
                    </a:rPr>
                    <a:t>BODY</a:t>
                  </a:r>
                  <a:endParaRPr lang="en-GB" sz="44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1" name="TextovéPole 10"/>
              <p:cNvSpPr txBox="1"/>
              <p:nvPr/>
            </p:nvSpPr>
            <p:spPr>
              <a:xfrm>
                <a:off x="622781" y="5301208"/>
                <a:ext cx="322650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2000" b="1" dirty="0" smtClean="0">
                    <a:solidFill>
                      <a:schemeClr val="bg1"/>
                    </a:solidFill>
                  </a:rPr>
                  <a:t>COMPLIMENTARY CLOSING</a:t>
                </a:r>
                <a:endParaRPr lang="en-GB" sz="20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9" name="Volný tvar 18"/>
            <p:cNvSpPr/>
            <p:nvPr/>
          </p:nvSpPr>
          <p:spPr>
            <a:xfrm>
              <a:off x="7816645" y="6268065"/>
              <a:ext cx="855407" cy="383458"/>
            </a:xfrm>
            <a:custGeom>
              <a:avLst/>
              <a:gdLst>
                <a:gd name="connsiteX0" fmla="*/ 0 w 855407"/>
                <a:gd name="connsiteY0" fmla="*/ 280219 h 383458"/>
                <a:gd name="connsiteX1" fmla="*/ 44245 w 855407"/>
                <a:gd name="connsiteY1" fmla="*/ 117987 h 383458"/>
                <a:gd name="connsiteX2" fmla="*/ 117987 w 855407"/>
                <a:gd name="connsiteY2" fmla="*/ 0 h 383458"/>
                <a:gd name="connsiteX3" fmla="*/ 162232 w 855407"/>
                <a:gd name="connsiteY3" fmla="*/ 29496 h 383458"/>
                <a:gd name="connsiteX4" fmla="*/ 147484 w 855407"/>
                <a:gd name="connsiteY4" fmla="*/ 147483 h 383458"/>
                <a:gd name="connsiteX5" fmla="*/ 103239 w 855407"/>
                <a:gd name="connsiteY5" fmla="*/ 294967 h 383458"/>
                <a:gd name="connsiteX6" fmla="*/ 88490 w 855407"/>
                <a:gd name="connsiteY6" fmla="*/ 339212 h 383458"/>
                <a:gd name="connsiteX7" fmla="*/ 73742 w 855407"/>
                <a:gd name="connsiteY7" fmla="*/ 383458 h 383458"/>
                <a:gd name="connsiteX8" fmla="*/ 58994 w 855407"/>
                <a:gd name="connsiteY8" fmla="*/ 339212 h 383458"/>
                <a:gd name="connsiteX9" fmla="*/ 191729 w 855407"/>
                <a:gd name="connsiteY9" fmla="*/ 221225 h 383458"/>
                <a:gd name="connsiteX10" fmla="*/ 265471 w 855407"/>
                <a:gd name="connsiteY10" fmla="*/ 147483 h 383458"/>
                <a:gd name="connsiteX11" fmla="*/ 368710 w 855407"/>
                <a:gd name="connsiteY11" fmla="*/ 176980 h 383458"/>
                <a:gd name="connsiteX12" fmla="*/ 427703 w 855407"/>
                <a:gd name="connsiteY12" fmla="*/ 206477 h 383458"/>
                <a:gd name="connsiteX13" fmla="*/ 471949 w 855407"/>
                <a:gd name="connsiteY13" fmla="*/ 235974 h 383458"/>
                <a:gd name="connsiteX14" fmla="*/ 516194 w 855407"/>
                <a:gd name="connsiteY14" fmla="*/ 147483 h 383458"/>
                <a:gd name="connsiteX15" fmla="*/ 560439 w 855407"/>
                <a:gd name="connsiteY15" fmla="*/ 132735 h 383458"/>
                <a:gd name="connsiteX16" fmla="*/ 634181 w 855407"/>
                <a:gd name="connsiteY16" fmla="*/ 221225 h 383458"/>
                <a:gd name="connsiteX17" fmla="*/ 722671 w 855407"/>
                <a:gd name="connsiteY17" fmla="*/ 280219 h 383458"/>
                <a:gd name="connsiteX18" fmla="*/ 825910 w 855407"/>
                <a:gd name="connsiteY18" fmla="*/ 339212 h 383458"/>
                <a:gd name="connsiteX19" fmla="*/ 855407 w 855407"/>
                <a:gd name="connsiteY19" fmla="*/ 324464 h 38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5407" h="383458">
                  <a:moveTo>
                    <a:pt x="0" y="280219"/>
                  </a:moveTo>
                  <a:cubicBezTo>
                    <a:pt x="25772" y="99823"/>
                    <a:pt x="-5802" y="243106"/>
                    <a:pt x="44245" y="117987"/>
                  </a:cubicBezTo>
                  <a:cubicBezTo>
                    <a:pt x="88920" y="6299"/>
                    <a:pt x="42414" y="50381"/>
                    <a:pt x="117987" y="0"/>
                  </a:cubicBezTo>
                  <a:cubicBezTo>
                    <a:pt x="132735" y="9832"/>
                    <a:pt x="158756" y="12115"/>
                    <a:pt x="162232" y="29496"/>
                  </a:cubicBezTo>
                  <a:cubicBezTo>
                    <a:pt x="170005" y="68361"/>
                    <a:pt x="154000" y="108387"/>
                    <a:pt x="147484" y="147483"/>
                  </a:cubicBezTo>
                  <a:cubicBezTo>
                    <a:pt x="140054" y="192066"/>
                    <a:pt x="116354" y="255622"/>
                    <a:pt x="103239" y="294967"/>
                  </a:cubicBezTo>
                  <a:lnTo>
                    <a:pt x="88490" y="339212"/>
                  </a:lnTo>
                  <a:lnTo>
                    <a:pt x="73742" y="383458"/>
                  </a:lnTo>
                  <a:cubicBezTo>
                    <a:pt x="68826" y="368709"/>
                    <a:pt x="51444" y="352802"/>
                    <a:pt x="58994" y="339212"/>
                  </a:cubicBezTo>
                  <a:cubicBezTo>
                    <a:pt x="88706" y="285730"/>
                    <a:pt x="143077" y="253660"/>
                    <a:pt x="191729" y="221225"/>
                  </a:cubicBezTo>
                  <a:cubicBezTo>
                    <a:pt x="208288" y="196386"/>
                    <a:pt x="229248" y="152658"/>
                    <a:pt x="265471" y="147483"/>
                  </a:cubicBezTo>
                  <a:cubicBezTo>
                    <a:pt x="278432" y="145631"/>
                    <a:pt x="352107" y="171446"/>
                    <a:pt x="368710" y="176980"/>
                  </a:cubicBezTo>
                  <a:cubicBezTo>
                    <a:pt x="449438" y="150071"/>
                    <a:pt x="386304" y="154729"/>
                    <a:pt x="427703" y="206477"/>
                  </a:cubicBezTo>
                  <a:cubicBezTo>
                    <a:pt x="438776" y="220318"/>
                    <a:pt x="457200" y="226142"/>
                    <a:pt x="471949" y="235974"/>
                  </a:cubicBezTo>
                  <a:cubicBezTo>
                    <a:pt x="481665" y="206827"/>
                    <a:pt x="490203" y="168276"/>
                    <a:pt x="516194" y="147483"/>
                  </a:cubicBezTo>
                  <a:cubicBezTo>
                    <a:pt x="528333" y="137771"/>
                    <a:pt x="545691" y="137651"/>
                    <a:pt x="560439" y="132735"/>
                  </a:cubicBezTo>
                  <a:cubicBezTo>
                    <a:pt x="586659" y="172064"/>
                    <a:pt x="594873" y="190652"/>
                    <a:pt x="634181" y="221225"/>
                  </a:cubicBezTo>
                  <a:cubicBezTo>
                    <a:pt x="662164" y="242990"/>
                    <a:pt x="694688" y="258454"/>
                    <a:pt x="722671" y="280219"/>
                  </a:cubicBezTo>
                  <a:cubicBezTo>
                    <a:pt x="771782" y="318416"/>
                    <a:pt x="755882" y="339212"/>
                    <a:pt x="825910" y="339212"/>
                  </a:cubicBezTo>
                  <a:cubicBezTo>
                    <a:pt x="836903" y="339212"/>
                    <a:pt x="845575" y="329380"/>
                    <a:pt x="855407" y="324464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91872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INSIDE ADDRESS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 is the name and address of the person the letter is sent to</a:t>
            </a:r>
          </a:p>
          <a:p>
            <a:pPr marL="0" indent="0">
              <a:buNone/>
            </a:pPr>
            <a:endParaRPr lang="en-GB" sz="1200" dirty="0" smtClean="0"/>
          </a:p>
          <a:p>
            <a:pPr marL="442913" indent="-442913"/>
            <a:r>
              <a:rPr lang="en-GB" sz="3200" dirty="0" smtClean="0"/>
              <a:t>The right form of English address:</a:t>
            </a:r>
          </a:p>
          <a:p>
            <a:pPr marL="0" indent="0">
              <a:buNone/>
            </a:pPr>
            <a:endParaRPr lang="en-GB" sz="800" dirty="0" smtClean="0"/>
          </a:p>
          <a:p>
            <a:pPr marL="0" indent="0">
              <a:buNone/>
            </a:pPr>
            <a:r>
              <a:rPr lang="en-GB" sz="3200" dirty="0" smtClean="0"/>
              <a:t>Mr (Mrs, </a:t>
            </a:r>
            <a:r>
              <a:rPr lang="cs-CZ" sz="3200" dirty="0" smtClean="0"/>
              <a:t>Miss, </a:t>
            </a:r>
            <a:r>
              <a:rPr lang="en-GB" sz="3200" dirty="0" smtClean="0"/>
              <a:t>Ms) X Y</a:t>
            </a:r>
          </a:p>
          <a:p>
            <a:pPr marL="0" indent="0">
              <a:buNone/>
            </a:pPr>
            <a:r>
              <a:rPr lang="en-GB" sz="3200" dirty="0" smtClean="0"/>
              <a:t>1 Our Street</a:t>
            </a:r>
          </a:p>
          <a:p>
            <a:pPr marL="0" indent="0">
              <a:buNone/>
            </a:pPr>
            <a:r>
              <a:rPr lang="en-GB" sz="3200" dirty="0" smtClean="0"/>
              <a:t>Town</a:t>
            </a:r>
          </a:p>
          <a:p>
            <a:pPr marL="0" indent="0">
              <a:buNone/>
            </a:pPr>
            <a:r>
              <a:rPr lang="en-GB" sz="3200" dirty="0" smtClean="0"/>
              <a:t>Postcode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12" name="Skupina 11"/>
          <p:cNvGrpSpPr/>
          <p:nvPr/>
        </p:nvGrpSpPr>
        <p:grpSpPr>
          <a:xfrm>
            <a:off x="6246148" y="3159518"/>
            <a:ext cx="2750450" cy="3492005"/>
            <a:chOff x="6112709" y="3282576"/>
            <a:chExt cx="2750450" cy="3492005"/>
          </a:xfrm>
        </p:grpSpPr>
        <p:grpSp>
          <p:nvGrpSpPr>
            <p:cNvPr id="17" name="Skupina 16"/>
            <p:cNvGrpSpPr/>
            <p:nvPr/>
          </p:nvGrpSpPr>
          <p:grpSpPr>
            <a:xfrm>
              <a:off x="6112709" y="3282576"/>
              <a:ext cx="2750450" cy="3492005"/>
              <a:chOff x="582881" y="1844824"/>
              <a:chExt cx="3845103" cy="4680520"/>
            </a:xfrm>
          </p:grpSpPr>
          <p:grpSp>
            <p:nvGrpSpPr>
              <p:cNvPr id="16" name="Skupina 15"/>
              <p:cNvGrpSpPr/>
              <p:nvPr/>
            </p:nvGrpSpPr>
            <p:grpSpPr>
              <a:xfrm>
                <a:off x="582881" y="1844824"/>
                <a:ext cx="3845103" cy="4680520"/>
                <a:chOff x="582881" y="1844824"/>
                <a:chExt cx="3845103" cy="4680520"/>
              </a:xfrm>
            </p:grpSpPr>
            <p:grpSp>
              <p:nvGrpSpPr>
                <p:cNvPr id="15" name="Skupina 14"/>
                <p:cNvGrpSpPr/>
                <p:nvPr/>
              </p:nvGrpSpPr>
              <p:grpSpPr>
                <a:xfrm>
                  <a:off x="582881" y="1844824"/>
                  <a:ext cx="3845103" cy="4680520"/>
                  <a:chOff x="582881" y="1844824"/>
                  <a:chExt cx="3845103" cy="4680520"/>
                </a:xfrm>
              </p:grpSpPr>
              <p:grpSp>
                <p:nvGrpSpPr>
                  <p:cNvPr id="14" name="Skupina 13"/>
                  <p:cNvGrpSpPr/>
                  <p:nvPr/>
                </p:nvGrpSpPr>
                <p:grpSpPr>
                  <a:xfrm>
                    <a:off x="611560" y="1844824"/>
                    <a:ext cx="3816424" cy="4680520"/>
                    <a:chOff x="611560" y="1844824"/>
                    <a:chExt cx="3816424" cy="4680520"/>
                  </a:xfrm>
                </p:grpSpPr>
                <p:grpSp>
                  <p:nvGrpSpPr>
                    <p:cNvPr id="13" name="Skupina 12"/>
                    <p:cNvGrpSpPr/>
                    <p:nvPr/>
                  </p:nvGrpSpPr>
                  <p:grpSpPr>
                    <a:xfrm>
                      <a:off x="611560" y="1844824"/>
                      <a:ext cx="3816424" cy="4680520"/>
                      <a:chOff x="611560" y="1844824"/>
                      <a:chExt cx="3816424" cy="4680520"/>
                    </a:xfrm>
                  </p:grpSpPr>
                  <p:grpSp>
                    <p:nvGrpSpPr>
                      <p:cNvPr id="6" name="Skupina 5"/>
                      <p:cNvGrpSpPr/>
                      <p:nvPr/>
                    </p:nvGrpSpPr>
                    <p:grpSpPr>
                      <a:xfrm>
                        <a:off x="611560" y="1844824"/>
                        <a:ext cx="3816424" cy="4680520"/>
                        <a:chOff x="611560" y="1844824"/>
                        <a:chExt cx="3816424" cy="4680520"/>
                      </a:xfrm>
                    </p:grpSpPr>
                    <p:sp>
                      <p:nvSpPr>
                        <p:cNvPr id="4" name="Obdélník 3"/>
                        <p:cNvSpPr/>
                        <p:nvPr/>
                      </p:nvSpPr>
                      <p:spPr>
                        <a:xfrm>
                          <a:off x="611560" y="1844824"/>
                          <a:ext cx="3816424" cy="468052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n w="25400"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" name="TextovéPole 4"/>
                        <p:cNvSpPr txBox="1"/>
                        <p:nvPr/>
                      </p:nvSpPr>
                      <p:spPr>
                        <a:xfrm>
                          <a:off x="769428" y="1863001"/>
                          <a:ext cx="3456384" cy="53628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cs-CZ" sz="2000" b="1" dirty="0" smtClean="0">
                              <a:solidFill>
                                <a:schemeClr val="bg1"/>
                              </a:solidFill>
                            </a:rPr>
                            <a:t>LETTERHEAD</a:t>
                          </a:r>
                          <a:endParaRPr lang="en-GB" sz="2000" b="1" dirty="0">
                            <a:solidFill>
                              <a:schemeClr val="bg1"/>
                            </a:solidFill>
                          </a:endParaRPr>
                        </a:p>
                      </p:txBody>
                    </p:sp>
                  </p:grpSp>
                  <p:sp>
                    <p:nvSpPr>
                      <p:cNvPr id="7" name="TextovéPole 6"/>
                      <p:cNvSpPr txBox="1"/>
                      <p:nvPr/>
                    </p:nvSpPr>
                    <p:spPr>
                      <a:xfrm>
                        <a:off x="622782" y="2384088"/>
                        <a:ext cx="1377778" cy="53628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cs-CZ" sz="2000" b="1" dirty="0" smtClean="0">
                            <a:solidFill>
                              <a:schemeClr val="bg1"/>
                            </a:solidFill>
                          </a:rPr>
                          <a:t>DATE</a:t>
                        </a:r>
                        <a:endParaRPr lang="en-GB" sz="2000" b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8" name="TextovéPole 7"/>
                    <p:cNvSpPr txBox="1"/>
                    <p:nvPr/>
                  </p:nvSpPr>
                  <p:spPr>
                    <a:xfrm>
                      <a:off x="611560" y="2868812"/>
                      <a:ext cx="3614252" cy="61879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cs-CZ" sz="2400" b="1" dirty="0" smtClean="0">
                          <a:solidFill>
                            <a:srgbClr val="FF0000"/>
                          </a:solidFill>
                        </a:rPr>
                        <a:t>INSIDE ADDRESS</a:t>
                      </a:r>
                      <a:endParaRPr lang="en-GB" sz="2400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  <p:sp>
                <p:nvSpPr>
                  <p:cNvPr id="9" name="TextovéPole 8"/>
                  <p:cNvSpPr txBox="1"/>
                  <p:nvPr/>
                </p:nvSpPr>
                <p:spPr>
                  <a:xfrm>
                    <a:off x="582881" y="3366345"/>
                    <a:ext cx="3301148" cy="53628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2000" b="1" dirty="0" smtClean="0">
                        <a:solidFill>
                          <a:schemeClr val="bg1"/>
                        </a:solidFill>
                      </a:rPr>
                      <a:t>SALUTATION</a:t>
                    </a:r>
                  </a:p>
                </p:txBody>
              </p:sp>
            </p:grpSp>
            <p:sp>
              <p:nvSpPr>
                <p:cNvPr id="10" name="TextovéPole 9"/>
                <p:cNvSpPr txBox="1"/>
                <p:nvPr/>
              </p:nvSpPr>
              <p:spPr>
                <a:xfrm>
                  <a:off x="622781" y="4171651"/>
                  <a:ext cx="3154500" cy="862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4400" b="1" dirty="0" smtClean="0">
                      <a:solidFill>
                        <a:schemeClr val="bg1"/>
                      </a:solidFill>
                    </a:rPr>
                    <a:t>BODY</a:t>
                  </a:r>
                  <a:endParaRPr lang="en-GB" sz="44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1" name="TextovéPole 10"/>
              <p:cNvSpPr txBox="1"/>
              <p:nvPr/>
            </p:nvSpPr>
            <p:spPr>
              <a:xfrm>
                <a:off x="622781" y="5301208"/>
                <a:ext cx="322650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2000" b="1" dirty="0" smtClean="0">
                    <a:solidFill>
                      <a:schemeClr val="bg1"/>
                    </a:solidFill>
                  </a:rPr>
                  <a:t>COMPLIMENTARY CLOSING</a:t>
                </a:r>
                <a:endParaRPr lang="en-GB" sz="20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8" name="Volný tvar 17"/>
            <p:cNvSpPr/>
            <p:nvPr/>
          </p:nvSpPr>
          <p:spPr>
            <a:xfrm>
              <a:off x="7816645" y="6268065"/>
              <a:ext cx="855407" cy="383458"/>
            </a:xfrm>
            <a:custGeom>
              <a:avLst/>
              <a:gdLst>
                <a:gd name="connsiteX0" fmla="*/ 0 w 855407"/>
                <a:gd name="connsiteY0" fmla="*/ 280219 h 383458"/>
                <a:gd name="connsiteX1" fmla="*/ 44245 w 855407"/>
                <a:gd name="connsiteY1" fmla="*/ 117987 h 383458"/>
                <a:gd name="connsiteX2" fmla="*/ 117987 w 855407"/>
                <a:gd name="connsiteY2" fmla="*/ 0 h 383458"/>
                <a:gd name="connsiteX3" fmla="*/ 162232 w 855407"/>
                <a:gd name="connsiteY3" fmla="*/ 29496 h 383458"/>
                <a:gd name="connsiteX4" fmla="*/ 147484 w 855407"/>
                <a:gd name="connsiteY4" fmla="*/ 147483 h 383458"/>
                <a:gd name="connsiteX5" fmla="*/ 103239 w 855407"/>
                <a:gd name="connsiteY5" fmla="*/ 294967 h 383458"/>
                <a:gd name="connsiteX6" fmla="*/ 88490 w 855407"/>
                <a:gd name="connsiteY6" fmla="*/ 339212 h 383458"/>
                <a:gd name="connsiteX7" fmla="*/ 73742 w 855407"/>
                <a:gd name="connsiteY7" fmla="*/ 383458 h 383458"/>
                <a:gd name="connsiteX8" fmla="*/ 58994 w 855407"/>
                <a:gd name="connsiteY8" fmla="*/ 339212 h 383458"/>
                <a:gd name="connsiteX9" fmla="*/ 191729 w 855407"/>
                <a:gd name="connsiteY9" fmla="*/ 221225 h 383458"/>
                <a:gd name="connsiteX10" fmla="*/ 265471 w 855407"/>
                <a:gd name="connsiteY10" fmla="*/ 147483 h 383458"/>
                <a:gd name="connsiteX11" fmla="*/ 368710 w 855407"/>
                <a:gd name="connsiteY11" fmla="*/ 176980 h 383458"/>
                <a:gd name="connsiteX12" fmla="*/ 427703 w 855407"/>
                <a:gd name="connsiteY12" fmla="*/ 206477 h 383458"/>
                <a:gd name="connsiteX13" fmla="*/ 471949 w 855407"/>
                <a:gd name="connsiteY13" fmla="*/ 235974 h 383458"/>
                <a:gd name="connsiteX14" fmla="*/ 516194 w 855407"/>
                <a:gd name="connsiteY14" fmla="*/ 147483 h 383458"/>
                <a:gd name="connsiteX15" fmla="*/ 560439 w 855407"/>
                <a:gd name="connsiteY15" fmla="*/ 132735 h 383458"/>
                <a:gd name="connsiteX16" fmla="*/ 634181 w 855407"/>
                <a:gd name="connsiteY16" fmla="*/ 221225 h 383458"/>
                <a:gd name="connsiteX17" fmla="*/ 722671 w 855407"/>
                <a:gd name="connsiteY17" fmla="*/ 280219 h 383458"/>
                <a:gd name="connsiteX18" fmla="*/ 825910 w 855407"/>
                <a:gd name="connsiteY18" fmla="*/ 339212 h 383458"/>
                <a:gd name="connsiteX19" fmla="*/ 855407 w 855407"/>
                <a:gd name="connsiteY19" fmla="*/ 324464 h 38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5407" h="383458">
                  <a:moveTo>
                    <a:pt x="0" y="280219"/>
                  </a:moveTo>
                  <a:cubicBezTo>
                    <a:pt x="25772" y="99823"/>
                    <a:pt x="-5802" y="243106"/>
                    <a:pt x="44245" y="117987"/>
                  </a:cubicBezTo>
                  <a:cubicBezTo>
                    <a:pt x="88920" y="6299"/>
                    <a:pt x="42414" y="50381"/>
                    <a:pt x="117987" y="0"/>
                  </a:cubicBezTo>
                  <a:cubicBezTo>
                    <a:pt x="132735" y="9832"/>
                    <a:pt x="158756" y="12115"/>
                    <a:pt x="162232" y="29496"/>
                  </a:cubicBezTo>
                  <a:cubicBezTo>
                    <a:pt x="170005" y="68361"/>
                    <a:pt x="154000" y="108387"/>
                    <a:pt x="147484" y="147483"/>
                  </a:cubicBezTo>
                  <a:cubicBezTo>
                    <a:pt x="140054" y="192066"/>
                    <a:pt x="116354" y="255622"/>
                    <a:pt x="103239" y="294967"/>
                  </a:cubicBezTo>
                  <a:lnTo>
                    <a:pt x="88490" y="339212"/>
                  </a:lnTo>
                  <a:lnTo>
                    <a:pt x="73742" y="383458"/>
                  </a:lnTo>
                  <a:cubicBezTo>
                    <a:pt x="68826" y="368709"/>
                    <a:pt x="51444" y="352802"/>
                    <a:pt x="58994" y="339212"/>
                  </a:cubicBezTo>
                  <a:cubicBezTo>
                    <a:pt x="88706" y="285730"/>
                    <a:pt x="143077" y="253660"/>
                    <a:pt x="191729" y="221225"/>
                  </a:cubicBezTo>
                  <a:cubicBezTo>
                    <a:pt x="208288" y="196386"/>
                    <a:pt x="229248" y="152658"/>
                    <a:pt x="265471" y="147483"/>
                  </a:cubicBezTo>
                  <a:cubicBezTo>
                    <a:pt x="278432" y="145631"/>
                    <a:pt x="352107" y="171446"/>
                    <a:pt x="368710" y="176980"/>
                  </a:cubicBezTo>
                  <a:cubicBezTo>
                    <a:pt x="449438" y="150071"/>
                    <a:pt x="386304" y="154729"/>
                    <a:pt x="427703" y="206477"/>
                  </a:cubicBezTo>
                  <a:cubicBezTo>
                    <a:pt x="438776" y="220318"/>
                    <a:pt x="457200" y="226142"/>
                    <a:pt x="471949" y="235974"/>
                  </a:cubicBezTo>
                  <a:cubicBezTo>
                    <a:pt x="481665" y="206827"/>
                    <a:pt x="490203" y="168276"/>
                    <a:pt x="516194" y="147483"/>
                  </a:cubicBezTo>
                  <a:cubicBezTo>
                    <a:pt x="528333" y="137771"/>
                    <a:pt x="545691" y="137651"/>
                    <a:pt x="560439" y="132735"/>
                  </a:cubicBezTo>
                  <a:cubicBezTo>
                    <a:pt x="586659" y="172064"/>
                    <a:pt x="594873" y="190652"/>
                    <a:pt x="634181" y="221225"/>
                  </a:cubicBezTo>
                  <a:cubicBezTo>
                    <a:pt x="662164" y="242990"/>
                    <a:pt x="694688" y="258454"/>
                    <a:pt x="722671" y="280219"/>
                  </a:cubicBezTo>
                  <a:cubicBezTo>
                    <a:pt x="771782" y="318416"/>
                    <a:pt x="755882" y="339212"/>
                    <a:pt x="825910" y="339212"/>
                  </a:cubicBezTo>
                  <a:cubicBezTo>
                    <a:pt x="836903" y="339212"/>
                    <a:pt x="845575" y="329380"/>
                    <a:pt x="855407" y="324464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669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SALUTATION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 a polite greeting at the beginning of letter, for example „Dear sir“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12" name="Skupina 11"/>
          <p:cNvGrpSpPr/>
          <p:nvPr/>
        </p:nvGrpSpPr>
        <p:grpSpPr>
          <a:xfrm>
            <a:off x="4729457" y="2761312"/>
            <a:ext cx="2750450" cy="3492005"/>
            <a:chOff x="6084168" y="3068960"/>
            <a:chExt cx="2750450" cy="3492005"/>
          </a:xfrm>
        </p:grpSpPr>
        <p:grpSp>
          <p:nvGrpSpPr>
            <p:cNvPr id="17" name="Skupina 16"/>
            <p:cNvGrpSpPr/>
            <p:nvPr/>
          </p:nvGrpSpPr>
          <p:grpSpPr>
            <a:xfrm>
              <a:off x="6084168" y="3068960"/>
              <a:ext cx="2750450" cy="3492005"/>
              <a:chOff x="582881" y="1844824"/>
              <a:chExt cx="3845103" cy="4680520"/>
            </a:xfrm>
          </p:grpSpPr>
          <p:grpSp>
            <p:nvGrpSpPr>
              <p:cNvPr id="16" name="Skupina 15"/>
              <p:cNvGrpSpPr/>
              <p:nvPr/>
            </p:nvGrpSpPr>
            <p:grpSpPr>
              <a:xfrm>
                <a:off x="582881" y="1844824"/>
                <a:ext cx="3845103" cy="4680520"/>
                <a:chOff x="582881" y="1844824"/>
                <a:chExt cx="3845103" cy="4680520"/>
              </a:xfrm>
            </p:grpSpPr>
            <p:grpSp>
              <p:nvGrpSpPr>
                <p:cNvPr id="15" name="Skupina 14"/>
                <p:cNvGrpSpPr/>
                <p:nvPr/>
              </p:nvGrpSpPr>
              <p:grpSpPr>
                <a:xfrm>
                  <a:off x="582881" y="1844824"/>
                  <a:ext cx="3845103" cy="4680520"/>
                  <a:chOff x="582881" y="1844824"/>
                  <a:chExt cx="3845103" cy="4680520"/>
                </a:xfrm>
              </p:grpSpPr>
              <p:grpSp>
                <p:nvGrpSpPr>
                  <p:cNvPr id="14" name="Skupina 13"/>
                  <p:cNvGrpSpPr/>
                  <p:nvPr/>
                </p:nvGrpSpPr>
                <p:grpSpPr>
                  <a:xfrm>
                    <a:off x="611560" y="1844824"/>
                    <a:ext cx="3816424" cy="4680520"/>
                    <a:chOff x="611560" y="1844824"/>
                    <a:chExt cx="3816424" cy="4680520"/>
                  </a:xfrm>
                </p:grpSpPr>
                <p:grpSp>
                  <p:nvGrpSpPr>
                    <p:cNvPr id="13" name="Skupina 12"/>
                    <p:cNvGrpSpPr/>
                    <p:nvPr/>
                  </p:nvGrpSpPr>
                  <p:grpSpPr>
                    <a:xfrm>
                      <a:off x="611560" y="1844824"/>
                      <a:ext cx="3816424" cy="4680520"/>
                      <a:chOff x="611560" y="1844824"/>
                      <a:chExt cx="3816424" cy="4680520"/>
                    </a:xfrm>
                  </p:grpSpPr>
                  <p:grpSp>
                    <p:nvGrpSpPr>
                      <p:cNvPr id="6" name="Skupina 5"/>
                      <p:cNvGrpSpPr/>
                      <p:nvPr/>
                    </p:nvGrpSpPr>
                    <p:grpSpPr>
                      <a:xfrm>
                        <a:off x="611560" y="1844824"/>
                        <a:ext cx="3816424" cy="4680520"/>
                        <a:chOff x="611560" y="1844824"/>
                        <a:chExt cx="3816424" cy="4680520"/>
                      </a:xfrm>
                    </p:grpSpPr>
                    <p:sp>
                      <p:nvSpPr>
                        <p:cNvPr id="4" name="Obdélník 3"/>
                        <p:cNvSpPr/>
                        <p:nvPr/>
                      </p:nvSpPr>
                      <p:spPr>
                        <a:xfrm>
                          <a:off x="611560" y="1844824"/>
                          <a:ext cx="3816424" cy="468052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n w="25400"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5" name="TextovéPole 4"/>
                        <p:cNvSpPr txBox="1"/>
                        <p:nvPr/>
                      </p:nvSpPr>
                      <p:spPr>
                        <a:xfrm>
                          <a:off x="769428" y="1863001"/>
                          <a:ext cx="3456384" cy="53628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cs-CZ" sz="2000" b="1" dirty="0" smtClean="0">
                              <a:solidFill>
                                <a:schemeClr val="bg1"/>
                              </a:solidFill>
                            </a:rPr>
                            <a:t>LETTERHEAD</a:t>
                          </a:r>
                          <a:endParaRPr lang="en-GB" sz="2000" b="1" dirty="0">
                            <a:solidFill>
                              <a:schemeClr val="bg1"/>
                            </a:solidFill>
                          </a:endParaRPr>
                        </a:p>
                      </p:txBody>
                    </p:sp>
                  </p:grpSp>
                  <p:sp>
                    <p:nvSpPr>
                      <p:cNvPr id="7" name="TextovéPole 6"/>
                      <p:cNvSpPr txBox="1"/>
                      <p:nvPr/>
                    </p:nvSpPr>
                    <p:spPr>
                      <a:xfrm>
                        <a:off x="622782" y="2384088"/>
                        <a:ext cx="1377778" cy="53628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cs-CZ" sz="2000" b="1" dirty="0" smtClean="0">
                            <a:solidFill>
                              <a:schemeClr val="bg1"/>
                            </a:solidFill>
                          </a:rPr>
                          <a:t>DATE</a:t>
                        </a:r>
                        <a:endParaRPr lang="en-GB" sz="2000" b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8" name="TextovéPole 7"/>
                    <p:cNvSpPr txBox="1"/>
                    <p:nvPr/>
                  </p:nvSpPr>
                  <p:spPr>
                    <a:xfrm>
                      <a:off x="611560" y="2868812"/>
                      <a:ext cx="3614252" cy="53628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INSIDE ADDRESS</a:t>
                      </a:r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9" name="TextovéPole 8"/>
                  <p:cNvSpPr txBox="1"/>
                  <p:nvPr/>
                </p:nvSpPr>
                <p:spPr>
                  <a:xfrm>
                    <a:off x="582881" y="3366345"/>
                    <a:ext cx="3301148" cy="70130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2800" b="1" dirty="0" smtClean="0">
                        <a:solidFill>
                          <a:srgbClr val="FF0000"/>
                        </a:solidFill>
                      </a:rPr>
                      <a:t>SALUTATION</a:t>
                    </a:r>
                  </a:p>
                </p:txBody>
              </p:sp>
            </p:grpSp>
            <p:sp>
              <p:nvSpPr>
                <p:cNvPr id="10" name="TextovéPole 9"/>
                <p:cNvSpPr txBox="1"/>
                <p:nvPr/>
              </p:nvSpPr>
              <p:spPr>
                <a:xfrm>
                  <a:off x="622781" y="4171651"/>
                  <a:ext cx="3154500" cy="862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4400" b="1" dirty="0" smtClean="0">
                      <a:solidFill>
                        <a:schemeClr val="bg1"/>
                      </a:solidFill>
                    </a:rPr>
                    <a:t>BODY</a:t>
                  </a:r>
                  <a:endParaRPr lang="en-GB" sz="44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1" name="TextovéPole 10"/>
              <p:cNvSpPr txBox="1"/>
              <p:nvPr/>
            </p:nvSpPr>
            <p:spPr>
              <a:xfrm>
                <a:off x="622781" y="5301208"/>
                <a:ext cx="322650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2000" b="1" dirty="0" smtClean="0">
                    <a:solidFill>
                      <a:schemeClr val="bg1"/>
                    </a:solidFill>
                  </a:rPr>
                  <a:t>COMPLIMENTARY CLOSING</a:t>
                </a:r>
                <a:endParaRPr lang="en-GB" sz="20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8" name="Volný tvar 17"/>
            <p:cNvSpPr/>
            <p:nvPr/>
          </p:nvSpPr>
          <p:spPr>
            <a:xfrm>
              <a:off x="7799792" y="6061588"/>
              <a:ext cx="855407" cy="383458"/>
            </a:xfrm>
            <a:custGeom>
              <a:avLst/>
              <a:gdLst>
                <a:gd name="connsiteX0" fmla="*/ 0 w 855407"/>
                <a:gd name="connsiteY0" fmla="*/ 280219 h 383458"/>
                <a:gd name="connsiteX1" fmla="*/ 44245 w 855407"/>
                <a:gd name="connsiteY1" fmla="*/ 117987 h 383458"/>
                <a:gd name="connsiteX2" fmla="*/ 117987 w 855407"/>
                <a:gd name="connsiteY2" fmla="*/ 0 h 383458"/>
                <a:gd name="connsiteX3" fmla="*/ 162232 w 855407"/>
                <a:gd name="connsiteY3" fmla="*/ 29496 h 383458"/>
                <a:gd name="connsiteX4" fmla="*/ 147484 w 855407"/>
                <a:gd name="connsiteY4" fmla="*/ 147483 h 383458"/>
                <a:gd name="connsiteX5" fmla="*/ 103239 w 855407"/>
                <a:gd name="connsiteY5" fmla="*/ 294967 h 383458"/>
                <a:gd name="connsiteX6" fmla="*/ 88490 w 855407"/>
                <a:gd name="connsiteY6" fmla="*/ 339212 h 383458"/>
                <a:gd name="connsiteX7" fmla="*/ 73742 w 855407"/>
                <a:gd name="connsiteY7" fmla="*/ 383458 h 383458"/>
                <a:gd name="connsiteX8" fmla="*/ 58994 w 855407"/>
                <a:gd name="connsiteY8" fmla="*/ 339212 h 383458"/>
                <a:gd name="connsiteX9" fmla="*/ 191729 w 855407"/>
                <a:gd name="connsiteY9" fmla="*/ 221225 h 383458"/>
                <a:gd name="connsiteX10" fmla="*/ 265471 w 855407"/>
                <a:gd name="connsiteY10" fmla="*/ 147483 h 383458"/>
                <a:gd name="connsiteX11" fmla="*/ 368710 w 855407"/>
                <a:gd name="connsiteY11" fmla="*/ 176980 h 383458"/>
                <a:gd name="connsiteX12" fmla="*/ 427703 w 855407"/>
                <a:gd name="connsiteY12" fmla="*/ 206477 h 383458"/>
                <a:gd name="connsiteX13" fmla="*/ 471949 w 855407"/>
                <a:gd name="connsiteY13" fmla="*/ 235974 h 383458"/>
                <a:gd name="connsiteX14" fmla="*/ 516194 w 855407"/>
                <a:gd name="connsiteY14" fmla="*/ 147483 h 383458"/>
                <a:gd name="connsiteX15" fmla="*/ 560439 w 855407"/>
                <a:gd name="connsiteY15" fmla="*/ 132735 h 383458"/>
                <a:gd name="connsiteX16" fmla="*/ 634181 w 855407"/>
                <a:gd name="connsiteY16" fmla="*/ 221225 h 383458"/>
                <a:gd name="connsiteX17" fmla="*/ 722671 w 855407"/>
                <a:gd name="connsiteY17" fmla="*/ 280219 h 383458"/>
                <a:gd name="connsiteX18" fmla="*/ 825910 w 855407"/>
                <a:gd name="connsiteY18" fmla="*/ 339212 h 383458"/>
                <a:gd name="connsiteX19" fmla="*/ 855407 w 855407"/>
                <a:gd name="connsiteY19" fmla="*/ 324464 h 38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5407" h="383458">
                  <a:moveTo>
                    <a:pt x="0" y="280219"/>
                  </a:moveTo>
                  <a:cubicBezTo>
                    <a:pt x="25772" y="99823"/>
                    <a:pt x="-5802" y="243106"/>
                    <a:pt x="44245" y="117987"/>
                  </a:cubicBezTo>
                  <a:cubicBezTo>
                    <a:pt x="88920" y="6299"/>
                    <a:pt x="42414" y="50381"/>
                    <a:pt x="117987" y="0"/>
                  </a:cubicBezTo>
                  <a:cubicBezTo>
                    <a:pt x="132735" y="9832"/>
                    <a:pt x="158756" y="12115"/>
                    <a:pt x="162232" y="29496"/>
                  </a:cubicBezTo>
                  <a:cubicBezTo>
                    <a:pt x="170005" y="68361"/>
                    <a:pt x="154000" y="108387"/>
                    <a:pt x="147484" y="147483"/>
                  </a:cubicBezTo>
                  <a:cubicBezTo>
                    <a:pt x="140054" y="192066"/>
                    <a:pt x="116354" y="255622"/>
                    <a:pt x="103239" y="294967"/>
                  </a:cubicBezTo>
                  <a:lnTo>
                    <a:pt x="88490" y="339212"/>
                  </a:lnTo>
                  <a:lnTo>
                    <a:pt x="73742" y="383458"/>
                  </a:lnTo>
                  <a:cubicBezTo>
                    <a:pt x="68826" y="368709"/>
                    <a:pt x="51444" y="352802"/>
                    <a:pt x="58994" y="339212"/>
                  </a:cubicBezTo>
                  <a:cubicBezTo>
                    <a:pt x="88706" y="285730"/>
                    <a:pt x="143077" y="253660"/>
                    <a:pt x="191729" y="221225"/>
                  </a:cubicBezTo>
                  <a:cubicBezTo>
                    <a:pt x="208288" y="196386"/>
                    <a:pt x="229248" y="152658"/>
                    <a:pt x="265471" y="147483"/>
                  </a:cubicBezTo>
                  <a:cubicBezTo>
                    <a:pt x="278432" y="145631"/>
                    <a:pt x="352107" y="171446"/>
                    <a:pt x="368710" y="176980"/>
                  </a:cubicBezTo>
                  <a:cubicBezTo>
                    <a:pt x="449438" y="150071"/>
                    <a:pt x="386304" y="154729"/>
                    <a:pt x="427703" y="206477"/>
                  </a:cubicBezTo>
                  <a:cubicBezTo>
                    <a:pt x="438776" y="220318"/>
                    <a:pt x="457200" y="226142"/>
                    <a:pt x="471949" y="235974"/>
                  </a:cubicBezTo>
                  <a:cubicBezTo>
                    <a:pt x="481665" y="206827"/>
                    <a:pt x="490203" y="168276"/>
                    <a:pt x="516194" y="147483"/>
                  </a:cubicBezTo>
                  <a:cubicBezTo>
                    <a:pt x="528333" y="137771"/>
                    <a:pt x="545691" y="137651"/>
                    <a:pt x="560439" y="132735"/>
                  </a:cubicBezTo>
                  <a:cubicBezTo>
                    <a:pt x="586659" y="172064"/>
                    <a:pt x="594873" y="190652"/>
                    <a:pt x="634181" y="221225"/>
                  </a:cubicBezTo>
                  <a:cubicBezTo>
                    <a:pt x="662164" y="242990"/>
                    <a:pt x="694688" y="258454"/>
                    <a:pt x="722671" y="280219"/>
                  </a:cubicBezTo>
                  <a:cubicBezTo>
                    <a:pt x="771782" y="318416"/>
                    <a:pt x="755882" y="339212"/>
                    <a:pt x="825910" y="339212"/>
                  </a:cubicBezTo>
                  <a:cubicBezTo>
                    <a:pt x="836903" y="339212"/>
                    <a:pt x="845575" y="329380"/>
                    <a:pt x="855407" y="324464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3365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BODY OF LETTER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 the main part of the letter</a:t>
            </a:r>
          </a:p>
          <a:p>
            <a:pPr marL="0" indent="0">
              <a:buNone/>
            </a:pPr>
            <a:endParaRPr lang="en-GB" sz="1200" dirty="0" smtClean="0"/>
          </a:p>
          <a:p>
            <a:pPr marL="457200" indent="-457200"/>
            <a:r>
              <a:rPr lang="en-GB" sz="3200" dirty="0" smtClean="0"/>
              <a:t>Contains more paragraphs</a:t>
            </a:r>
          </a:p>
          <a:p>
            <a:pPr marL="457200" indent="-457200"/>
            <a:r>
              <a:rPr lang="en-GB" sz="3200" dirty="0" smtClean="0"/>
              <a:t>Write the space between </a:t>
            </a:r>
          </a:p>
          <a:p>
            <a:pPr marL="442913" indent="0">
              <a:buNone/>
            </a:pPr>
            <a:r>
              <a:rPr lang="en-GB" sz="3200" dirty="0" smtClean="0"/>
              <a:t>paragraphs</a:t>
            </a:r>
          </a:p>
          <a:p>
            <a:pPr marL="457200" indent="-457200"/>
            <a:r>
              <a:rPr lang="en-GB" sz="3200" dirty="0" smtClean="0"/>
              <a:t>Is the part where we write </a:t>
            </a:r>
          </a:p>
          <a:p>
            <a:pPr marL="442913" indent="0">
              <a:buNone/>
            </a:pPr>
            <a:r>
              <a:rPr lang="en-GB" sz="3200" dirty="0" smtClean="0"/>
              <a:t>what we need</a:t>
            </a:r>
          </a:p>
          <a:p>
            <a:pPr marL="442913" indent="-442913"/>
            <a:r>
              <a:rPr lang="en-GB" sz="3200" dirty="0" smtClean="0"/>
              <a:t>It´s the most important part</a:t>
            </a:r>
            <a:endParaRPr lang="cs-CZ" sz="3200" dirty="0" smtClean="0"/>
          </a:p>
          <a:p>
            <a:pPr marL="442913" indent="-442913"/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18" name="Skupina 17"/>
          <p:cNvGrpSpPr/>
          <p:nvPr/>
        </p:nvGrpSpPr>
        <p:grpSpPr>
          <a:xfrm>
            <a:off x="6084168" y="3068960"/>
            <a:ext cx="2750450" cy="3492005"/>
            <a:chOff x="6084168" y="3068960"/>
            <a:chExt cx="2750450" cy="3492005"/>
          </a:xfrm>
        </p:grpSpPr>
        <p:grpSp>
          <p:nvGrpSpPr>
            <p:cNvPr id="19" name="Skupina 18"/>
            <p:cNvGrpSpPr/>
            <p:nvPr/>
          </p:nvGrpSpPr>
          <p:grpSpPr>
            <a:xfrm>
              <a:off x="6084168" y="3068960"/>
              <a:ext cx="2750450" cy="3492005"/>
              <a:chOff x="582881" y="1844824"/>
              <a:chExt cx="3845103" cy="4680520"/>
            </a:xfrm>
          </p:grpSpPr>
          <p:grpSp>
            <p:nvGrpSpPr>
              <p:cNvPr id="21" name="Skupina 20"/>
              <p:cNvGrpSpPr/>
              <p:nvPr/>
            </p:nvGrpSpPr>
            <p:grpSpPr>
              <a:xfrm>
                <a:off x="582881" y="1844824"/>
                <a:ext cx="3845103" cy="4680520"/>
                <a:chOff x="582881" y="1844824"/>
                <a:chExt cx="3845103" cy="4680520"/>
              </a:xfrm>
            </p:grpSpPr>
            <p:grpSp>
              <p:nvGrpSpPr>
                <p:cNvPr id="23" name="Skupina 22"/>
                <p:cNvGrpSpPr/>
                <p:nvPr/>
              </p:nvGrpSpPr>
              <p:grpSpPr>
                <a:xfrm>
                  <a:off x="582881" y="1844824"/>
                  <a:ext cx="3845103" cy="4680520"/>
                  <a:chOff x="582881" y="1844824"/>
                  <a:chExt cx="3845103" cy="4680520"/>
                </a:xfrm>
              </p:grpSpPr>
              <p:grpSp>
                <p:nvGrpSpPr>
                  <p:cNvPr id="25" name="Skupina 24"/>
                  <p:cNvGrpSpPr/>
                  <p:nvPr/>
                </p:nvGrpSpPr>
                <p:grpSpPr>
                  <a:xfrm>
                    <a:off x="611560" y="1844824"/>
                    <a:ext cx="3816424" cy="4680520"/>
                    <a:chOff x="611560" y="1844824"/>
                    <a:chExt cx="3816424" cy="4680520"/>
                  </a:xfrm>
                </p:grpSpPr>
                <p:grpSp>
                  <p:nvGrpSpPr>
                    <p:cNvPr id="27" name="Skupina 26"/>
                    <p:cNvGrpSpPr/>
                    <p:nvPr/>
                  </p:nvGrpSpPr>
                  <p:grpSpPr>
                    <a:xfrm>
                      <a:off x="611560" y="1844824"/>
                      <a:ext cx="3816424" cy="4680520"/>
                      <a:chOff x="611560" y="1844824"/>
                      <a:chExt cx="3816424" cy="4680520"/>
                    </a:xfrm>
                  </p:grpSpPr>
                  <p:grpSp>
                    <p:nvGrpSpPr>
                      <p:cNvPr id="29" name="Skupina 28"/>
                      <p:cNvGrpSpPr/>
                      <p:nvPr/>
                    </p:nvGrpSpPr>
                    <p:grpSpPr>
                      <a:xfrm>
                        <a:off x="611560" y="1844824"/>
                        <a:ext cx="3816424" cy="4680520"/>
                        <a:chOff x="611560" y="1844824"/>
                        <a:chExt cx="3816424" cy="4680520"/>
                      </a:xfrm>
                    </p:grpSpPr>
                    <p:sp>
                      <p:nvSpPr>
                        <p:cNvPr id="31" name="Obdélník 30"/>
                        <p:cNvSpPr/>
                        <p:nvPr/>
                      </p:nvSpPr>
                      <p:spPr>
                        <a:xfrm>
                          <a:off x="611560" y="1844824"/>
                          <a:ext cx="3816424" cy="468052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n w="25400"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/>
                        </a:p>
                      </p:txBody>
                    </p:sp>
                    <p:sp>
                      <p:nvSpPr>
                        <p:cNvPr id="32" name="TextovéPole 31"/>
                        <p:cNvSpPr txBox="1"/>
                        <p:nvPr/>
                      </p:nvSpPr>
                      <p:spPr>
                        <a:xfrm>
                          <a:off x="769428" y="1863001"/>
                          <a:ext cx="3456384" cy="53628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cs-CZ" sz="2000" b="1" dirty="0" smtClean="0">
                              <a:solidFill>
                                <a:schemeClr val="bg1"/>
                              </a:solidFill>
                            </a:rPr>
                            <a:t>LETTERHEAD</a:t>
                          </a:r>
                          <a:endParaRPr lang="en-GB" sz="2000" b="1" dirty="0">
                            <a:solidFill>
                              <a:schemeClr val="bg1"/>
                            </a:solidFill>
                          </a:endParaRPr>
                        </a:p>
                      </p:txBody>
                    </p:sp>
                  </p:grpSp>
                  <p:sp>
                    <p:nvSpPr>
                      <p:cNvPr id="30" name="TextovéPole 29"/>
                      <p:cNvSpPr txBox="1"/>
                      <p:nvPr/>
                    </p:nvSpPr>
                    <p:spPr>
                      <a:xfrm>
                        <a:off x="622782" y="2384088"/>
                        <a:ext cx="1377778" cy="53628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cs-CZ" sz="2000" b="1" dirty="0" smtClean="0">
                            <a:solidFill>
                              <a:schemeClr val="bg1"/>
                            </a:solidFill>
                          </a:rPr>
                          <a:t>DATE</a:t>
                        </a:r>
                        <a:endParaRPr lang="en-GB" sz="2000" b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28" name="TextovéPole 27"/>
                    <p:cNvSpPr txBox="1"/>
                    <p:nvPr/>
                  </p:nvSpPr>
                  <p:spPr>
                    <a:xfrm>
                      <a:off x="611560" y="2868812"/>
                      <a:ext cx="3614252" cy="53628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INSIDE ADDRESS</a:t>
                      </a:r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26" name="TextovéPole 25"/>
                  <p:cNvSpPr txBox="1"/>
                  <p:nvPr/>
                </p:nvSpPr>
                <p:spPr>
                  <a:xfrm>
                    <a:off x="582881" y="3366345"/>
                    <a:ext cx="3301148" cy="53628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2000" b="1" dirty="0" smtClean="0">
                        <a:solidFill>
                          <a:schemeClr val="bg1"/>
                        </a:solidFill>
                      </a:rPr>
                      <a:t>SALUTATION</a:t>
                    </a:r>
                  </a:p>
                </p:txBody>
              </p:sp>
            </p:grpSp>
            <p:sp>
              <p:nvSpPr>
                <p:cNvPr id="24" name="TextovéPole 23"/>
                <p:cNvSpPr txBox="1"/>
                <p:nvPr/>
              </p:nvSpPr>
              <p:spPr>
                <a:xfrm>
                  <a:off x="622781" y="3902633"/>
                  <a:ext cx="3154500" cy="12375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5400" b="1" dirty="0" smtClean="0">
                      <a:solidFill>
                        <a:srgbClr val="FF0000"/>
                      </a:solidFill>
                    </a:rPr>
                    <a:t>BODY</a:t>
                  </a:r>
                  <a:endParaRPr lang="en-GB" sz="5400" b="1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22" name="TextovéPole 21"/>
              <p:cNvSpPr txBox="1"/>
              <p:nvPr/>
            </p:nvSpPr>
            <p:spPr>
              <a:xfrm>
                <a:off x="622781" y="5301208"/>
                <a:ext cx="322650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2000" b="1" dirty="0" smtClean="0">
                    <a:solidFill>
                      <a:schemeClr val="bg1"/>
                    </a:solidFill>
                  </a:rPr>
                  <a:t>COMPLIMENTARY CLOSING</a:t>
                </a:r>
                <a:endParaRPr lang="en-GB" sz="20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0" name="Volný tvar 19"/>
            <p:cNvSpPr/>
            <p:nvPr/>
          </p:nvSpPr>
          <p:spPr>
            <a:xfrm>
              <a:off x="7799792" y="6061588"/>
              <a:ext cx="855407" cy="383458"/>
            </a:xfrm>
            <a:custGeom>
              <a:avLst/>
              <a:gdLst>
                <a:gd name="connsiteX0" fmla="*/ 0 w 855407"/>
                <a:gd name="connsiteY0" fmla="*/ 280219 h 383458"/>
                <a:gd name="connsiteX1" fmla="*/ 44245 w 855407"/>
                <a:gd name="connsiteY1" fmla="*/ 117987 h 383458"/>
                <a:gd name="connsiteX2" fmla="*/ 117987 w 855407"/>
                <a:gd name="connsiteY2" fmla="*/ 0 h 383458"/>
                <a:gd name="connsiteX3" fmla="*/ 162232 w 855407"/>
                <a:gd name="connsiteY3" fmla="*/ 29496 h 383458"/>
                <a:gd name="connsiteX4" fmla="*/ 147484 w 855407"/>
                <a:gd name="connsiteY4" fmla="*/ 147483 h 383458"/>
                <a:gd name="connsiteX5" fmla="*/ 103239 w 855407"/>
                <a:gd name="connsiteY5" fmla="*/ 294967 h 383458"/>
                <a:gd name="connsiteX6" fmla="*/ 88490 w 855407"/>
                <a:gd name="connsiteY6" fmla="*/ 339212 h 383458"/>
                <a:gd name="connsiteX7" fmla="*/ 73742 w 855407"/>
                <a:gd name="connsiteY7" fmla="*/ 383458 h 383458"/>
                <a:gd name="connsiteX8" fmla="*/ 58994 w 855407"/>
                <a:gd name="connsiteY8" fmla="*/ 339212 h 383458"/>
                <a:gd name="connsiteX9" fmla="*/ 191729 w 855407"/>
                <a:gd name="connsiteY9" fmla="*/ 221225 h 383458"/>
                <a:gd name="connsiteX10" fmla="*/ 265471 w 855407"/>
                <a:gd name="connsiteY10" fmla="*/ 147483 h 383458"/>
                <a:gd name="connsiteX11" fmla="*/ 368710 w 855407"/>
                <a:gd name="connsiteY11" fmla="*/ 176980 h 383458"/>
                <a:gd name="connsiteX12" fmla="*/ 427703 w 855407"/>
                <a:gd name="connsiteY12" fmla="*/ 206477 h 383458"/>
                <a:gd name="connsiteX13" fmla="*/ 471949 w 855407"/>
                <a:gd name="connsiteY13" fmla="*/ 235974 h 383458"/>
                <a:gd name="connsiteX14" fmla="*/ 516194 w 855407"/>
                <a:gd name="connsiteY14" fmla="*/ 147483 h 383458"/>
                <a:gd name="connsiteX15" fmla="*/ 560439 w 855407"/>
                <a:gd name="connsiteY15" fmla="*/ 132735 h 383458"/>
                <a:gd name="connsiteX16" fmla="*/ 634181 w 855407"/>
                <a:gd name="connsiteY16" fmla="*/ 221225 h 383458"/>
                <a:gd name="connsiteX17" fmla="*/ 722671 w 855407"/>
                <a:gd name="connsiteY17" fmla="*/ 280219 h 383458"/>
                <a:gd name="connsiteX18" fmla="*/ 825910 w 855407"/>
                <a:gd name="connsiteY18" fmla="*/ 339212 h 383458"/>
                <a:gd name="connsiteX19" fmla="*/ 855407 w 855407"/>
                <a:gd name="connsiteY19" fmla="*/ 324464 h 38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5407" h="383458">
                  <a:moveTo>
                    <a:pt x="0" y="280219"/>
                  </a:moveTo>
                  <a:cubicBezTo>
                    <a:pt x="25772" y="99823"/>
                    <a:pt x="-5802" y="243106"/>
                    <a:pt x="44245" y="117987"/>
                  </a:cubicBezTo>
                  <a:cubicBezTo>
                    <a:pt x="88920" y="6299"/>
                    <a:pt x="42414" y="50381"/>
                    <a:pt x="117987" y="0"/>
                  </a:cubicBezTo>
                  <a:cubicBezTo>
                    <a:pt x="132735" y="9832"/>
                    <a:pt x="158756" y="12115"/>
                    <a:pt x="162232" y="29496"/>
                  </a:cubicBezTo>
                  <a:cubicBezTo>
                    <a:pt x="170005" y="68361"/>
                    <a:pt x="154000" y="108387"/>
                    <a:pt x="147484" y="147483"/>
                  </a:cubicBezTo>
                  <a:cubicBezTo>
                    <a:pt x="140054" y="192066"/>
                    <a:pt x="116354" y="255622"/>
                    <a:pt x="103239" y="294967"/>
                  </a:cubicBezTo>
                  <a:lnTo>
                    <a:pt x="88490" y="339212"/>
                  </a:lnTo>
                  <a:lnTo>
                    <a:pt x="73742" y="383458"/>
                  </a:lnTo>
                  <a:cubicBezTo>
                    <a:pt x="68826" y="368709"/>
                    <a:pt x="51444" y="352802"/>
                    <a:pt x="58994" y="339212"/>
                  </a:cubicBezTo>
                  <a:cubicBezTo>
                    <a:pt x="88706" y="285730"/>
                    <a:pt x="143077" y="253660"/>
                    <a:pt x="191729" y="221225"/>
                  </a:cubicBezTo>
                  <a:cubicBezTo>
                    <a:pt x="208288" y="196386"/>
                    <a:pt x="229248" y="152658"/>
                    <a:pt x="265471" y="147483"/>
                  </a:cubicBezTo>
                  <a:cubicBezTo>
                    <a:pt x="278432" y="145631"/>
                    <a:pt x="352107" y="171446"/>
                    <a:pt x="368710" y="176980"/>
                  </a:cubicBezTo>
                  <a:cubicBezTo>
                    <a:pt x="449438" y="150071"/>
                    <a:pt x="386304" y="154729"/>
                    <a:pt x="427703" y="206477"/>
                  </a:cubicBezTo>
                  <a:cubicBezTo>
                    <a:pt x="438776" y="220318"/>
                    <a:pt x="457200" y="226142"/>
                    <a:pt x="471949" y="235974"/>
                  </a:cubicBezTo>
                  <a:cubicBezTo>
                    <a:pt x="481665" y="206827"/>
                    <a:pt x="490203" y="168276"/>
                    <a:pt x="516194" y="147483"/>
                  </a:cubicBezTo>
                  <a:cubicBezTo>
                    <a:pt x="528333" y="137771"/>
                    <a:pt x="545691" y="137651"/>
                    <a:pt x="560439" y="132735"/>
                  </a:cubicBezTo>
                  <a:cubicBezTo>
                    <a:pt x="586659" y="172064"/>
                    <a:pt x="594873" y="190652"/>
                    <a:pt x="634181" y="221225"/>
                  </a:cubicBezTo>
                  <a:cubicBezTo>
                    <a:pt x="662164" y="242990"/>
                    <a:pt x="694688" y="258454"/>
                    <a:pt x="722671" y="280219"/>
                  </a:cubicBezTo>
                  <a:cubicBezTo>
                    <a:pt x="771782" y="318416"/>
                    <a:pt x="755882" y="339212"/>
                    <a:pt x="825910" y="339212"/>
                  </a:cubicBezTo>
                  <a:cubicBezTo>
                    <a:pt x="836903" y="339212"/>
                    <a:pt x="845575" y="329380"/>
                    <a:pt x="855407" y="324464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3195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COMPLIMENTARY CLOSING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3800" dirty="0" smtClean="0"/>
              <a:t>=  a polite or friendly final sentence written at the end of the letter</a:t>
            </a:r>
          </a:p>
          <a:p>
            <a:pPr marL="0" indent="0">
              <a:buNone/>
            </a:pPr>
            <a:endParaRPr lang="en-GB" sz="3800" dirty="0" smtClean="0"/>
          </a:p>
          <a:p>
            <a:pPr marL="457200" indent="-457200"/>
            <a:r>
              <a:rPr lang="en-GB" sz="3800" dirty="0" smtClean="0"/>
              <a:t>Usual closings:</a:t>
            </a:r>
          </a:p>
          <a:p>
            <a:pPr marL="811213" lvl="1" indent="-368300"/>
            <a:r>
              <a:rPr lang="en-GB" sz="3800" dirty="0" smtClean="0"/>
              <a:t>Sincerely</a:t>
            </a:r>
          </a:p>
          <a:p>
            <a:pPr marL="811213" lvl="1" indent="-368300"/>
            <a:r>
              <a:rPr lang="en-GB" sz="3800" dirty="0" smtClean="0"/>
              <a:t>Yours truly </a:t>
            </a:r>
          </a:p>
          <a:p>
            <a:pPr marL="811213" lvl="1" indent="-368300"/>
            <a:r>
              <a:rPr lang="en-GB" sz="3800" dirty="0" smtClean="0"/>
              <a:t>Awaiting your reply </a:t>
            </a:r>
          </a:p>
          <a:p>
            <a:pPr marL="811213" lvl="1" indent="-368300"/>
            <a:r>
              <a:rPr lang="en-GB" sz="3800" dirty="0" smtClean="0"/>
              <a:t>Thank you for your time </a:t>
            </a:r>
          </a:p>
          <a:p>
            <a:pPr marL="811213" lvl="1" indent="-368300"/>
            <a:r>
              <a:rPr lang="en-GB" sz="3800" dirty="0" smtClean="0"/>
              <a:t>Kindest regards </a:t>
            </a:r>
          </a:p>
          <a:p>
            <a:pPr marL="811213" lvl="1" indent="-368300"/>
            <a:r>
              <a:rPr lang="en-GB" sz="3800" dirty="0" smtClean="0"/>
              <a:t>Best wishes </a:t>
            </a:r>
            <a:r>
              <a:rPr lang="en-GB" sz="3000" dirty="0" smtClean="0"/>
              <a:t/>
            </a:r>
            <a:br>
              <a:rPr lang="en-GB" sz="3000" dirty="0" smtClean="0"/>
            </a:br>
            <a:endParaRPr lang="en-GB" sz="3000" dirty="0" smtClean="0"/>
          </a:p>
          <a:p>
            <a:pPr marL="811213" lvl="1" indent="-368300"/>
            <a:endParaRPr lang="en-GB" sz="30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18" name="Skupina 17"/>
          <p:cNvGrpSpPr/>
          <p:nvPr/>
        </p:nvGrpSpPr>
        <p:grpSpPr>
          <a:xfrm>
            <a:off x="6084168" y="3068960"/>
            <a:ext cx="2750450" cy="3492005"/>
            <a:chOff x="6084168" y="3068960"/>
            <a:chExt cx="2750450" cy="3492005"/>
          </a:xfrm>
        </p:grpSpPr>
        <p:grpSp>
          <p:nvGrpSpPr>
            <p:cNvPr id="19" name="Skupina 18"/>
            <p:cNvGrpSpPr/>
            <p:nvPr/>
          </p:nvGrpSpPr>
          <p:grpSpPr>
            <a:xfrm>
              <a:off x="6084168" y="3068960"/>
              <a:ext cx="2750450" cy="3492005"/>
              <a:chOff x="582881" y="1844824"/>
              <a:chExt cx="3845103" cy="4680520"/>
            </a:xfrm>
          </p:grpSpPr>
          <p:grpSp>
            <p:nvGrpSpPr>
              <p:cNvPr id="21" name="Skupina 20"/>
              <p:cNvGrpSpPr/>
              <p:nvPr/>
            </p:nvGrpSpPr>
            <p:grpSpPr>
              <a:xfrm>
                <a:off x="582881" y="1844824"/>
                <a:ext cx="3845103" cy="4680520"/>
                <a:chOff x="582881" y="1844824"/>
                <a:chExt cx="3845103" cy="4680520"/>
              </a:xfrm>
            </p:grpSpPr>
            <p:grpSp>
              <p:nvGrpSpPr>
                <p:cNvPr id="23" name="Skupina 22"/>
                <p:cNvGrpSpPr/>
                <p:nvPr/>
              </p:nvGrpSpPr>
              <p:grpSpPr>
                <a:xfrm>
                  <a:off x="582881" y="1844824"/>
                  <a:ext cx="3845103" cy="4680520"/>
                  <a:chOff x="582881" y="1844824"/>
                  <a:chExt cx="3845103" cy="4680520"/>
                </a:xfrm>
              </p:grpSpPr>
              <p:grpSp>
                <p:nvGrpSpPr>
                  <p:cNvPr id="25" name="Skupina 24"/>
                  <p:cNvGrpSpPr/>
                  <p:nvPr/>
                </p:nvGrpSpPr>
                <p:grpSpPr>
                  <a:xfrm>
                    <a:off x="611560" y="1844824"/>
                    <a:ext cx="3816424" cy="4680520"/>
                    <a:chOff x="611560" y="1844824"/>
                    <a:chExt cx="3816424" cy="4680520"/>
                  </a:xfrm>
                </p:grpSpPr>
                <p:grpSp>
                  <p:nvGrpSpPr>
                    <p:cNvPr id="27" name="Skupina 26"/>
                    <p:cNvGrpSpPr/>
                    <p:nvPr/>
                  </p:nvGrpSpPr>
                  <p:grpSpPr>
                    <a:xfrm>
                      <a:off x="611560" y="1844824"/>
                      <a:ext cx="3816424" cy="4680520"/>
                      <a:chOff x="611560" y="1844824"/>
                      <a:chExt cx="3816424" cy="4680520"/>
                    </a:xfrm>
                  </p:grpSpPr>
                  <p:grpSp>
                    <p:nvGrpSpPr>
                      <p:cNvPr id="29" name="Skupina 28"/>
                      <p:cNvGrpSpPr/>
                      <p:nvPr/>
                    </p:nvGrpSpPr>
                    <p:grpSpPr>
                      <a:xfrm>
                        <a:off x="611560" y="1844824"/>
                        <a:ext cx="3816424" cy="4680520"/>
                        <a:chOff x="611560" y="1844824"/>
                        <a:chExt cx="3816424" cy="4680520"/>
                      </a:xfrm>
                    </p:grpSpPr>
                    <p:sp>
                      <p:nvSpPr>
                        <p:cNvPr id="31" name="Obdélník 30"/>
                        <p:cNvSpPr/>
                        <p:nvPr/>
                      </p:nvSpPr>
                      <p:spPr>
                        <a:xfrm>
                          <a:off x="611560" y="1844824"/>
                          <a:ext cx="3816424" cy="4680520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n w="25400"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dirty="0"/>
                        </a:p>
                      </p:txBody>
                    </p:sp>
                    <p:sp>
                      <p:nvSpPr>
                        <p:cNvPr id="32" name="TextovéPole 31"/>
                        <p:cNvSpPr txBox="1"/>
                        <p:nvPr/>
                      </p:nvSpPr>
                      <p:spPr>
                        <a:xfrm>
                          <a:off x="769428" y="1863001"/>
                          <a:ext cx="3456384" cy="53628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cs-CZ" sz="2000" b="1" dirty="0" smtClean="0">
                              <a:solidFill>
                                <a:schemeClr val="bg1"/>
                              </a:solidFill>
                            </a:rPr>
                            <a:t>LETTERHEAD</a:t>
                          </a:r>
                          <a:endParaRPr lang="en-GB" sz="2000" b="1" dirty="0">
                            <a:solidFill>
                              <a:schemeClr val="bg1"/>
                            </a:solidFill>
                          </a:endParaRPr>
                        </a:p>
                      </p:txBody>
                    </p:sp>
                  </p:grpSp>
                  <p:sp>
                    <p:nvSpPr>
                      <p:cNvPr id="30" name="TextovéPole 29"/>
                      <p:cNvSpPr txBox="1"/>
                      <p:nvPr/>
                    </p:nvSpPr>
                    <p:spPr>
                      <a:xfrm>
                        <a:off x="622782" y="2384088"/>
                        <a:ext cx="1377778" cy="53628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cs-CZ" sz="2000" b="1" dirty="0" smtClean="0">
                            <a:solidFill>
                              <a:schemeClr val="bg1"/>
                            </a:solidFill>
                          </a:rPr>
                          <a:t>DATE</a:t>
                        </a:r>
                        <a:endParaRPr lang="en-GB" sz="2000" b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28" name="TextovéPole 27"/>
                    <p:cNvSpPr txBox="1"/>
                    <p:nvPr/>
                  </p:nvSpPr>
                  <p:spPr>
                    <a:xfrm>
                      <a:off x="611560" y="2868812"/>
                      <a:ext cx="3614252" cy="53628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cs-CZ" sz="2000" b="1" dirty="0" smtClean="0">
                          <a:solidFill>
                            <a:schemeClr val="bg1"/>
                          </a:solidFill>
                        </a:rPr>
                        <a:t>INSIDE ADDRESS</a:t>
                      </a:r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26" name="TextovéPole 25"/>
                  <p:cNvSpPr txBox="1"/>
                  <p:nvPr/>
                </p:nvSpPr>
                <p:spPr>
                  <a:xfrm>
                    <a:off x="582881" y="3366345"/>
                    <a:ext cx="3301148" cy="53628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cs-CZ" sz="2000" b="1" dirty="0" smtClean="0">
                        <a:solidFill>
                          <a:schemeClr val="bg1"/>
                        </a:solidFill>
                      </a:rPr>
                      <a:t>SALUTATION</a:t>
                    </a:r>
                  </a:p>
                </p:txBody>
              </p:sp>
            </p:grpSp>
            <p:sp>
              <p:nvSpPr>
                <p:cNvPr id="24" name="TextovéPole 23"/>
                <p:cNvSpPr txBox="1"/>
                <p:nvPr/>
              </p:nvSpPr>
              <p:spPr>
                <a:xfrm>
                  <a:off x="622781" y="3902633"/>
                  <a:ext cx="3154500" cy="11138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4800" b="1" dirty="0" smtClean="0">
                      <a:solidFill>
                        <a:schemeClr val="bg1"/>
                      </a:solidFill>
                    </a:rPr>
                    <a:t>BODY</a:t>
                  </a:r>
                  <a:endParaRPr lang="en-GB" sz="48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2" name="TextovéPole 21"/>
              <p:cNvSpPr txBox="1"/>
              <p:nvPr/>
            </p:nvSpPr>
            <p:spPr>
              <a:xfrm>
                <a:off x="622780" y="5301207"/>
                <a:ext cx="3805203" cy="1113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2400" b="1" dirty="0" smtClean="0">
                    <a:solidFill>
                      <a:srgbClr val="FF0000"/>
                    </a:solidFill>
                  </a:rPr>
                  <a:t>COMPLIMENTARY CLOSING</a:t>
                </a:r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0" name="Volný tvar 19"/>
            <p:cNvSpPr/>
            <p:nvPr/>
          </p:nvSpPr>
          <p:spPr>
            <a:xfrm>
              <a:off x="7799792" y="6061588"/>
              <a:ext cx="855407" cy="383458"/>
            </a:xfrm>
            <a:custGeom>
              <a:avLst/>
              <a:gdLst>
                <a:gd name="connsiteX0" fmla="*/ 0 w 855407"/>
                <a:gd name="connsiteY0" fmla="*/ 280219 h 383458"/>
                <a:gd name="connsiteX1" fmla="*/ 44245 w 855407"/>
                <a:gd name="connsiteY1" fmla="*/ 117987 h 383458"/>
                <a:gd name="connsiteX2" fmla="*/ 117987 w 855407"/>
                <a:gd name="connsiteY2" fmla="*/ 0 h 383458"/>
                <a:gd name="connsiteX3" fmla="*/ 162232 w 855407"/>
                <a:gd name="connsiteY3" fmla="*/ 29496 h 383458"/>
                <a:gd name="connsiteX4" fmla="*/ 147484 w 855407"/>
                <a:gd name="connsiteY4" fmla="*/ 147483 h 383458"/>
                <a:gd name="connsiteX5" fmla="*/ 103239 w 855407"/>
                <a:gd name="connsiteY5" fmla="*/ 294967 h 383458"/>
                <a:gd name="connsiteX6" fmla="*/ 88490 w 855407"/>
                <a:gd name="connsiteY6" fmla="*/ 339212 h 383458"/>
                <a:gd name="connsiteX7" fmla="*/ 73742 w 855407"/>
                <a:gd name="connsiteY7" fmla="*/ 383458 h 383458"/>
                <a:gd name="connsiteX8" fmla="*/ 58994 w 855407"/>
                <a:gd name="connsiteY8" fmla="*/ 339212 h 383458"/>
                <a:gd name="connsiteX9" fmla="*/ 191729 w 855407"/>
                <a:gd name="connsiteY9" fmla="*/ 221225 h 383458"/>
                <a:gd name="connsiteX10" fmla="*/ 265471 w 855407"/>
                <a:gd name="connsiteY10" fmla="*/ 147483 h 383458"/>
                <a:gd name="connsiteX11" fmla="*/ 368710 w 855407"/>
                <a:gd name="connsiteY11" fmla="*/ 176980 h 383458"/>
                <a:gd name="connsiteX12" fmla="*/ 427703 w 855407"/>
                <a:gd name="connsiteY12" fmla="*/ 206477 h 383458"/>
                <a:gd name="connsiteX13" fmla="*/ 471949 w 855407"/>
                <a:gd name="connsiteY13" fmla="*/ 235974 h 383458"/>
                <a:gd name="connsiteX14" fmla="*/ 516194 w 855407"/>
                <a:gd name="connsiteY14" fmla="*/ 147483 h 383458"/>
                <a:gd name="connsiteX15" fmla="*/ 560439 w 855407"/>
                <a:gd name="connsiteY15" fmla="*/ 132735 h 383458"/>
                <a:gd name="connsiteX16" fmla="*/ 634181 w 855407"/>
                <a:gd name="connsiteY16" fmla="*/ 221225 h 383458"/>
                <a:gd name="connsiteX17" fmla="*/ 722671 w 855407"/>
                <a:gd name="connsiteY17" fmla="*/ 280219 h 383458"/>
                <a:gd name="connsiteX18" fmla="*/ 825910 w 855407"/>
                <a:gd name="connsiteY18" fmla="*/ 339212 h 383458"/>
                <a:gd name="connsiteX19" fmla="*/ 855407 w 855407"/>
                <a:gd name="connsiteY19" fmla="*/ 324464 h 38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5407" h="383458">
                  <a:moveTo>
                    <a:pt x="0" y="280219"/>
                  </a:moveTo>
                  <a:cubicBezTo>
                    <a:pt x="25772" y="99823"/>
                    <a:pt x="-5802" y="243106"/>
                    <a:pt x="44245" y="117987"/>
                  </a:cubicBezTo>
                  <a:cubicBezTo>
                    <a:pt x="88920" y="6299"/>
                    <a:pt x="42414" y="50381"/>
                    <a:pt x="117987" y="0"/>
                  </a:cubicBezTo>
                  <a:cubicBezTo>
                    <a:pt x="132735" y="9832"/>
                    <a:pt x="158756" y="12115"/>
                    <a:pt x="162232" y="29496"/>
                  </a:cubicBezTo>
                  <a:cubicBezTo>
                    <a:pt x="170005" y="68361"/>
                    <a:pt x="154000" y="108387"/>
                    <a:pt x="147484" y="147483"/>
                  </a:cubicBezTo>
                  <a:cubicBezTo>
                    <a:pt x="140054" y="192066"/>
                    <a:pt x="116354" y="255622"/>
                    <a:pt x="103239" y="294967"/>
                  </a:cubicBezTo>
                  <a:lnTo>
                    <a:pt x="88490" y="339212"/>
                  </a:lnTo>
                  <a:lnTo>
                    <a:pt x="73742" y="383458"/>
                  </a:lnTo>
                  <a:cubicBezTo>
                    <a:pt x="68826" y="368709"/>
                    <a:pt x="51444" y="352802"/>
                    <a:pt x="58994" y="339212"/>
                  </a:cubicBezTo>
                  <a:cubicBezTo>
                    <a:pt x="88706" y="285730"/>
                    <a:pt x="143077" y="253660"/>
                    <a:pt x="191729" y="221225"/>
                  </a:cubicBezTo>
                  <a:cubicBezTo>
                    <a:pt x="208288" y="196386"/>
                    <a:pt x="229248" y="152658"/>
                    <a:pt x="265471" y="147483"/>
                  </a:cubicBezTo>
                  <a:cubicBezTo>
                    <a:pt x="278432" y="145631"/>
                    <a:pt x="352107" y="171446"/>
                    <a:pt x="368710" y="176980"/>
                  </a:cubicBezTo>
                  <a:cubicBezTo>
                    <a:pt x="449438" y="150071"/>
                    <a:pt x="386304" y="154729"/>
                    <a:pt x="427703" y="206477"/>
                  </a:cubicBezTo>
                  <a:cubicBezTo>
                    <a:pt x="438776" y="220318"/>
                    <a:pt x="457200" y="226142"/>
                    <a:pt x="471949" y="235974"/>
                  </a:cubicBezTo>
                  <a:cubicBezTo>
                    <a:pt x="481665" y="206827"/>
                    <a:pt x="490203" y="168276"/>
                    <a:pt x="516194" y="147483"/>
                  </a:cubicBezTo>
                  <a:cubicBezTo>
                    <a:pt x="528333" y="137771"/>
                    <a:pt x="545691" y="137651"/>
                    <a:pt x="560439" y="132735"/>
                  </a:cubicBezTo>
                  <a:cubicBezTo>
                    <a:pt x="586659" y="172064"/>
                    <a:pt x="594873" y="190652"/>
                    <a:pt x="634181" y="221225"/>
                  </a:cubicBezTo>
                  <a:cubicBezTo>
                    <a:pt x="662164" y="242990"/>
                    <a:pt x="694688" y="258454"/>
                    <a:pt x="722671" y="280219"/>
                  </a:cubicBezTo>
                  <a:cubicBezTo>
                    <a:pt x="771782" y="318416"/>
                    <a:pt x="755882" y="339212"/>
                    <a:pt x="825910" y="339212"/>
                  </a:cubicBezTo>
                  <a:cubicBezTo>
                    <a:pt x="836903" y="339212"/>
                    <a:pt x="845575" y="329380"/>
                    <a:pt x="855407" y="324464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13014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ENCLOSURE X ATTACHMENT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 the extra document or picture (or other thing) that is sent with letter or email</a:t>
            </a:r>
          </a:p>
          <a:p>
            <a:pPr marL="0" indent="0">
              <a:buNone/>
            </a:pPr>
            <a:endParaRPr lang="en-GB" sz="3200" dirty="0" smtClean="0"/>
          </a:p>
          <a:p>
            <a:pPr marL="457200" indent="-457200"/>
            <a:r>
              <a:rPr lang="en-GB" sz="3200" dirty="0" smtClean="0"/>
              <a:t>Enclosure – we use this word in connection with letters</a:t>
            </a:r>
          </a:p>
          <a:p>
            <a:pPr marL="457200" indent="-457200"/>
            <a:r>
              <a:rPr lang="en-GB" sz="3200" dirty="0" smtClean="0"/>
              <a:t>Attachment – we use this word in connection with emails</a:t>
            </a:r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16464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839</TotalTime>
  <Words>368</Words>
  <Application>Microsoft Office PowerPoint</Application>
  <PresentationFormat>Předvádění na obrazovce (4:3)</PresentationFormat>
  <Paragraphs>115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Soho</vt:lpstr>
      <vt:lpstr>Business letters</vt:lpstr>
      <vt:lpstr>STYLES OF LETTERS (EMAILS)</vt:lpstr>
      <vt:lpstr>PARTS OF THE LETTERS</vt:lpstr>
      <vt:lpstr>LETTERHEAD</vt:lpstr>
      <vt:lpstr>INSIDE ADDRESS</vt:lpstr>
      <vt:lpstr>SALUTATION</vt:lpstr>
      <vt:lpstr>BODY OF LETTER</vt:lpstr>
      <vt:lpstr>COMPLIMENTARY CLOSING</vt:lpstr>
      <vt:lpstr>ENCLOSURE X ATTACHMENT</vt:lpstr>
      <vt:lpstr>REASON FOR WRITTING BUSINESS LETTERS</vt:lpstr>
      <vt:lpstr>Prezentace aplikace PowerPoint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Posseltová Naděžda</cp:lastModifiedBy>
  <cp:revision>75</cp:revision>
  <dcterms:created xsi:type="dcterms:W3CDTF">2014-04-24T17:21:30Z</dcterms:created>
  <dcterms:modified xsi:type="dcterms:W3CDTF">2014-09-23T06:48:20Z</dcterms:modified>
</cp:coreProperties>
</file>