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0" r:id="rId3"/>
    <p:sldId id="261" r:id="rId4"/>
    <p:sldId id="264" r:id="rId5"/>
    <p:sldId id="263" r:id="rId6"/>
    <p:sldId id="262" r:id="rId7"/>
    <p:sldId id="266" r:id="rId8"/>
    <p:sldId id="265" r:id="rId9"/>
    <p:sldId id="267" r:id="rId10"/>
    <p:sldId id="268" r:id="rId11"/>
    <p:sldId id="269" r:id="rId12"/>
    <p:sldId id="270" r:id="rId13"/>
    <p:sldId id="25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22.8.2014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MAcroeconomics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UNEMPLOYMENT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Cyclical unemployment - based on the economic cycle in a period of recession and trough</a:t>
            </a:r>
          </a:p>
          <a:p>
            <a:pPr marL="457200" indent="-457200"/>
            <a:r>
              <a:rPr lang="en-GB" sz="3200" dirty="0" smtClean="0"/>
              <a:t>Seasonal unemployment - is regularly in some sectors (agriculture, tourism) 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2897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TAXES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= </a:t>
            </a:r>
            <a:r>
              <a:rPr lang="cs-CZ" sz="3200" dirty="0" err="1" smtClean="0"/>
              <a:t>mandatory</a:t>
            </a:r>
            <a:r>
              <a:rPr lang="cs-CZ" sz="3200" dirty="0" smtClean="0"/>
              <a:t> </a:t>
            </a:r>
            <a:r>
              <a:rPr lang="cs-CZ" sz="3200" dirty="0" err="1" smtClean="0"/>
              <a:t>payment</a:t>
            </a:r>
            <a:r>
              <a:rPr lang="cs-CZ" sz="3200" dirty="0" smtClean="0"/>
              <a:t> in </a:t>
            </a:r>
            <a:r>
              <a:rPr lang="cs-CZ" sz="3200" dirty="0" err="1" smtClean="0"/>
              <a:t>the</a:t>
            </a:r>
            <a:r>
              <a:rPr lang="cs-CZ" sz="3200" dirty="0" smtClean="0"/>
              <a:t> public </a:t>
            </a:r>
            <a:r>
              <a:rPr lang="cs-CZ" sz="3200" dirty="0" err="1" smtClean="0"/>
              <a:t>bugdet</a:t>
            </a:r>
            <a:endParaRPr lang="cs-CZ" sz="3200" dirty="0" smtClean="0"/>
          </a:p>
          <a:p>
            <a:pPr marL="0" indent="0">
              <a:buNone/>
            </a:pPr>
            <a:endParaRPr lang="cs-CZ" sz="3200" dirty="0"/>
          </a:p>
          <a:p>
            <a:pPr marL="457200" indent="-457200"/>
            <a:r>
              <a:rPr lang="cs-CZ" sz="3200" dirty="0" smtClean="0"/>
              <a:t>I</a:t>
            </a:r>
            <a:r>
              <a:rPr lang="en-GB" sz="3200" dirty="0" err="1" smtClean="0"/>
              <a:t>ndividual</a:t>
            </a:r>
            <a:r>
              <a:rPr lang="cs-CZ" sz="3200" dirty="0" smtClean="0"/>
              <a:t>s and </a:t>
            </a:r>
            <a:r>
              <a:rPr lang="en-GB" sz="3200" dirty="0" smtClean="0"/>
              <a:t>legal </a:t>
            </a:r>
            <a:r>
              <a:rPr lang="en-GB" sz="3200" dirty="0" err="1" smtClean="0"/>
              <a:t>entit</a:t>
            </a:r>
            <a:r>
              <a:rPr lang="cs-CZ" sz="3200" dirty="0" err="1" smtClean="0"/>
              <a:t>ies</a:t>
            </a:r>
            <a:r>
              <a:rPr lang="cs-CZ" sz="3200" dirty="0" smtClean="0"/>
              <a:t> </a:t>
            </a:r>
            <a:r>
              <a:rPr lang="cs-CZ" sz="3200" dirty="0" err="1" smtClean="0"/>
              <a:t>pay</a:t>
            </a:r>
            <a:r>
              <a:rPr lang="cs-CZ" sz="3200" dirty="0" smtClean="0"/>
              <a:t> </a:t>
            </a:r>
            <a:r>
              <a:rPr lang="cs-CZ" sz="3200" dirty="0" err="1" smtClean="0"/>
              <a:t>different</a:t>
            </a:r>
            <a:r>
              <a:rPr lang="cs-CZ" sz="3200" dirty="0" smtClean="0"/>
              <a:t> </a:t>
            </a:r>
            <a:r>
              <a:rPr lang="cs-CZ" sz="3200" dirty="0" err="1" smtClean="0"/>
              <a:t>taxes</a:t>
            </a:r>
            <a:r>
              <a:rPr lang="cs-CZ" sz="3200" dirty="0" smtClean="0"/>
              <a:t>.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20" name="Skupina 19"/>
          <p:cNvGrpSpPr/>
          <p:nvPr/>
        </p:nvGrpSpPr>
        <p:grpSpPr>
          <a:xfrm>
            <a:off x="465026" y="3591531"/>
            <a:ext cx="3963373" cy="2009301"/>
            <a:chOff x="465026" y="3591531"/>
            <a:chExt cx="3963373" cy="2009301"/>
          </a:xfrm>
        </p:grpSpPr>
        <p:grpSp>
          <p:nvGrpSpPr>
            <p:cNvPr id="13" name="Skupina 12"/>
            <p:cNvGrpSpPr/>
            <p:nvPr/>
          </p:nvGrpSpPr>
          <p:grpSpPr>
            <a:xfrm>
              <a:off x="465026" y="3591531"/>
              <a:ext cx="2035842" cy="2009301"/>
              <a:chOff x="465026" y="3591531"/>
              <a:chExt cx="2035842" cy="2009301"/>
            </a:xfrm>
          </p:grpSpPr>
          <p:pic>
            <p:nvPicPr>
              <p:cNvPr id="5" name="Obrázek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729478">
                <a:off x="1127658" y="4227622"/>
                <a:ext cx="1782666" cy="963754"/>
              </a:xfrm>
              <a:prstGeom prst="rect">
                <a:avLst/>
              </a:prstGeom>
            </p:spPr>
          </p:pic>
          <p:grpSp>
            <p:nvGrpSpPr>
              <p:cNvPr id="11" name="Skupina 10"/>
              <p:cNvGrpSpPr/>
              <p:nvPr/>
            </p:nvGrpSpPr>
            <p:grpSpPr>
              <a:xfrm>
                <a:off x="465026" y="3591531"/>
                <a:ext cx="1692035" cy="1968055"/>
                <a:chOff x="462200" y="3886814"/>
                <a:chExt cx="2650519" cy="2770831"/>
              </a:xfrm>
            </p:grpSpPr>
            <p:pic>
              <p:nvPicPr>
                <p:cNvPr id="4" name="Obrázek 3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2202" y="5047126"/>
                  <a:ext cx="2650517" cy="1432936"/>
                </a:xfrm>
                <a:prstGeom prst="rect">
                  <a:avLst/>
                </a:prstGeom>
              </p:spPr>
            </p:pic>
            <p:pic>
              <p:nvPicPr>
                <p:cNvPr id="6" name="Obrázek 5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844510">
                  <a:off x="462200" y="4773296"/>
                  <a:ext cx="2650517" cy="1432936"/>
                </a:xfrm>
                <a:prstGeom prst="rect">
                  <a:avLst/>
                </a:prstGeom>
              </p:spPr>
            </p:pic>
            <p:pic>
              <p:nvPicPr>
                <p:cNvPr id="7" name="Obrázek 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4037835">
                  <a:off x="516507" y="4523366"/>
                  <a:ext cx="2770667" cy="1497892"/>
                </a:xfrm>
                <a:prstGeom prst="rect">
                  <a:avLst/>
                </a:prstGeom>
              </p:spPr>
            </p:pic>
            <p:pic>
              <p:nvPicPr>
                <p:cNvPr id="8" name="Obrázek 7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811894" y="4495605"/>
                  <a:ext cx="2650517" cy="1432936"/>
                </a:xfrm>
                <a:prstGeom prst="rect">
                  <a:avLst/>
                </a:prstGeom>
              </p:spPr>
            </p:pic>
          </p:grpSp>
        </p:grpSp>
        <p:sp>
          <p:nvSpPr>
            <p:cNvPr id="14" name="TextovéPole 13"/>
            <p:cNvSpPr txBox="1"/>
            <p:nvPr/>
          </p:nvSpPr>
          <p:spPr>
            <a:xfrm>
              <a:off x="2539035" y="3675994"/>
              <a:ext cx="18893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 smtClean="0">
                  <a:solidFill>
                    <a:srgbClr val="00B050"/>
                  </a:solidFill>
                </a:rPr>
                <a:t>FOR ME </a:t>
              </a:r>
              <a:r>
                <a:rPr lang="cs-CZ" sz="2800" b="1" dirty="0" smtClean="0">
                  <a:solidFill>
                    <a:srgbClr val="00B050"/>
                  </a:solidFill>
                  <a:sym typeface="Wingdings" pitchFamily="2" charset="2"/>
                </a:rPr>
                <a:t></a:t>
              </a:r>
              <a:endParaRPr lang="en-GB" sz="2800" b="1" dirty="0">
                <a:solidFill>
                  <a:srgbClr val="00B050"/>
                </a:solidFill>
              </a:endParaRPr>
            </a:p>
          </p:txBody>
        </p:sp>
        <p:cxnSp>
          <p:nvCxnSpPr>
            <p:cNvPr id="17" name="Přímá spojnice se šipkou 16"/>
            <p:cNvCxnSpPr/>
            <p:nvPr/>
          </p:nvCxnSpPr>
          <p:spPr>
            <a:xfrm flipH="1">
              <a:off x="2046279" y="4148824"/>
              <a:ext cx="504056" cy="37640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Skupina 20"/>
          <p:cNvGrpSpPr/>
          <p:nvPr/>
        </p:nvGrpSpPr>
        <p:grpSpPr>
          <a:xfrm>
            <a:off x="5202894" y="3337008"/>
            <a:ext cx="3263973" cy="2385696"/>
            <a:chOff x="5202894" y="3337008"/>
            <a:chExt cx="3263973" cy="2385696"/>
          </a:xfrm>
        </p:grpSpPr>
        <p:grpSp>
          <p:nvGrpSpPr>
            <p:cNvPr id="12" name="Skupina 11"/>
            <p:cNvGrpSpPr/>
            <p:nvPr/>
          </p:nvGrpSpPr>
          <p:grpSpPr>
            <a:xfrm>
              <a:off x="5202894" y="3622485"/>
              <a:ext cx="1921000" cy="2100219"/>
              <a:chOff x="6024254" y="3823003"/>
              <a:chExt cx="2650517" cy="2650517"/>
            </a:xfrm>
          </p:grpSpPr>
          <p:pic>
            <p:nvPicPr>
              <p:cNvPr id="9" name="Obrázek 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603847">
                <a:off x="5428513" y="4431794"/>
                <a:ext cx="2650517" cy="1432936"/>
              </a:xfrm>
              <a:prstGeom prst="rect">
                <a:avLst/>
              </a:prstGeom>
            </p:spPr>
          </p:pic>
          <p:pic>
            <p:nvPicPr>
              <p:cNvPr id="10" name="Obrázek 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333001">
                <a:off x="6024254" y="3958146"/>
                <a:ext cx="2650517" cy="1432936"/>
              </a:xfrm>
              <a:prstGeom prst="rect">
                <a:avLst/>
              </a:prstGeom>
            </p:spPr>
          </p:pic>
        </p:grpSp>
        <p:sp>
          <p:nvSpPr>
            <p:cNvPr id="15" name="TextovéPole 14"/>
            <p:cNvSpPr txBox="1"/>
            <p:nvPr/>
          </p:nvSpPr>
          <p:spPr>
            <a:xfrm>
              <a:off x="6738675" y="3337008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 smtClean="0">
                  <a:solidFill>
                    <a:srgbClr val="FF0000"/>
                  </a:solidFill>
                </a:rPr>
                <a:t>STATE </a:t>
              </a:r>
              <a:r>
                <a:rPr lang="cs-CZ" sz="2800" b="1" dirty="0" smtClean="0">
                  <a:solidFill>
                    <a:srgbClr val="FF0000"/>
                  </a:solidFill>
                  <a:sym typeface="Wingdings" pitchFamily="2" charset="2"/>
                </a:rPr>
                <a:t></a:t>
              </a:r>
              <a:endParaRPr lang="en-GB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Přímá spojnice se šipkou 18"/>
            <p:cNvCxnSpPr/>
            <p:nvPr/>
          </p:nvCxnSpPr>
          <p:spPr>
            <a:xfrm flipH="1">
              <a:off x="6705651" y="3824655"/>
              <a:ext cx="504056" cy="37640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29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TYPES OF TAXES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Income taxes</a:t>
            </a:r>
          </a:p>
          <a:p>
            <a:pPr marL="457200" indent="-457200"/>
            <a:r>
              <a:rPr lang="en-GB" sz="3200" dirty="0" smtClean="0"/>
              <a:t>Property tax</a:t>
            </a:r>
          </a:p>
          <a:p>
            <a:pPr marL="457200" indent="-457200"/>
            <a:r>
              <a:rPr lang="en-GB" sz="3200" dirty="0" smtClean="0"/>
              <a:t>VAT (Value added tax)</a:t>
            </a:r>
          </a:p>
          <a:p>
            <a:pPr marL="457200" indent="-457200"/>
            <a:r>
              <a:rPr lang="en-GB" sz="3200" dirty="0" smtClean="0"/>
              <a:t>Consumer taxes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16919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28625" y="3810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26720" y="1450848"/>
            <a:ext cx="8595360" cy="493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http://</a:t>
            </a:r>
            <a:r>
              <a:rPr lang="cs-CZ" dirty="0" smtClean="0"/>
              <a:t>www.ask.com/question/what-is-national-economy</a:t>
            </a:r>
          </a:p>
          <a:p>
            <a:r>
              <a:rPr lang="cs-CZ" dirty="0"/>
              <a:t>http://</a:t>
            </a:r>
            <a:r>
              <a:rPr lang="cs-CZ" dirty="0" smtClean="0"/>
              <a:t>www.dummies.com/how-to/content/tracking-the-economic-cycle-from-expansion-to-rece.html</a:t>
            </a:r>
          </a:p>
          <a:p>
            <a:r>
              <a:rPr lang="cs-CZ" dirty="0"/>
              <a:t>http://</a:t>
            </a:r>
            <a:r>
              <a:rPr lang="cs-CZ" dirty="0" smtClean="0"/>
              <a:t>en.wikipedia.org/wiki/Gross_domestic_product</a:t>
            </a:r>
          </a:p>
          <a:p>
            <a:r>
              <a:rPr lang="cs-CZ" dirty="0"/>
              <a:t>http://www.mapsofworld.com/world-top-ten/world-top-ten-gross-domestic-countries-map.html</a:t>
            </a:r>
          </a:p>
          <a:p>
            <a:r>
              <a:rPr lang="cs-CZ" dirty="0" smtClean="0"/>
              <a:t>www.pixabay.com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637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DEFINITION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Macroeconomics a branch of economics dealing with the performance, structure, </a:t>
            </a:r>
            <a:r>
              <a:rPr lang="en-GB" sz="3200" dirty="0" err="1" smtClean="0"/>
              <a:t>behavior</a:t>
            </a:r>
            <a:r>
              <a:rPr lang="en-GB" sz="3200" dirty="0" smtClean="0"/>
              <a:t>, and decision-making of an economy as a whole, rather than individual markets. </a:t>
            </a:r>
          </a:p>
          <a:p>
            <a:pPr marL="457200" indent="-457200"/>
            <a:r>
              <a:rPr lang="en-GB" sz="3200" dirty="0" smtClean="0"/>
              <a:t>The word is of Greek </a:t>
            </a:r>
          </a:p>
          <a:p>
            <a:pPr marL="442913" indent="0">
              <a:buNone/>
            </a:pPr>
            <a:r>
              <a:rPr lang="en-GB" sz="3200" dirty="0" smtClean="0"/>
              <a:t>origin: </a:t>
            </a:r>
            <a:r>
              <a:rPr lang="en-GB" sz="3200" i="1" dirty="0" err="1" smtClean="0"/>
              <a:t>makro</a:t>
            </a:r>
            <a:r>
              <a:rPr lang="en-GB" sz="3200" i="1" dirty="0" smtClean="0"/>
              <a:t> –</a:t>
            </a:r>
            <a:r>
              <a:rPr lang="en-GB" sz="3200" dirty="0" smtClean="0"/>
              <a:t> meaning</a:t>
            </a:r>
          </a:p>
          <a:p>
            <a:pPr marL="442913" indent="0">
              <a:buNone/>
            </a:pPr>
            <a:r>
              <a:rPr lang="en-GB" sz="3200" dirty="0" smtClean="0"/>
              <a:t>„large" and economics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517950"/>
            <a:ext cx="3635896" cy="311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 smtClean="0"/>
              <a:t>WHAT DOES MACROECONOMICS STUDY?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GDP</a:t>
            </a:r>
          </a:p>
          <a:p>
            <a:pPr marL="457200" indent="-457200"/>
            <a:r>
              <a:rPr lang="en-GB" sz="3200" dirty="0" smtClean="0"/>
              <a:t>Inflation</a:t>
            </a:r>
          </a:p>
          <a:p>
            <a:pPr marL="457200" indent="-457200"/>
            <a:r>
              <a:rPr lang="en-GB" sz="3200" dirty="0" smtClean="0"/>
              <a:t>Unemployment</a:t>
            </a:r>
          </a:p>
          <a:p>
            <a:pPr marL="457200" indent="-457200"/>
            <a:r>
              <a:rPr lang="en-GB" sz="3200" dirty="0" smtClean="0"/>
              <a:t>Foreign trade</a:t>
            </a:r>
          </a:p>
          <a:p>
            <a:pPr marL="457200" indent="-457200"/>
            <a:r>
              <a:rPr lang="en-GB" sz="3200" dirty="0" smtClean="0"/>
              <a:t>Exchange rate</a:t>
            </a:r>
          </a:p>
          <a:p>
            <a:pPr marL="457200" indent="-457200"/>
            <a:r>
              <a:rPr lang="en-GB" sz="3200" dirty="0" smtClean="0"/>
              <a:t>Aggregate supply</a:t>
            </a:r>
          </a:p>
          <a:p>
            <a:pPr marL="457200" indent="-457200"/>
            <a:r>
              <a:rPr lang="en-GB" sz="3200" dirty="0" smtClean="0"/>
              <a:t>Aggregate demand</a:t>
            </a:r>
          </a:p>
          <a:p>
            <a:pPr marL="457200" indent="-457200"/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0682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NATIONAL ECONOMY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refers to a country's financial resources</a:t>
            </a:r>
          </a:p>
          <a:p>
            <a:pPr marL="0" indent="0">
              <a:buNone/>
            </a:pPr>
            <a:endParaRPr lang="en-GB" sz="1200" dirty="0" smtClean="0"/>
          </a:p>
          <a:p>
            <a:pPr marL="457200" indent="-457200"/>
            <a:r>
              <a:rPr lang="en-GB" sz="3200" dirty="0" smtClean="0"/>
              <a:t>Every national economy has some stages of development so-called economic cycle with four levels:</a:t>
            </a:r>
          </a:p>
          <a:p>
            <a:pPr marL="811213" lvl="1" indent="-368300"/>
            <a:r>
              <a:rPr lang="en-GB" sz="3200" dirty="0" smtClean="0"/>
              <a:t>Expansion</a:t>
            </a:r>
            <a:endParaRPr lang="en-GB" sz="3200" b="1" dirty="0" smtClean="0"/>
          </a:p>
          <a:p>
            <a:pPr marL="811213" lvl="1" indent="-368300"/>
            <a:r>
              <a:rPr lang="en-GB" sz="3200" dirty="0" smtClean="0"/>
              <a:t>Peak</a:t>
            </a:r>
          </a:p>
          <a:p>
            <a:pPr marL="811213" lvl="1" indent="-368300"/>
            <a:r>
              <a:rPr lang="en-GB" sz="3200" dirty="0" smtClean="0"/>
              <a:t>Recession</a:t>
            </a:r>
          </a:p>
          <a:p>
            <a:pPr marL="811213" lvl="1" indent="-368300"/>
            <a:r>
              <a:rPr lang="en-GB" sz="3200" dirty="0" smtClean="0"/>
              <a:t>Trough</a:t>
            </a:r>
            <a:endParaRPr lang="en-GB" sz="3000" dirty="0" smtClean="0"/>
          </a:p>
          <a:p>
            <a:pPr marL="811213" lvl="1" indent="-368300"/>
            <a:endParaRPr lang="en-GB" sz="30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20" name="Skupina 19"/>
          <p:cNvGrpSpPr/>
          <p:nvPr/>
        </p:nvGrpSpPr>
        <p:grpSpPr>
          <a:xfrm>
            <a:off x="3131840" y="3167390"/>
            <a:ext cx="6012160" cy="3521134"/>
            <a:chOff x="3131840" y="3167390"/>
            <a:chExt cx="6012160" cy="3521134"/>
          </a:xfrm>
        </p:grpSpPr>
        <p:sp>
          <p:nvSpPr>
            <p:cNvPr id="4" name="Volný tvar 3"/>
            <p:cNvSpPr/>
            <p:nvPr/>
          </p:nvSpPr>
          <p:spPr>
            <a:xfrm>
              <a:off x="4104416" y="3429000"/>
              <a:ext cx="3746090" cy="2406724"/>
            </a:xfrm>
            <a:custGeom>
              <a:avLst/>
              <a:gdLst>
                <a:gd name="connsiteX0" fmla="*/ 0 w 3746090"/>
                <a:gd name="connsiteY0" fmla="*/ 665938 h 2406724"/>
                <a:gd name="connsiteX1" fmla="*/ 412955 w 3746090"/>
                <a:gd name="connsiteY1" fmla="*/ 223487 h 2406724"/>
                <a:gd name="connsiteX2" fmla="*/ 884903 w 3746090"/>
                <a:gd name="connsiteY2" fmla="*/ 238235 h 2406724"/>
                <a:gd name="connsiteX3" fmla="*/ 1651819 w 3746090"/>
                <a:gd name="connsiteY3" fmla="*/ 2406248 h 2406724"/>
                <a:gd name="connsiteX4" fmla="*/ 2802193 w 3746090"/>
                <a:gd name="connsiteY4" fmla="*/ 31758 h 2406724"/>
                <a:gd name="connsiteX5" fmla="*/ 3746090 w 3746090"/>
                <a:gd name="connsiteY5" fmla="*/ 975654 h 2406724"/>
                <a:gd name="connsiteX6" fmla="*/ 3701845 w 3746090"/>
                <a:gd name="connsiteY6" fmla="*/ 931409 h 240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6090" h="2406724">
                  <a:moveTo>
                    <a:pt x="0" y="665938"/>
                  </a:moveTo>
                  <a:cubicBezTo>
                    <a:pt x="132735" y="480354"/>
                    <a:pt x="265471" y="294771"/>
                    <a:pt x="412955" y="223487"/>
                  </a:cubicBezTo>
                  <a:cubicBezTo>
                    <a:pt x="560439" y="152203"/>
                    <a:pt x="678426" y="-125558"/>
                    <a:pt x="884903" y="238235"/>
                  </a:cubicBezTo>
                  <a:cubicBezTo>
                    <a:pt x="1091380" y="602028"/>
                    <a:pt x="1332271" y="2440661"/>
                    <a:pt x="1651819" y="2406248"/>
                  </a:cubicBezTo>
                  <a:cubicBezTo>
                    <a:pt x="1971367" y="2371835"/>
                    <a:pt x="2453148" y="270190"/>
                    <a:pt x="2802193" y="31758"/>
                  </a:cubicBezTo>
                  <a:cubicBezTo>
                    <a:pt x="3151238" y="-206674"/>
                    <a:pt x="3746090" y="975654"/>
                    <a:pt x="3746090" y="975654"/>
                  </a:cubicBezTo>
                  <a:lnTo>
                    <a:pt x="3701845" y="931409"/>
                  </a:lnTo>
                </a:path>
              </a:pathLst>
            </a:custGeom>
            <a:noFill/>
            <a:ln w="635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5021427" y="6165304"/>
              <a:ext cx="16561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>
                  <a:solidFill>
                    <a:srgbClr val="0070C0"/>
                  </a:solidFill>
                </a:rPr>
                <a:t>TROUGH</a:t>
              </a:r>
              <a:endParaRPr lang="en-GB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6" name="TextovéPole 5"/>
            <p:cNvSpPr txBox="1"/>
            <p:nvPr/>
          </p:nvSpPr>
          <p:spPr>
            <a:xfrm>
              <a:off x="7487816" y="3167390"/>
              <a:ext cx="16561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>
                  <a:solidFill>
                    <a:srgbClr val="0070C0"/>
                  </a:solidFill>
                </a:rPr>
                <a:t>PEAK</a:t>
              </a:r>
              <a:endParaRPr lang="en-GB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7" name="TextovéPole 6"/>
            <p:cNvSpPr txBox="1"/>
            <p:nvPr/>
          </p:nvSpPr>
          <p:spPr>
            <a:xfrm>
              <a:off x="3131840" y="4535542"/>
              <a:ext cx="20419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 smtClean="0">
                  <a:solidFill>
                    <a:srgbClr val="0070C0"/>
                  </a:solidFill>
                </a:rPr>
                <a:t>RECESSION</a:t>
              </a:r>
              <a:endParaRPr lang="en-GB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6372136" y="4797152"/>
              <a:ext cx="2160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>
                  <a:solidFill>
                    <a:srgbClr val="0070C0"/>
                  </a:solidFill>
                </a:rPr>
                <a:t>EXPANSION</a:t>
              </a:r>
              <a:endParaRPr lang="en-GB" sz="28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0" name="Přímá spojnice se šipkou 9"/>
            <p:cNvCxnSpPr/>
            <p:nvPr/>
          </p:nvCxnSpPr>
          <p:spPr>
            <a:xfrm flipV="1">
              <a:off x="5724128" y="5949280"/>
              <a:ext cx="0" cy="31445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nice se šipkou 13"/>
            <p:cNvCxnSpPr/>
            <p:nvPr/>
          </p:nvCxnSpPr>
          <p:spPr>
            <a:xfrm flipH="1">
              <a:off x="7668344" y="3577736"/>
              <a:ext cx="288032" cy="30124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Přímá spojnice se šipkou 14"/>
            <p:cNvCxnSpPr/>
            <p:nvPr/>
          </p:nvCxnSpPr>
          <p:spPr>
            <a:xfrm flipV="1">
              <a:off x="4788024" y="4317908"/>
              <a:ext cx="233403" cy="31445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se šipkou 15"/>
            <p:cNvCxnSpPr/>
            <p:nvPr/>
          </p:nvCxnSpPr>
          <p:spPr>
            <a:xfrm flipH="1" flipV="1">
              <a:off x="6516216" y="4535542"/>
              <a:ext cx="360040" cy="31445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034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GDP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gross domestic product</a:t>
            </a:r>
          </a:p>
          <a:p>
            <a:pPr marL="0" indent="0">
              <a:buNone/>
            </a:pPr>
            <a:endParaRPr lang="en-GB" sz="1200" dirty="0" smtClean="0"/>
          </a:p>
          <a:p>
            <a:pPr marL="457200" indent="-457200"/>
            <a:r>
              <a:rPr lang="en-GB" sz="3200" dirty="0" smtClean="0"/>
              <a:t>GDP is the market value of all final goods and services produced within a country in a year.</a:t>
            </a:r>
          </a:p>
          <a:p>
            <a:pPr marL="0" indent="0">
              <a:buNone/>
            </a:pPr>
            <a:endParaRPr lang="en-GB" sz="1200" dirty="0" smtClean="0"/>
          </a:p>
          <a:p>
            <a:pPr marL="457200" indent="-457200"/>
            <a:r>
              <a:rPr lang="en-GB" sz="3200" dirty="0" smtClean="0"/>
              <a:t>We distinguish GDP and GDP per capita </a:t>
            </a:r>
          </a:p>
          <a:p>
            <a:pPr marL="457200" indent="-457200"/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069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GDP PER CAPITA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 fontScale="77500" lnSpcReduction="20000"/>
          </a:bodyPr>
          <a:lstStyle/>
          <a:p>
            <a:pPr marL="457200" indent="-457200"/>
            <a:r>
              <a:rPr lang="en-GB" sz="3200" dirty="0" smtClean="0"/>
              <a:t>is often used as an indicator of a country's material standard of living.</a:t>
            </a:r>
          </a:p>
          <a:p>
            <a:pPr marL="457200" indent="-457200"/>
            <a:r>
              <a:rPr lang="en-GB" sz="3200" dirty="0" smtClean="0"/>
              <a:t>The states with the highest GDP per capita:</a:t>
            </a:r>
          </a:p>
          <a:p>
            <a:pPr marL="900113" indent="-457200"/>
            <a:r>
              <a:rPr lang="en-GB" sz="3200" dirty="0" err="1" smtClean="0"/>
              <a:t>Quatar</a:t>
            </a:r>
            <a:endParaRPr lang="en-GB" sz="3200" dirty="0" smtClean="0"/>
          </a:p>
          <a:p>
            <a:pPr marL="900113" indent="-457200"/>
            <a:r>
              <a:rPr lang="en-GB" sz="3200" dirty="0" smtClean="0"/>
              <a:t>Luxembourg</a:t>
            </a:r>
          </a:p>
          <a:p>
            <a:pPr marL="900113" indent="-457200"/>
            <a:r>
              <a:rPr lang="en-GB" sz="3200" dirty="0" smtClean="0"/>
              <a:t>Singapore</a:t>
            </a:r>
          </a:p>
          <a:p>
            <a:pPr marL="900113" indent="-457200"/>
            <a:r>
              <a:rPr lang="en-GB" sz="3200" dirty="0" smtClean="0"/>
              <a:t>Norway</a:t>
            </a:r>
          </a:p>
          <a:p>
            <a:pPr marL="900113" indent="-457200"/>
            <a:r>
              <a:rPr lang="en-GB" sz="3200" dirty="0" smtClean="0"/>
              <a:t>Brunei Darussalam</a:t>
            </a:r>
          </a:p>
          <a:p>
            <a:pPr marL="900113" indent="-457200"/>
            <a:r>
              <a:rPr lang="en-GB" sz="3200" dirty="0" err="1" smtClean="0"/>
              <a:t>HongKong</a:t>
            </a:r>
            <a:endParaRPr lang="en-GB" sz="3200" dirty="0" smtClean="0"/>
          </a:p>
          <a:p>
            <a:pPr marL="900113" indent="-457200"/>
            <a:r>
              <a:rPr lang="en-GB" sz="3200" dirty="0" smtClean="0"/>
              <a:t>U.S.A.</a:t>
            </a:r>
          </a:p>
          <a:p>
            <a:pPr marL="900113" indent="-457200"/>
            <a:r>
              <a:rPr lang="en-GB" sz="3200" dirty="0" smtClean="0"/>
              <a:t>United Arab Emirates</a:t>
            </a:r>
          </a:p>
          <a:p>
            <a:pPr marL="900113" indent="-457200"/>
            <a:r>
              <a:rPr lang="en-GB" sz="3200" dirty="0" smtClean="0"/>
              <a:t>Switzerland</a:t>
            </a:r>
          </a:p>
          <a:p>
            <a:pPr marL="900113" indent="-457200"/>
            <a:r>
              <a:rPr lang="en-GB" sz="3200" dirty="0" smtClean="0"/>
              <a:t>Australia</a:t>
            </a:r>
          </a:p>
          <a:p>
            <a:pPr marL="811213" lvl="1" indent="-368300"/>
            <a:endParaRPr lang="en-GB" sz="30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068960"/>
            <a:ext cx="4513331" cy="300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4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INFLATION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increasing price level of all goods and services over a longer period</a:t>
            </a:r>
          </a:p>
          <a:p>
            <a:pPr marL="0" indent="0">
              <a:buNone/>
            </a:pPr>
            <a:endParaRPr lang="en-GB" sz="1200" dirty="0" smtClean="0"/>
          </a:p>
          <a:p>
            <a:pPr marL="457200" indent="-457200"/>
            <a:r>
              <a:rPr lang="en-GB" sz="3200" dirty="0" smtClean="0"/>
              <a:t>We distinguish 3 types of inflation:</a:t>
            </a:r>
          </a:p>
          <a:p>
            <a:pPr marL="811213" indent="-368300"/>
            <a:r>
              <a:rPr lang="en-GB" sz="3200" dirty="0" smtClean="0"/>
              <a:t>Moderate (low) inflation</a:t>
            </a:r>
          </a:p>
          <a:p>
            <a:pPr marL="811213" indent="-368300"/>
            <a:r>
              <a:rPr lang="en-GB" sz="3200" dirty="0" smtClean="0"/>
              <a:t>Galloping inflation</a:t>
            </a:r>
          </a:p>
          <a:p>
            <a:pPr marL="811213" indent="-368300"/>
            <a:r>
              <a:rPr lang="en-GB" sz="3200" dirty="0" smtClean="0"/>
              <a:t>Hyperinflation</a:t>
            </a:r>
          </a:p>
          <a:p>
            <a:pPr marL="442913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sp>
        <p:nvSpPr>
          <p:cNvPr id="4" name="Oválný popisek 3"/>
          <p:cNvSpPr/>
          <p:nvPr/>
        </p:nvSpPr>
        <p:spPr>
          <a:xfrm>
            <a:off x="6383461" y="2996952"/>
            <a:ext cx="2736304" cy="1512168"/>
          </a:xfrm>
          <a:prstGeom prst="wedgeEllipseCallout">
            <a:avLst>
              <a:gd name="adj1" fmla="val 29558"/>
              <a:gd name="adj2" fmla="val 69219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strike="sngStrike" dirty="0"/>
              <a:t>$</a:t>
            </a:r>
            <a:r>
              <a:rPr lang="cs-CZ" sz="3600" strike="sngStrike" dirty="0" smtClean="0"/>
              <a:t>1000</a:t>
            </a:r>
          </a:p>
          <a:p>
            <a:pPr algn="ctr"/>
            <a:r>
              <a:rPr lang="cs-CZ" sz="4800" dirty="0" smtClean="0"/>
              <a:t>$1890</a:t>
            </a:r>
            <a:endParaRPr lang="en-GB" sz="4800" dirty="0"/>
          </a:p>
        </p:txBody>
      </p:sp>
      <p:sp>
        <p:nvSpPr>
          <p:cNvPr id="5" name="Oválný popisek 4"/>
          <p:cNvSpPr/>
          <p:nvPr/>
        </p:nvSpPr>
        <p:spPr>
          <a:xfrm>
            <a:off x="4221526" y="4260055"/>
            <a:ext cx="2016224" cy="1512168"/>
          </a:xfrm>
          <a:prstGeom prst="wedgeEllipseCallout">
            <a:avLst>
              <a:gd name="adj1" fmla="val 30581"/>
              <a:gd name="adj2" fmla="val 9705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800" b="1" strike="sngStrike" dirty="0" smtClean="0"/>
              <a:t>45 €</a:t>
            </a:r>
          </a:p>
          <a:p>
            <a:pPr algn="ctr"/>
            <a:r>
              <a:rPr lang="cs-CZ" sz="4800" b="1" dirty="0" smtClean="0"/>
              <a:t>52</a:t>
            </a:r>
            <a:r>
              <a:rPr lang="cs-CZ" sz="4800" b="1" dirty="0"/>
              <a:t> €</a:t>
            </a:r>
            <a:endParaRPr lang="en-GB" sz="4800" b="1" dirty="0"/>
          </a:p>
        </p:txBody>
      </p:sp>
      <p:sp>
        <p:nvSpPr>
          <p:cNvPr id="6" name="Oválný popisek 5"/>
          <p:cNvSpPr/>
          <p:nvPr/>
        </p:nvSpPr>
        <p:spPr>
          <a:xfrm>
            <a:off x="1331640" y="5013176"/>
            <a:ext cx="1872208" cy="1512168"/>
          </a:xfrm>
          <a:prstGeom prst="wedgeEllipseCallout">
            <a:avLst>
              <a:gd name="adj1" fmla="val -74213"/>
              <a:gd name="adj2" fmla="val 4754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800" strike="sngStrike" dirty="0" smtClean="0"/>
              <a:t>£1,2</a:t>
            </a:r>
          </a:p>
          <a:p>
            <a:pPr algn="ctr"/>
            <a:r>
              <a:rPr lang="cs-CZ" sz="4800" dirty="0" smtClean="0"/>
              <a:t>£2,1</a:t>
            </a:r>
            <a:endParaRPr lang="en-GB" sz="4800" dirty="0"/>
          </a:p>
        </p:txBody>
      </p:sp>
      <p:sp>
        <p:nvSpPr>
          <p:cNvPr id="7" name="Oválný popisek 6"/>
          <p:cNvSpPr/>
          <p:nvPr/>
        </p:nvSpPr>
        <p:spPr>
          <a:xfrm>
            <a:off x="6659216" y="141306"/>
            <a:ext cx="2484784" cy="1136919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strike="sngStrike" dirty="0" smtClean="0">
                <a:solidFill>
                  <a:schemeClr val="tx1"/>
                </a:solidFill>
              </a:rPr>
              <a:t>459</a:t>
            </a:r>
            <a:r>
              <a:rPr lang="cs-CZ" sz="3200" strike="sngStrike" dirty="0" smtClean="0">
                <a:solidFill>
                  <a:schemeClr val="tx1"/>
                </a:solidFill>
              </a:rPr>
              <a:t>,- Kč</a:t>
            </a:r>
          </a:p>
          <a:p>
            <a:pPr algn="ctr"/>
            <a:r>
              <a:rPr lang="cs-CZ" sz="3200" b="1" dirty="0" smtClean="0">
                <a:solidFill>
                  <a:schemeClr val="tx1"/>
                </a:solidFill>
              </a:rPr>
              <a:t>548,-Kč</a:t>
            </a:r>
            <a:endParaRPr lang="en-GB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97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UNEMPLOYMENT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Unemployment occurs when people are without work and actively seeking work.</a:t>
            </a:r>
          </a:p>
          <a:p>
            <a:pPr marL="0" indent="0">
              <a:buNone/>
            </a:pPr>
            <a:endParaRPr lang="en-GB" sz="1200" dirty="0" smtClean="0"/>
          </a:p>
          <a:p>
            <a:pPr marL="457200" indent="-457200"/>
            <a:r>
              <a:rPr lang="en-GB" sz="3200" dirty="0" smtClean="0"/>
              <a:t>We distinguish some types of unemployment:</a:t>
            </a:r>
          </a:p>
          <a:p>
            <a:pPr marL="811213" indent="-368300"/>
            <a:r>
              <a:rPr lang="en-GB" sz="3200" dirty="0" smtClean="0"/>
              <a:t>Frictional</a:t>
            </a:r>
          </a:p>
          <a:p>
            <a:pPr marL="811213" indent="-368300"/>
            <a:r>
              <a:rPr lang="en-GB" sz="3200" dirty="0" smtClean="0"/>
              <a:t>Structural</a:t>
            </a:r>
          </a:p>
          <a:p>
            <a:pPr marL="811213" indent="-368300"/>
            <a:r>
              <a:rPr lang="en-GB" sz="3200" dirty="0" smtClean="0"/>
              <a:t>Cyclical</a:t>
            </a:r>
          </a:p>
          <a:p>
            <a:pPr marL="811213" indent="-368300"/>
            <a:r>
              <a:rPr lang="en-GB" sz="3200" dirty="0" smtClean="0"/>
              <a:t>Seasonal</a:t>
            </a:r>
          </a:p>
          <a:p>
            <a:pPr marL="442913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6" name="Skupina 5"/>
          <p:cNvGrpSpPr/>
          <p:nvPr/>
        </p:nvGrpSpPr>
        <p:grpSpPr>
          <a:xfrm>
            <a:off x="4788024" y="3284984"/>
            <a:ext cx="4000887" cy="3325738"/>
            <a:chOff x="4788024" y="3284984"/>
            <a:chExt cx="4000887" cy="3325738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024" y="3284984"/>
              <a:ext cx="4000887" cy="3325738"/>
            </a:xfrm>
            <a:prstGeom prst="rect">
              <a:avLst/>
            </a:prstGeom>
          </p:spPr>
        </p:pic>
        <p:sp>
          <p:nvSpPr>
            <p:cNvPr id="5" name="TextovéPole 4"/>
            <p:cNvSpPr txBox="1"/>
            <p:nvPr/>
          </p:nvSpPr>
          <p:spPr>
            <a:xfrm rot="20472584">
              <a:off x="5828872" y="3958454"/>
              <a:ext cx="172819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b="1" dirty="0" smtClean="0">
                  <a:solidFill>
                    <a:schemeClr val="bg1"/>
                  </a:solidFill>
                </a:rPr>
                <a:t>LOOKING FOR A JOB</a:t>
              </a:r>
              <a:endParaRPr lang="en-GB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332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UNEMPLOYMENT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Frictional unemployment (short-term) – is very natural, it´s a situation when people are looking for a job and they mostly find it quickly (after graduating from school, after moving)</a:t>
            </a:r>
          </a:p>
          <a:p>
            <a:pPr marL="457200" indent="-457200"/>
            <a:r>
              <a:rPr lang="en-GB" sz="3200" dirty="0" smtClean="0"/>
              <a:t>Structural unemployment – it appears when some sectors (or geographic area) gets into a stronger downturn</a:t>
            </a:r>
          </a:p>
          <a:p>
            <a:pPr marL="457200" indent="-457200"/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04449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657</TotalTime>
  <Words>376</Words>
  <Application>Microsoft Office PowerPoint</Application>
  <PresentationFormat>Předvádění na obrazovce (4:3)</PresentationFormat>
  <Paragraphs>110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Soho</vt:lpstr>
      <vt:lpstr>MAcroeconomics</vt:lpstr>
      <vt:lpstr>DEFINITION</vt:lpstr>
      <vt:lpstr>WHAT DOES MACROECONOMICS STUDY?</vt:lpstr>
      <vt:lpstr>NATIONAL ECONOMY</vt:lpstr>
      <vt:lpstr>GDP</vt:lpstr>
      <vt:lpstr>GDP PER CAPITA</vt:lpstr>
      <vt:lpstr>INFLATION</vt:lpstr>
      <vt:lpstr>UNEMPLOYMENT</vt:lpstr>
      <vt:lpstr>UNEMPLOYMENT</vt:lpstr>
      <vt:lpstr>UNEMPLOYMENT</vt:lpstr>
      <vt:lpstr>TAXES</vt:lpstr>
      <vt:lpstr>TYPES OF TAXES</vt:lpstr>
      <vt:lpstr>Prezentace aplikace PowerPoint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Flekalová Jana</cp:lastModifiedBy>
  <cp:revision>63</cp:revision>
  <dcterms:created xsi:type="dcterms:W3CDTF">2014-04-24T17:21:30Z</dcterms:created>
  <dcterms:modified xsi:type="dcterms:W3CDTF">2014-08-22T14:00:27Z</dcterms:modified>
</cp:coreProperties>
</file>