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0" r:id="rId3"/>
    <p:sldId id="261" r:id="rId4"/>
    <p:sldId id="262" r:id="rId5"/>
    <p:sldId id="264" r:id="rId6"/>
    <p:sldId id="263" r:id="rId7"/>
    <p:sldId id="265" r:id="rId8"/>
    <p:sldId id="266" r:id="rId9"/>
    <p:sldId id="258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Microeconomics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DEFINITION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Microeconomics a branch of economics that studies the </a:t>
            </a:r>
            <a:r>
              <a:rPr lang="en-GB" sz="3200" dirty="0" err="1" smtClean="0"/>
              <a:t>behavio</a:t>
            </a:r>
            <a:r>
              <a:rPr lang="cs-CZ" sz="3200" dirty="0" smtClean="0"/>
              <a:t>u</a:t>
            </a:r>
            <a:r>
              <a:rPr lang="en-GB" sz="3200" dirty="0" smtClean="0"/>
              <a:t>r </a:t>
            </a:r>
            <a:r>
              <a:rPr lang="en-GB" sz="3200" dirty="0" smtClean="0"/>
              <a:t>of individuals and small impacting organizations in making decisions on the allocation of limited resources.</a:t>
            </a:r>
          </a:p>
          <a:p>
            <a:pPr marL="457200" indent="-457200"/>
            <a:r>
              <a:rPr lang="en-GB" sz="3200" dirty="0" smtClean="0"/>
              <a:t>The word is of Greek origin: </a:t>
            </a:r>
            <a:r>
              <a:rPr lang="en-GB" sz="3200" i="1" dirty="0" err="1" smtClean="0"/>
              <a:t>mikro</a:t>
            </a:r>
            <a:r>
              <a:rPr lang="en-GB" sz="3200" i="1" dirty="0" smtClean="0"/>
              <a:t> -</a:t>
            </a:r>
            <a:r>
              <a:rPr lang="en-GB" sz="3200" dirty="0" smtClean="0"/>
              <a:t> meaning "small" and economics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976868"/>
            <a:ext cx="3120008" cy="2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THE OBJECT OF INVESTIGATION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Deciding individual market participants:</a:t>
            </a:r>
          </a:p>
          <a:p>
            <a:pPr marL="811213" lvl="1" indent="-368300"/>
            <a:r>
              <a:rPr lang="en-GB" sz="3000" dirty="0" smtClean="0"/>
              <a:t>Individuals / households</a:t>
            </a:r>
          </a:p>
          <a:p>
            <a:pPr marL="811213" lvl="1" indent="-368300"/>
            <a:r>
              <a:rPr lang="en-GB" sz="3000" dirty="0" smtClean="0"/>
              <a:t>Companies</a:t>
            </a:r>
          </a:p>
          <a:p>
            <a:pPr marL="811213" lvl="1" indent="-368300"/>
            <a:r>
              <a:rPr lang="en-GB" sz="3000" dirty="0" smtClean="0"/>
              <a:t>State</a:t>
            </a:r>
          </a:p>
          <a:p>
            <a:pPr marL="442913" indent="-442913"/>
            <a:r>
              <a:rPr lang="en-GB" sz="3200" dirty="0" smtClean="0"/>
              <a:t>How these decisions and </a:t>
            </a:r>
            <a:r>
              <a:rPr lang="en-GB" sz="3200" dirty="0" err="1" smtClean="0"/>
              <a:t>behavio</a:t>
            </a:r>
            <a:r>
              <a:rPr lang="cs-CZ" sz="3200" dirty="0" smtClean="0"/>
              <a:t>u</a:t>
            </a:r>
            <a:r>
              <a:rPr lang="en-GB" sz="3200" dirty="0" err="1" smtClean="0"/>
              <a:t>rs</a:t>
            </a:r>
            <a:r>
              <a:rPr lang="en-GB" sz="3200" dirty="0" smtClean="0"/>
              <a:t> </a:t>
            </a:r>
            <a:r>
              <a:rPr lang="en-GB" sz="3200" dirty="0" smtClean="0"/>
              <a:t>affect the supply and the demand for goods and services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1116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smtClean="0"/>
              <a:t>THE BASIC GRAPH</a:t>
            </a:r>
            <a:endParaRPr lang="en-GB" sz="4000" b="1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86770" y="1007689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smtClean="0"/>
          </a:p>
          <a:p>
            <a:pPr marL="0" indent="0">
              <a:buNone/>
            </a:pPr>
            <a:endParaRPr lang="en-GB" sz="3200" smtClean="0"/>
          </a:p>
          <a:p>
            <a:pPr marL="0" indent="0">
              <a:buNone/>
            </a:pPr>
            <a:endParaRPr lang="en-GB" sz="3200" smtClean="0"/>
          </a:p>
          <a:p>
            <a:pPr marL="0" indent="0">
              <a:buNone/>
            </a:pPr>
            <a:endParaRPr lang="en-GB" sz="3200"/>
          </a:p>
        </p:txBody>
      </p:sp>
      <p:grpSp>
        <p:nvGrpSpPr>
          <p:cNvPr id="38" name="Skupina 37"/>
          <p:cNvGrpSpPr/>
          <p:nvPr/>
        </p:nvGrpSpPr>
        <p:grpSpPr>
          <a:xfrm>
            <a:off x="724131" y="1194507"/>
            <a:ext cx="7622221" cy="4586971"/>
            <a:chOff x="844250" y="1681644"/>
            <a:chExt cx="7622221" cy="4586971"/>
          </a:xfrm>
        </p:grpSpPr>
        <p:grpSp>
          <p:nvGrpSpPr>
            <p:cNvPr id="36" name="Skupina 35"/>
            <p:cNvGrpSpPr/>
            <p:nvPr/>
          </p:nvGrpSpPr>
          <p:grpSpPr>
            <a:xfrm>
              <a:off x="844250" y="1681644"/>
              <a:ext cx="7622221" cy="4586971"/>
              <a:chOff x="844250" y="1681644"/>
              <a:chExt cx="7622221" cy="4586971"/>
            </a:xfrm>
          </p:grpSpPr>
          <p:grpSp>
            <p:nvGrpSpPr>
              <p:cNvPr id="34" name="Skupina 33"/>
              <p:cNvGrpSpPr/>
              <p:nvPr/>
            </p:nvGrpSpPr>
            <p:grpSpPr>
              <a:xfrm>
                <a:off x="844250" y="1681644"/>
                <a:ext cx="7622221" cy="4586971"/>
                <a:chOff x="844250" y="1681644"/>
                <a:chExt cx="7622221" cy="4586971"/>
              </a:xfrm>
            </p:grpSpPr>
            <p:grpSp>
              <p:nvGrpSpPr>
                <p:cNvPr id="28" name="Skupina 27"/>
                <p:cNvGrpSpPr/>
                <p:nvPr/>
              </p:nvGrpSpPr>
              <p:grpSpPr>
                <a:xfrm>
                  <a:off x="844250" y="1681644"/>
                  <a:ext cx="7622221" cy="4586971"/>
                  <a:chOff x="844250" y="1681644"/>
                  <a:chExt cx="7622221" cy="4586971"/>
                </a:xfrm>
              </p:grpSpPr>
              <p:grpSp>
                <p:nvGrpSpPr>
                  <p:cNvPr id="23" name="Skupina 22"/>
                  <p:cNvGrpSpPr/>
                  <p:nvPr/>
                </p:nvGrpSpPr>
                <p:grpSpPr>
                  <a:xfrm>
                    <a:off x="844250" y="1681644"/>
                    <a:ext cx="7622221" cy="4586971"/>
                    <a:chOff x="844250" y="1681644"/>
                    <a:chExt cx="7622221" cy="4586971"/>
                  </a:xfrm>
                </p:grpSpPr>
                <p:grpSp>
                  <p:nvGrpSpPr>
                    <p:cNvPr id="20" name="Skupina 19"/>
                    <p:cNvGrpSpPr/>
                    <p:nvPr/>
                  </p:nvGrpSpPr>
                  <p:grpSpPr>
                    <a:xfrm>
                      <a:off x="844250" y="1692424"/>
                      <a:ext cx="6643320" cy="4576191"/>
                      <a:chOff x="844250" y="1692424"/>
                      <a:chExt cx="6643320" cy="4576191"/>
                    </a:xfrm>
                  </p:grpSpPr>
                  <p:grpSp>
                    <p:nvGrpSpPr>
                      <p:cNvPr id="17" name="Skupina 16"/>
                      <p:cNvGrpSpPr/>
                      <p:nvPr/>
                    </p:nvGrpSpPr>
                    <p:grpSpPr>
                      <a:xfrm>
                        <a:off x="844250" y="1692424"/>
                        <a:ext cx="6643320" cy="4576191"/>
                        <a:chOff x="844250" y="1692424"/>
                        <a:chExt cx="6643320" cy="4576191"/>
                      </a:xfrm>
                    </p:grpSpPr>
                    <p:grpSp>
                      <p:nvGrpSpPr>
                        <p:cNvPr id="12" name="Skupina 11"/>
                        <p:cNvGrpSpPr/>
                        <p:nvPr/>
                      </p:nvGrpSpPr>
                      <p:grpSpPr>
                        <a:xfrm>
                          <a:off x="844250" y="1692424"/>
                          <a:ext cx="6643320" cy="4576191"/>
                          <a:chOff x="844250" y="1692424"/>
                          <a:chExt cx="6643320" cy="4576191"/>
                        </a:xfrm>
                      </p:grpSpPr>
                      <p:grpSp>
                        <p:nvGrpSpPr>
                          <p:cNvPr id="9" name="Skupina 8"/>
                          <p:cNvGrpSpPr/>
                          <p:nvPr/>
                        </p:nvGrpSpPr>
                        <p:grpSpPr>
                          <a:xfrm>
                            <a:off x="1582914" y="1692424"/>
                            <a:ext cx="5904656" cy="3896816"/>
                            <a:chOff x="1582914" y="1692424"/>
                            <a:chExt cx="5904656" cy="3896816"/>
                          </a:xfrm>
                        </p:grpSpPr>
                        <p:cxnSp>
                          <p:nvCxnSpPr>
                            <p:cNvPr id="5" name="Přímá spojnice se šipkou 4"/>
                            <p:cNvCxnSpPr/>
                            <p:nvPr/>
                          </p:nvCxnSpPr>
                          <p:spPr>
                            <a:xfrm>
                              <a:off x="1582914" y="5589240"/>
                              <a:ext cx="5904656" cy="0"/>
                            </a:xfrm>
                            <a:prstGeom prst="straightConnector1">
                              <a:avLst/>
                            </a:prstGeom>
                            <a:ln w="22225"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7" name="Přímá spojnice se šipkou 6"/>
                            <p:cNvCxnSpPr/>
                            <p:nvPr/>
                          </p:nvCxnSpPr>
                          <p:spPr>
                            <a:xfrm flipV="1">
                              <a:off x="1582914" y="1692424"/>
                              <a:ext cx="0" cy="3896816"/>
                            </a:xfrm>
                            <a:prstGeom prst="straightConnector1">
                              <a:avLst/>
                            </a:prstGeom>
                            <a:ln w="22225">
                              <a:tailEnd type="arrow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10" name="TextovéPole 9"/>
                          <p:cNvSpPr txBox="1"/>
                          <p:nvPr/>
                        </p:nvSpPr>
                        <p:spPr>
                          <a:xfrm>
                            <a:off x="5063002" y="5622284"/>
                            <a:ext cx="2304256" cy="64633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GB" sz="3600" smtClean="0"/>
                              <a:t>QUANTITY</a:t>
                            </a:r>
                            <a:endParaRPr lang="en-GB" sz="3600"/>
                          </a:p>
                        </p:txBody>
                      </p:sp>
                      <p:sp>
                        <p:nvSpPr>
                          <p:cNvPr id="11" name="TextovéPole 10"/>
                          <p:cNvSpPr txBox="1"/>
                          <p:nvPr/>
                        </p:nvSpPr>
                        <p:spPr>
                          <a:xfrm>
                            <a:off x="844250" y="1734835"/>
                            <a:ext cx="738664" cy="152055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vert="vert270" wrap="square" rtlCol="0">
                            <a:spAutoFit/>
                          </a:bodyPr>
                          <a:lstStyle/>
                          <a:p>
                            <a:r>
                              <a:rPr lang="en-GB" sz="3600" smtClean="0"/>
                              <a:t>PRICE</a:t>
                            </a:r>
                            <a:endParaRPr lang="en-GB" sz="3600"/>
                          </a:p>
                        </p:txBody>
                      </p:sp>
                    </p:grpSp>
                    <p:sp>
                      <p:nvSpPr>
                        <p:cNvPr id="16" name="Volný tvar 15"/>
                        <p:cNvSpPr/>
                        <p:nvPr/>
                      </p:nvSpPr>
                      <p:spPr>
                        <a:xfrm>
                          <a:off x="2123728" y="2033258"/>
                          <a:ext cx="4513007" cy="3215148"/>
                        </a:xfrm>
                        <a:custGeom>
                          <a:avLst/>
                          <a:gdLst>
                            <a:gd name="connsiteX0" fmla="*/ 0 w 4513007"/>
                            <a:gd name="connsiteY0" fmla="*/ 3215148 h 3215148"/>
                            <a:gd name="connsiteX1" fmla="*/ 3288891 w 4513007"/>
                            <a:gd name="connsiteY1" fmla="*/ 1843548 h 3215148"/>
                            <a:gd name="connsiteX2" fmla="*/ 4513007 w 4513007"/>
                            <a:gd name="connsiteY2" fmla="*/ 0 h 3215148"/>
                            <a:gd name="connsiteX3" fmla="*/ 4513007 w 4513007"/>
                            <a:gd name="connsiteY3" fmla="*/ 0 h 32151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513007" h="3215148">
                              <a:moveTo>
                                <a:pt x="0" y="3215148"/>
                              </a:moveTo>
                              <a:cubicBezTo>
                                <a:pt x="1268361" y="2797277"/>
                                <a:pt x="2536723" y="2379406"/>
                                <a:pt x="3288891" y="1843548"/>
                              </a:cubicBezTo>
                              <a:cubicBezTo>
                                <a:pt x="4041059" y="1307690"/>
                                <a:pt x="4513007" y="0"/>
                                <a:pt x="4513007" y="0"/>
                              </a:cubicBezTo>
                              <a:lnTo>
                                <a:pt x="4513007" y="0"/>
                              </a:lnTo>
                            </a:path>
                          </a:pathLst>
                        </a:custGeom>
                        <a:noFill/>
                        <a:ln w="22225">
                          <a:solidFill>
                            <a:srgbClr val="0070C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</p:grpSp>
                  <p:sp>
                    <p:nvSpPr>
                      <p:cNvPr id="19" name="Volný tvar 18"/>
                      <p:cNvSpPr/>
                      <p:nvPr/>
                    </p:nvSpPr>
                    <p:spPr>
                      <a:xfrm>
                        <a:off x="1976284" y="1843548"/>
                        <a:ext cx="4689987" cy="3288891"/>
                      </a:xfrm>
                      <a:custGeom>
                        <a:avLst/>
                        <a:gdLst>
                          <a:gd name="connsiteX0" fmla="*/ 0 w 4689987"/>
                          <a:gd name="connsiteY0" fmla="*/ 0 h 3288891"/>
                          <a:gd name="connsiteX1" fmla="*/ 1253613 w 4689987"/>
                          <a:gd name="connsiteY1" fmla="*/ 1622323 h 3288891"/>
                          <a:gd name="connsiteX2" fmla="*/ 4689987 w 4689987"/>
                          <a:gd name="connsiteY2" fmla="*/ 3288891 h 328889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689987" h="3288891">
                            <a:moveTo>
                              <a:pt x="0" y="0"/>
                            </a:moveTo>
                            <a:cubicBezTo>
                              <a:pt x="235974" y="537087"/>
                              <a:pt x="471949" y="1074175"/>
                              <a:pt x="1253613" y="1622323"/>
                            </a:cubicBezTo>
                            <a:cubicBezTo>
                              <a:pt x="2035278" y="2170472"/>
                              <a:pt x="3362632" y="2729681"/>
                              <a:pt x="4689987" y="3288891"/>
                            </a:cubicBezTo>
                          </a:path>
                        </a:pathLst>
                      </a:custGeom>
                      <a:noFill/>
                      <a:ln w="2222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/>
                      </a:p>
                    </p:txBody>
                  </p:sp>
                </p:grpSp>
                <p:sp>
                  <p:nvSpPr>
                    <p:cNvPr id="21" name="TextovéPole 20"/>
                    <p:cNvSpPr txBox="1"/>
                    <p:nvPr/>
                  </p:nvSpPr>
                  <p:spPr>
                    <a:xfrm>
                      <a:off x="2267744" y="1681644"/>
                      <a:ext cx="1872208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2800" smtClean="0">
                          <a:solidFill>
                            <a:srgbClr val="FF0000"/>
                          </a:solidFill>
                        </a:rPr>
                        <a:t>DEMAND</a:t>
                      </a:r>
                      <a:endParaRPr lang="en-GB" sz="280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2" name="TextovéPole 21"/>
                    <p:cNvSpPr txBox="1"/>
                    <p:nvPr/>
                  </p:nvSpPr>
                  <p:spPr>
                    <a:xfrm>
                      <a:off x="6666271" y="1979245"/>
                      <a:ext cx="180020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2800" smtClean="0">
                          <a:solidFill>
                            <a:srgbClr val="0070C0"/>
                          </a:solidFill>
                        </a:rPr>
                        <a:t>SUPPLY</a:t>
                      </a:r>
                      <a:endParaRPr lang="en-GB" sz="2800">
                        <a:solidFill>
                          <a:srgbClr val="0070C0"/>
                        </a:solidFill>
                      </a:endParaRPr>
                    </a:p>
                  </p:txBody>
                </p:sp>
              </p:grpSp>
              <p:sp>
                <p:nvSpPr>
                  <p:cNvPr id="24" name="TextovéPole 23"/>
                  <p:cNvSpPr txBox="1"/>
                  <p:nvPr/>
                </p:nvSpPr>
                <p:spPr>
                  <a:xfrm>
                    <a:off x="5376595" y="4077072"/>
                    <a:ext cx="252028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800" b="1" smtClean="0"/>
                      <a:t>EQUILIBRIUM</a:t>
                    </a:r>
                    <a:endParaRPr lang="en-GB" sz="2800" b="1"/>
                  </a:p>
                </p:txBody>
              </p:sp>
              <p:cxnSp>
                <p:nvCxnSpPr>
                  <p:cNvPr id="26" name="Přímá spojnice se šipkou 25"/>
                  <p:cNvCxnSpPr>
                    <a:stCxn id="24" idx="1"/>
                  </p:cNvCxnSpPr>
                  <p:nvPr/>
                </p:nvCxnSpPr>
                <p:spPr>
                  <a:xfrm flipH="1" flipV="1">
                    <a:off x="4788024" y="4279885"/>
                    <a:ext cx="588571" cy="58797"/>
                  </a:xfrm>
                  <a:prstGeom prst="straightConnector1">
                    <a:avLst/>
                  </a:prstGeom>
                  <a:ln w="3175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0" name="Přímá spojnice 29"/>
                <p:cNvCxnSpPr/>
                <p:nvPr/>
              </p:nvCxnSpPr>
              <p:spPr>
                <a:xfrm>
                  <a:off x="4753325" y="4309283"/>
                  <a:ext cx="0" cy="1279957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Přímá spojnice 31"/>
                <p:cNvCxnSpPr/>
                <p:nvPr/>
              </p:nvCxnSpPr>
              <p:spPr>
                <a:xfrm>
                  <a:off x="1582914" y="4279885"/>
                  <a:ext cx="3205110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TextovéPole 34"/>
              <p:cNvSpPr txBox="1"/>
              <p:nvPr/>
            </p:nvSpPr>
            <p:spPr>
              <a:xfrm>
                <a:off x="4446638" y="5589240"/>
                <a:ext cx="6827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smtClean="0"/>
                  <a:t>Q*</a:t>
                </a:r>
                <a:endParaRPr lang="en-GB" sz="2800"/>
              </a:p>
            </p:txBody>
          </p:sp>
        </p:grpSp>
        <p:sp>
          <p:nvSpPr>
            <p:cNvPr id="37" name="TextovéPole 36"/>
            <p:cNvSpPr txBox="1"/>
            <p:nvPr/>
          </p:nvSpPr>
          <p:spPr>
            <a:xfrm>
              <a:off x="1043608" y="4047673"/>
              <a:ext cx="738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smtClean="0"/>
                <a:t>P*</a:t>
              </a:r>
              <a:endParaRPr lang="en-GB" sz="2800"/>
            </a:p>
          </p:txBody>
        </p:sp>
      </p:grpSp>
      <p:sp>
        <p:nvSpPr>
          <p:cNvPr id="39" name="TextovéPole 38"/>
          <p:cNvSpPr txBox="1"/>
          <p:nvPr/>
        </p:nvSpPr>
        <p:spPr>
          <a:xfrm>
            <a:off x="527434" y="5991526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smtClean="0"/>
              <a:t>P* - equilibrium price, Q* - equilibrium quantity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329637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THE DEMAND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</a:t>
            </a:r>
            <a:r>
              <a:rPr lang="cs-CZ" sz="3200" dirty="0" err="1" smtClean="0"/>
              <a:t>the</a:t>
            </a:r>
            <a:r>
              <a:rPr lang="en-GB" sz="3200" dirty="0" smtClean="0"/>
              <a:t> quantity of goods that buyers are willing to buy at that price. 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3200" dirty="0" smtClean="0"/>
              <a:t>The costumers want</a:t>
            </a:r>
          </a:p>
          <a:p>
            <a:pPr marL="0" indent="0">
              <a:buNone/>
            </a:pPr>
            <a:r>
              <a:rPr lang="en-GB" sz="3200" dirty="0" smtClean="0"/>
              <a:t>to buy a larger quantity</a:t>
            </a:r>
          </a:p>
          <a:p>
            <a:pPr marL="0" indent="0">
              <a:buNone/>
            </a:pPr>
            <a:r>
              <a:rPr lang="en-GB" sz="3200" dirty="0" smtClean="0"/>
              <a:t>at a lower price.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3200" dirty="0" smtClean="0"/>
              <a:t>When the price increase</a:t>
            </a:r>
            <a:r>
              <a:rPr lang="cs-CZ" sz="3200" dirty="0" smtClean="0"/>
              <a:t>s</a:t>
            </a:r>
            <a:endParaRPr lang="en-GB" sz="3200" dirty="0" smtClean="0"/>
          </a:p>
          <a:p>
            <a:pPr marL="0" indent="0">
              <a:buNone/>
            </a:pPr>
            <a:r>
              <a:rPr lang="en-GB" sz="3200" dirty="0" smtClean="0"/>
              <a:t>the demand decrease</a:t>
            </a:r>
            <a:r>
              <a:rPr lang="cs-CZ" sz="3200" dirty="0" smtClean="0"/>
              <a:t>s</a:t>
            </a:r>
            <a:r>
              <a:rPr lang="en-GB" sz="3200" dirty="0" smtClean="0"/>
              <a:t>.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4426537" y="2021167"/>
            <a:ext cx="4717463" cy="3442952"/>
            <a:chOff x="643342" y="1681644"/>
            <a:chExt cx="6844228" cy="4646808"/>
          </a:xfrm>
        </p:grpSpPr>
        <p:grpSp>
          <p:nvGrpSpPr>
            <p:cNvPr id="15" name="Skupina 14"/>
            <p:cNvGrpSpPr/>
            <p:nvPr/>
          </p:nvGrpSpPr>
          <p:grpSpPr>
            <a:xfrm>
              <a:off x="643342" y="1692424"/>
              <a:ext cx="6844228" cy="4636028"/>
              <a:chOff x="643342" y="1692424"/>
              <a:chExt cx="6844228" cy="4636028"/>
            </a:xfrm>
          </p:grpSpPr>
          <p:grpSp>
            <p:nvGrpSpPr>
              <p:cNvPr id="20" name="Skupina 19"/>
              <p:cNvGrpSpPr/>
              <p:nvPr/>
            </p:nvGrpSpPr>
            <p:grpSpPr>
              <a:xfrm>
                <a:off x="643342" y="1692424"/>
                <a:ext cx="6844228" cy="4636028"/>
                <a:chOff x="643342" y="1692424"/>
                <a:chExt cx="6844228" cy="4636028"/>
              </a:xfrm>
            </p:grpSpPr>
            <p:grpSp>
              <p:nvGrpSpPr>
                <p:cNvPr id="22" name="Skupina 21"/>
                <p:cNvGrpSpPr/>
                <p:nvPr/>
              </p:nvGrpSpPr>
              <p:grpSpPr>
                <a:xfrm>
                  <a:off x="1582914" y="1692424"/>
                  <a:ext cx="5904656" cy="3896816"/>
                  <a:chOff x="1582914" y="1692424"/>
                  <a:chExt cx="5904656" cy="3896816"/>
                </a:xfrm>
              </p:grpSpPr>
              <p:cxnSp>
                <p:nvCxnSpPr>
                  <p:cNvPr id="25" name="Přímá spojnice se šipkou 24"/>
                  <p:cNvCxnSpPr/>
                  <p:nvPr/>
                </p:nvCxnSpPr>
                <p:spPr>
                  <a:xfrm>
                    <a:off x="1582914" y="5589240"/>
                    <a:ext cx="5904656" cy="0"/>
                  </a:xfrm>
                  <a:prstGeom prst="straightConnector1">
                    <a:avLst/>
                  </a:prstGeom>
                  <a:ln w="22225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Přímá spojnice se šipkou 25"/>
                  <p:cNvCxnSpPr/>
                  <p:nvPr/>
                </p:nvCxnSpPr>
                <p:spPr>
                  <a:xfrm flipV="1">
                    <a:off x="1582914" y="1692424"/>
                    <a:ext cx="0" cy="3896816"/>
                  </a:xfrm>
                  <a:prstGeom prst="straightConnector1">
                    <a:avLst/>
                  </a:prstGeom>
                  <a:ln w="22225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3" name="TextovéPole 22"/>
                <p:cNvSpPr txBox="1"/>
                <p:nvPr/>
              </p:nvSpPr>
              <p:spPr>
                <a:xfrm>
                  <a:off x="4321278" y="5622284"/>
                  <a:ext cx="3045980" cy="7061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800" dirty="0" smtClean="0"/>
                    <a:t>QUANTITY</a:t>
                  </a:r>
                  <a:endParaRPr lang="en-GB" sz="2800" dirty="0"/>
                </a:p>
              </p:txBody>
            </p:sp>
            <p:sp>
              <p:nvSpPr>
                <p:cNvPr id="24" name="TextovéPole 23"/>
                <p:cNvSpPr txBox="1"/>
                <p:nvPr/>
              </p:nvSpPr>
              <p:spPr>
                <a:xfrm>
                  <a:off x="643342" y="1734836"/>
                  <a:ext cx="982367" cy="1520552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r>
                    <a:rPr lang="en-GB" sz="3200" dirty="0" smtClean="0"/>
                    <a:t>PRICE</a:t>
                  </a:r>
                  <a:endParaRPr lang="en-GB" sz="3200" dirty="0"/>
                </a:p>
              </p:txBody>
            </p:sp>
          </p:grpSp>
          <p:sp>
            <p:nvSpPr>
              <p:cNvPr id="19" name="Volný tvar 18"/>
              <p:cNvSpPr/>
              <p:nvPr/>
            </p:nvSpPr>
            <p:spPr>
              <a:xfrm>
                <a:off x="1976284" y="1843548"/>
                <a:ext cx="4689987" cy="3288891"/>
              </a:xfrm>
              <a:custGeom>
                <a:avLst/>
                <a:gdLst>
                  <a:gd name="connsiteX0" fmla="*/ 0 w 4689987"/>
                  <a:gd name="connsiteY0" fmla="*/ 0 h 3288891"/>
                  <a:gd name="connsiteX1" fmla="*/ 1253613 w 4689987"/>
                  <a:gd name="connsiteY1" fmla="*/ 1622323 h 3288891"/>
                  <a:gd name="connsiteX2" fmla="*/ 4689987 w 4689987"/>
                  <a:gd name="connsiteY2" fmla="*/ 3288891 h 328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89987" h="3288891">
                    <a:moveTo>
                      <a:pt x="0" y="0"/>
                    </a:moveTo>
                    <a:cubicBezTo>
                      <a:pt x="235974" y="537087"/>
                      <a:pt x="471949" y="1074175"/>
                      <a:pt x="1253613" y="1622323"/>
                    </a:cubicBezTo>
                    <a:cubicBezTo>
                      <a:pt x="2035278" y="2170472"/>
                      <a:pt x="3362632" y="2729681"/>
                      <a:pt x="4689987" y="3288891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" name="TextovéPole 15"/>
            <p:cNvSpPr txBox="1"/>
            <p:nvPr/>
          </p:nvSpPr>
          <p:spPr>
            <a:xfrm>
              <a:off x="2267744" y="1681644"/>
              <a:ext cx="2267498" cy="623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FF0000"/>
                  </a:solidFill>
                </a:rPr>
                <a:t>DEMAND</a:t>
              </a:r>
              <a:endParaRPr lang="en-GB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85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THE SUPPLY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en-GB" sz="3200" dirty="0" smtClean="0"/>
              <a:t>quantity of goods sold that the company wants to sell at that price. 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3200" dirty="0" smtClean="0"/>
              <a:t>The companies want</a:t>
            </a:r>
          </a:p>
          <a:p>
            <a:pPr marL="0" indent="0">
              <a:buNone/>
            </a:pPr>
            <a:r>
              <a:rPr lang="en-GB" sz="3200" dirty="0" smtClean="0"/>
              <a:t>to sell a larger quantity</a:t>
            </a:r>
          </a:p>
          <a:p>
            <a:pPr marL="0" indent="0">
              <a:buNone/>
            </a:pPr>
            <a:r>
              <a:rPr lang="en-GB" sz="3200" dirty="0" smtClean="0"/>
              <a:t>at a higher price.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3200" dirty="0" smtClean="0"/>
              <a:t>When the price increases</a:t>
            </a:r>
          </a:p>
          <a:p>
            <a:pPr marL="0" indent="0">
              <a:buNone/>
            </a:pPr>
            <a:r>
              <a:rPr lang="en-GB" sz="3200" dirty="0" smtClean="0"/>
              <a:t>the supply increases too.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4499992" y="2377758"/>
            <a:ext cx="5062780" cy="3328656"/>
            <a:chOff x="548091" y="1376809"/>
            <a:chExt cx="9019624" cy="5055231"/>
          </a:xfrm>
        </p:grpSpPr>
        <p:grpSp>
          <p:nvGrpSpPr>
            <p:cNvPr id="18" name="Skupina 17"/>
            <p:cNvGrpSpPr/>
            <p:nvPr/>
          </p:nvGrpSpPr>
          <p:grpSpPr>
            <a:xfrm>
              <a:off x="548091" y="1376809"/>
              <a:ext cx="7438849" cy="5055231"/>
              <a:chOff x="548091" y="1376809"/>
              <a:chExt cx="7438849" cy="5055231"/>
            </a:xfrm>
          </p:grpSpPr>
          <p:grpSp>
            <p:nvGrpSpPr>
              <p:cNvPr id="20" name="Skupina 19"/>
              <p:cNvGrpSpPr/>
              <p:nvPr/>
            </p:nvGrpSpPr>
            <p:grpSpPr>
              <a:xfrm>
                <a:off x="548091" y="1376809"/>
                <a:ext cx="7438849" cy="5055231"/>
                <a:chOff x="548091" y="1376809"/>
                <a:chExt cx="7438849" cy="5055231"/>
              </a:xfrm>
            </p:grpSpPr>
            <p:grpSp>
              <p:nvGrpSpPr>
                <p:cNvPr id="22" name="Skupina 21"/>
                <p:cNvGrpSpPr/>
                <p:nvPr/>
              </p:nvGrpSpPr>
              <p:grpSpPr>
                <a:xfrm>
                  <a:off x="1582914" y="1692424"/>
                  <a:ext cx="5904656" cy="3896816"/>
                  <a:chOff x="1582914" y="1692424"/>
                  <a:chExt cx="5904656" cy="3896816"/>
                </a:xfrm>
              </p:grpSpPr>
              <p:cxnSp>
                <p:nvCxnSpPr>
                  <p:cNvPr id="25" name="Přímá spojnice se šipkou 24"/>
                  <p:cNvCxnSpPr/>
                  <p:nvPr/>
                </p:nvCxnSpPr>
                <p:spPr>
                  <a:xfrm>
                    <a:off x="1582914" y="5589240"/>
                    <a:ext cx="5904656" cy="0"/>
                  </a:xfrm>
                  <a:prstGeom prst="straightConnector1">
                    <a:avLst/>
                  </a:prstGeom>
                  <a:ln w="22225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Přímá spojnice se šipkou 25"/>
                  <p:cNvCxnSpPr/>
                  <p:nvPr/>
                </p:nvCxnSpPr>
                <p:spPr>
                  <a:xfrm flipV="1">
                    <a:off x="1582914" y="1692424"/>
                    <a:ext cx="0" cy="3896816"/>
                  </a:xfrm>
                  <a:prstGeom prst="straightConnector1">
                    <a:avLst/>
                  </a:prstGeom>
                  <a:ln w="22225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3" name="TextovéPole 22"/>
                <p:cNvSpPr txBox="1"/>
                <p:nvPr/>
              </p:nvSpPr>
              <p:spPr>
                <a:xfrm>
                  <a:off x="4380230" y="5637426"/>
                  <a:ext cx="3606710" cy="7946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800" dirty="0" smtClean="0"/>
                    <a:t>QUANTITY</a:t>
                  </a:r>
                  <a:endParaRPr lang="en-GB" sz="2800" dirty="0"/>
                </a:p>
              </p:txBody>
            </p:sp>
            <p:sp>
              <p:nvSpPr>
                <p:cNvPr id="24" name="TextovéPole 23"/>
                <p:cNvSpPr txBox="1"/>
                <p:nvPr/>
              </p:nvSpPr>
              <p:spPr>
                <a:xfrm>
                  <a:off x="548091" y="1376809"/>
                  <a:ext cx="1096642" cy="1905998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r>
                    <a:rPr lang="en-GB" sz="2800" dirty="0" smtClean="0"/>
                    <a:t>PRICE</a:t>
                  </a:r>
                  <a:endParaRPr lang="en-GB" sz="2800" dirty="0"/>
                </a:p>
              </p:txBody>
            </p:sp>
          </p:grpSp>
          <p:sp>
            <p:nvSpPr>
              <p:cNvPr id="21" name="Volný tvar 20"/>
              <p:cNvSpPr/>
              <p:nvPr/>
            </p:nvSpPr>
            <p:spPr>
              <a:xfrm>
                <a:off x="2123728" y="2033258"/>
                <a:ext cx="4513007" cy="3215148"/>
              </a:xfrm>
              <a:custGeom>
                <a:avLst/>
                <a:gdLst>
                  <a:gd name="connsiteX0" fmla="*/ 0 w 4513007"/>
                  <a:gd name="connsiteY0" fmla="*/ 3215148 h 3215148"/>
                  <a:gd name="connsiteX1" fmla="*/ 3288891 w 4513007"/>
                  <a:gd name="connsiteY1" fmla="*/ 1843548 h 3215148"/>
                  <a:gd name="connsiteX2" fmla="*/ 4513007 w 4513007"/>
                  <a:gd name="connsiteY2" fmla="*/ 0 h 3215148"/>
                  <a:gd name="connsiteX3" fmla="*/ 4513007 w 4513007"/>
                  <a:gd name="connsiteY3" fmla="*/ 0 h 3215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13007" h="3215148">
                    <a:moveTo>
                      <a:pt x="0" y="3215148"/>
                    </a:moveTo>
                    <a:cubicBezTo>
                      <a:pt x="1268361" y="2797277"/>
                      <a:pt x="2536723" y="2379406"/>
                      <a:pt x="3288891" y="1843548"/>
                    </a:cubicBezTo>
                    <a:cubicBezTo>
                      <a:pt x="4041059" y="1307690"/>
                      <a:pt x="4513007" y="0"/>
                      <a:pt x="4513007" y="0"/>
                    </a:cubicBezTo>
                    <a:lnTo>
                      <a:pt x="4513007" y="0"/>
                    </a:lnTo>
                  </a:path>
                </a:pathLst>
              </a:custGeom>
              <a:noFill/>
              <a:ln w="2222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7" name="TextovéPole 16"/>
            <p:cNvSpPr txBox="1"/>
            <p:nvPr/>
          </p:nvSpPr>
          <p:spPr>
            <a:xfrm>
              <a:off x="6666272" y="1979244"/>
              <a:ext cx="2901443" cy="701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SUPPLY</a:t>
              </a:r>
              <a:endParaRPr lang="en-GB" sz="2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71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THE ELASTICITY OF DEMAND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Elastic demand - significantly and rapidly responds to changes in prices</a:t>
            </a:r>
          </a:p>
          <a:p>
            <a:pPr marL="811213" lvl="1" indent="-368300"/>
            <a:r>
              <a:rPr lang="en-GB" sz="3200" dirty="0" smtClean="0"/>
              <a:t>Expendable and easily replaceable goods (fashionable goods, one type of pastry)</a:t>
            </a:r>
            <a:endParaRPr lang="en-GB" sz="3000" dirty="0" smtClean="0"/>
          </a:p>
          <a:p>
            <a:pPr marL="457200" indent="-457200"/>
            <a:r>
              <a:rPr lang="en-GB" sz="3200" dirty="0" smtClean="0"/>
              <a:t>Inelastic demand – responds to changes in prices slowly and limited</a:t>
            </a:r>
          </a:p>
          <a:p>
            <a:pPr marL="811213" lvl="1" indent="-368300">
              <a:tabLst>
                <a:tab pos="811213" algn="l"/>
              </a:tabLst>
            </a:pPr>
            <a:r>
              <a:rPr lang="en-GB" sz="3200" dirty="0" smtClean="0"/>
              <a:t>Goods and services which we need for life and we can not replace it (salt, fresh </a:t>
            </a:r>
            <a:r>
              <a:rPr lang="en-GB" sz="3200" dirty="0" smtClean="0"/>
              <a:t>water</a:t>
            </a:r>
            <a:r>
              <a:rPr lang="en-GB" sz="3200" dirty="0" smtClean="0"/>
              <a:t>)</a:t>
            </a:r>
          </a:p>
          <a:p>
            <a:pPr marL="900113" lvl="1" indent="-457200"/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3885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THE ELASTICITY OF </a:t>
            </a:r>
            <a:r>
              <a:rPr lang="cs-CZ" sz="4000" b="1" dirty="0" smtClean="0"/>
              <a:t>SUPPLY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The supply is usually increasing. So it´s usually elastic.</a:t>
            </a:r>
          </a:p>
          <a:p>
            <a:pPr marL="457200" indent="-457200"/>
            <a:r>
              <a:rPr lang="en-GB" sz="3200" dirty="0" smtClean="0"/>
              <a:t>The inelastic supply is not often. We can find inelastic supply in </a:t>
            </a:r>
            <a:r>
              <a:rPr lang="cs-CZ" sz="3200" dirty="0" smtClean="0"/>
              <a:t>a </a:t>
            </a:r>
            <a:r>
              <a:rPr lang="en-GB" sz="3200" dirty="0" smtClean="0"/>
              <a:t>short </a:t>
            </a:r>
            <a:r>
              <a:rPr lang="cs-CZ" sz="3200" smtClean="0"/>
              <a:t>period</a:t>
            </a:r>
            <a:r>
              <a:rPr lang="en-GB" sz="3200" smtClean="0"/>
              <a:t>.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9272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28625" y="3810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26720" y="1450848"/>
            <a:ext cx="8595360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http://</a:t>
            </a:r>
            <a:r>
              <a:rPr lang="cs-CZ" dirty="0" smtClean="0"/>
              <a:t>en.wikipedia.org/wiki/Microeconomics</a:t>
            </a:r>
          </a:p>
          <a:p>
            <a:r>
              <a:rPr lang="cs-CZ" dirty="0"/>
              <a:t>http://cs.wikipedia.org/wiki/Mikroekonomie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3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513</TotalTime>
  <Words>284</Words>
  <Application>Microsoft Office PowerPoint</Application>
  <PresentationFormat>Předvádění na obrazovce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Soho</vt:lpstr>
      <vt:lpstr>Microeconomics</vt:lpstr>
      <vt:lpstr>DEFINITION</vt:lpstr>
      <vt:lpstr>THE OBJECT OF INVESTIGATION</vt:lpstr>
      <vt:lpstr>THE BASIC GRAPH</vt:lpstr>
      <vt:lpstr>THE DEMAND</vt:lpstr>
      <vt:lpstr>THE SUPPLY</vt:lpstr>
      <vt:lpstr>THE ELASTICITY OF DEMAND</vt:lpstr>
      <vt:lpstr>THE ELASTICITY OF SUPPLY</vt:lpstr>
      <vt:lpstr>Prezentace aplikace PowerPoint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Flekalová Jana</cp:lastModifiedBy>
  <cp:revision>50</cp:revision>
  <dcterms:created xsi:type="dcterms:W3CDTF">2014-04-24T17:21:30Z</dcterms:created>
  <dcterms:modified xsi:type="dcterms:W3CDTF">2014-08-22T13:58:04Z</dcterms:modified>
</cp:coreProperties>
</file>