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4" r:id="rId6"/>
    <p:sldId id="267" r:id="rId7"/>
    <p:sldId id="261" r:id="rId8"/>
    <p:sldId id="263" r:id="rId9"/>
    <p:sldId id="259" r:id="rId10"/>
    <p:sldId id="262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lekalová Jana" initials="F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06E"/>
    <a:srgbClr val="F2F729"/>
    <a:srgbClr val="8798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B0A1A-E089-4938-94CE-1FB01619F830}" type="datetimeFigureOut">
              <a:rPr lang="en-GB" smtClean="0"/>
              <a:t>01/06/2014</a:t>
            </a:fld>
            <a:endParaRPr lang="en-GB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AEBDEC-CA25-41C3-B506-EB92A6E68AD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123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AEBDEC-CA25-41C3-B506-EB92A6E68AD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541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t>1.6.2014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THE </a:t>
            </a:r>
            <a:r>
              <a:rPr lang="cs-CZ" b="1" dirty="0" err="1" smtClean="0"/>
              <a:t>PLace</a:t>
            </a:r>
            <a:endParaRPr lang="cs-CZ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http://</a:t>
            </a:r>
            <a:r>
              <a:rPr lang="cs-CZ" dirty="0" smtClean="0"/>
              <a:t>www.learnmarketing.net/place.htm</a:t>
            </a:r>
          </a:p>
          <a:p>
            <a:r>
              <a:rPr lang="cs-CZ" dirty="0"/>
              <a:t>http://www.the-reseller-network.com/content/88/types-of-retailers</a:t>
            </a:r>
            <a:r>
              <a:rPr lang="cs-CZ" dirty="0" smtClean="0"/>
              <a:t>/</a:t>
            </a:r>
          </a:p>
          <a:p>
            <a:r>
              <a:rPr lang="cs-CZ" dirty="0"/>
              <a:t>http://www.ehow.com/info_7751319_major-functions-distribution-channel.html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MARKETING MIX</a:t>
            </a:r>
            <a:endParaRPr lang="en-GB" sz="4000" b="1" dirty="0"/>
          </a:p>
        </p:txBody>
      </p:sp>
      <p:grpSp>
        <p:nvGrpSpPr>
          <p:cNvPr id="15" name="Skupina 14"/>
          <p:cNvGrpSpPr/>
          <p:nvPr/>
        </p:nvGrpSpPr>
        <p:grpSpPr>
          <a:xfrm>
            <a:off x="1048980" y="1597574"/>
            <a:ext cx="6247751" cy="3864754"/>
            <a:chOff x="1048980" y="1597574"/>
            <a:chExt cx="6247751" cy="3864754"/>
          </a:xfrm>
        </p:grpSpPr>
        <p:grpSp>
          <p:nvGrpSpPr>
            <p:cNvPr id="13" name="Skupina 12"/>
            <p:cNvGrpSpPr/>
            <p:nvPr/>
          </p:nvGrpSpPr>
          <p:grpSpPr>
            <a:xfrm rot="2113649">
              <a:off x="1048980" y="1597574"/>
              <a:ext cx="3457005" cy="3389559"/>
              <a:chOff x="1048980" y="1597574"/>
              <a:chExt cx="3457005" cy="3389559"/>
            </a:xfrm>
          </p:grpSpPr>
          <p:sp>
            <p:nvSpPr>
              <p:cNvPr id="9" name="Srdce 8"/>
              <p:cNvSpPr/>
              <p:nvPr/>
            </p:nvSpPr>
            <p:spPr>
              <a:xfrm rot="7911030">
                <a:off x="2361393" y="2957466"/>
                <a:ext cx="2176634" cy="1797619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/>
                  <a:t>PROMO-TION</a:t>
                </a:r>
                <a:endParaRPr lang="en-GB" sz="2400" b="1" dirty="0"/>
              </a:p>
            </p:txBody>
          </p:sp>
          <p:sp>
            <p:nvSpPr>
              <p:cNvPr id="10" name="Srdce 9"/>
              <p:cNvSpPr/>
              <p:nvPr/>
            </p:nvSpPr>
            <p:spPr>
              <a:xfrm rot="13639092">
                <a:off x="975386" y="2913563"/>
                <a:ext cx="2331671" cy="181547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chemeClr val="bg1"/>
                    </a:solidFill>
                  </a:rPr>
                  <a:t>PRODUCT</a:t>
                </a:r>
                <a:endParaRPr lang="en-GB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Srdce 10"/>
              <p:cNvSpPr/>
              <p:nvPr/>
            </p:nvSpPr>
            <p:spPr>
              <a:xfrm rot="18920526">
                <a:off x="1048980" y="1597574"/>
                <a:ext cx="2132150" cy="1915486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chemeClr val="bg1"/>
                    </a:solidFill>
                  </a:rPr>
                  <a:t>PRICE</a:t>
                </a:r>
                <a:endParaRPr lang="en-GB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Srdce 11"/>
              <p:cNvSpPr/>
              <p:nvPr/>
            </p:nvSpPr>
            <p:spPr>
              <a:xfrm rot="2591269">
                <a:off x="2319063" y="1626677"/>
                <a:ext cx="2186922" cy="1857280"/>
              </a:xfrm>
              <a:prstGeom prst="hear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sz="2400" b="1" dirty="0" smtClean="0">
                    <a:solidFill>
                      <a:srgbClr val="FF0000"/>
                    </a:solidFill>
                  </a:rPr>
                  <a:t>PLACE</a:t>
                </a:r>
                <a:endParaRPr lang="en-GB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4" name="Rovnoramenný trojúhelník 13"/>
            <p:cNvSpPr/>
            <p:nvPr/>
          </p:nvSpPr>
          <p:spPr>
            <a:xfrm rot="17931342">
              <a:off x="4947394" y="3112991"/>
              <a:ext cx="1216006" cy="3482668"/>
            </a:xfrm>
            <a:prstGeom prst="triangl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/>
            <a:p>
              <a:pPr algn="ctr"/>
              <a:r>
                <a:rPr lang="cs-CZ" sz="2400" b="1" dirty="0" smtClean="0"/>
                <a:t>MARKETING MIX</a:t>
              </a:r>
              <a:endParaRPr lang="en-GB" sz="2400" b="1" dirty="0"/>
            </a:p>
          </p:txBody>
        </p:sp>
      </p:grpSp>
      <p:sp>
        <p:nvSpPr>
          <p:cNvPr id="16" name="Obdélník 15"/>
          <p:cNvSpPr/>
          <p:nvPr/>
        </p:nvSpPr>
        <p:spPr>
          <a:xfrm>
            <a:off x="4850676" y="1416911"/>
            <a:ext cx="4077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/>
              <a:t>How the goods get from the producer to the customer.</a:t>
            </a:r>
          </a:p>
        </p:txBody>
      </p:sp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968152"/>
          </a:xfrm>
        </p:spPr>
        <p:txBody>
          <a:bodyPr>
            <a:normAutofit/>
          </a:bodyPr>
          <a:lstStyle/>
          <a:p>
            <a:r>
              <a:rPr lang="cs-CZ" sz="3400" b="1" dirty="0" smtClean="0"/>
              <a:t>TYPES OF DISTRIBUTION</a:t>
            </a:r>
            <a:endParaRPr lang="cs-CZ" sz="3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412776"/>
            <a:ext cx="8595360" cy="4823432"/>
          </a:xfrm>
        </p:spPr>
        <p:txBody>
          <a:bodyPr>
            <a:normAutofit/>
          </a:bodyPr>
          <a:lstStyle/>
          <a:p>
            <a:pPr marL="457200" indent="-457200"/>
            <a:r>
              <a:rPr lang="en-GB" sz="3200" dirty="0" smtClean="0"/>
              <a:t>Direct distribution – from a producer directly to customers</a:t>
            </a:r>
          </a:p>
          <a:p>
            <a:pPr marL="457200" indent="-457200"/>
            <a:r>
              <a:rPr lang="en-GB" sz="3200" dirty="0" smtClean="0"/>
              <a:t>Indirect distribution - </a:t>
            </a:r>
            <a:r>
              <a:rPr lang="en-GB" sz="3200" dirty="0" smtClean="0"/>
              <a:t>distributing by the use of an intermediary (</a:t>
            </a:r>
            <a:r>
              <a:rPr lang="cs-CZ" sz="3200" dirty="0" err="1" smtClean="0"/>
              <a:t>wholesalers</a:t>
            </a:r>
            <a:r>
              <a:rPr lang="en-GB" sz="3200" dirty="0" smtClean="0"/>
              <a:t>, retailers)</a:t>
            </a:r>
          </a:p>
          <a:p>
            <a:pPr marL="0" indent="0">
              <a:buNone/>
            </a:pPr>
            <a:endParaRPr lang="cs-CZ" sz="3200" dirty="0" smtClean="0"/>
          </a:p>
        </p:txBody>
      </p:sp>
      <p:grpSp>
        <p:nvGrpSpPr>
          <p:cNvPr id="18" name="Skupina 17"/>
          <p:cNvGrpSpPr/>
          <p:nvPr/>
        </p:nvGrpSpPr>
        <p:grpSpPr>
          <a:xfrm>
            <a:off x="539552" y="3645024"/>
            <a:ext cx="8280920" cy="821705"/>
            <a:chOff x="539552" y="3645024"/>
            <a:chExt cx="8280920" cy="821705"/>
          </a:xfrm>
        </p:grpSpPr>
        <p:sp>
          <p:nvSpPr>
            <p:cNvPr id="4" name="Ovál 3"/>
            <p:cNvSpPr/>
            <p:nvPr/>
          </p:nvSpPr>
          <p:spPr>
            <a:xfrm>
              <a:off x="539552" y="3645024"/>
              <a:ext cx="2448272" cy="720080"/>
            </a:xfrm>
            <a:prstGeom prst="ellipse">
              <a:avLst/>
            </a:prstGeom>
            <a:solidFill>
              <a:srgbClr val="FFC000"/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PRODUCER</a:t>
              </a:r>
              <a:endParaRPr lang="en-GB" sz="2400" b="1" dirty="0"/>
            </a:p>
          </p:txBody>
        </p:sp>
        <p:sp>
          <p:nvSpPr>
            <p:cNvPr id="14" name="Ovál 13"/>
            <p:cNvSpPr/>
            <p:nvPr/>
          </p:nvSpPr>
          <p:spPr>
            <a:xfrm>
              <a:off x="6372200" y="3645024"/>
              <a:ext cx="2448272" cy="720080"/>
            </a:xfrm>
            <a:prstGeom prst="ellipse">
              <a:avLst/>
            </a:prstGeom>
            <a:solidFill>
              <a:srgbClr val="FFC000"/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>
                  <a:solidFill>
                    <a:srgbClr val="E0406E"/>
                  </a:solidFill>
                </a:rPr>
                <a:t>CUSTOMER</a:t>
              </a:r>
              <a:endParaRPr lang="en-GB" sz="2400" b="1" dirty="0">
                <a:solidFill>
                  <a:srgbClr val="E0406E"/>
                </a:solidFill>
              </a:endParaRPr>
            </a:p>
          </p:txBody>
        </p:sp>
        <p:cxnSp>
          <p:nvCxnSpPr>
            <p:cNvPr id="6" name="Přímá spojnice se šipkou 5"/>
            <p:cNvCxnSpPr/>
            <p:nvPr/>
          </p:nvCxnSpPr>
          <p:spPr>
            <a:xfrm>
              <a:off x="3203848" y="4005064"/>
              <a:ext cx="2952328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ovéPole 15"/>
            <p:cNvSpPr txBox="1"/>
            <p:nvPr/>
          </p:nvSpPr>
          <p:spPr>
            <a:xfrm>
              <a:off x="3203848" y="4005064"/>
              <a:ext cx="2664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400" b="1" dirty="0" smtClean="0">
                  <a:solidFill>
                    <a:srgbClr val="00B050"/>
                  </a:solidFill>
                </a:rPr>
                <a:t>Direct </a:t>
              </a:r>
              <a:r>
                <a:rPr lang="en-GB" sz="2400" b="1" dirty="0" smtClean="0">
                  <a:solidFill>
                    <a:srgbClr val="00B050"/>
                  </a:solidFill>
                </a:rPr>
                <a:t>distribution</a:t>
              </a:r>
              <a:endParaRPr lang="en-GB" sz="24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30" name="Skupina 29"/>
          <p:cNvGrpSpPr/>
          <p:nvPr/>
        </p:nvGrpSpPr>
        <p:grpSpPr>
          <a:xfrm>
            <a:off x="251520" y="4653136"/>
            <a:ext cx="8825273" cy="2185885"/>
            <a:chOff x="251520" y="4653136"/>
            <a:chExt cx="8825273" cy="2185885"/>
          </a:xfrm>
        </p:grpSpPr>
        <p:sp>
          <p:nvSpPr>
            <p:cNvPr id="12" name="Ovál 11"/>
            <p:cNvSpPr/>
            <p:nvPr/>
          </p:nvSpPr>
          <p:spPr>
            <a:xfrm>
              <a:off x="251520" y="4653136"/>
              <a:ext cx="2448272" cy="720080"/>
            </a:xfrm>
            <a:prstGeom prst="ellipse">
              <a:avLst/>
            </a:prstGeom>
            <a:solidFill>
              <a:srgbClr val="FFC000"/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PRODUCER</a:t>
              </a:r>
              <a:endParaRPr lang="en-GB" sz="2400" b="1" dirty="0"/>
            </a:p>
          </p:txBody>
        </p:sp>
        <p:sp>
          <p:nvSpPr>
            <p:cNvPr id="13" name="Ovál 12"/>
            <p:cNvSpPr/>
            <p:nvPr/>
          </p:nvSpPr>
          <p:spPr>
            <a:xfrm>
              <a:off x="6628521" y="4653136"/>
              <a:ext cx="2448272" cy="720080"/>
            </a:xfrm>
            <a:prstGeom prst="ellipse">
              <a:avLst/>
            </a:prstGeom>
            <a:solidFill>
              <a:srgbClr val="FFC000"/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>
                  <a:solidFill>
                    <a:srgbClr val="E0406E"/>
                  </a:solidFill>
                </a:rPr>
                <a:t>COSTUMER</a:t>
              </a:r>
              <a:endParaRPr lang="en-GB" sz="2400" b="1" dirty="0">
                <a:solidFill>
                  <a:srgbClr val="E0406E"/>
                </a:solidFill>
              </a:endParaRPr>
            </a:p>
          </p:txBody>
        </p:sp>
        <p:sp>
          <p:nvSpPr>
            <p:cNvPr id="17" name="TextovéPole 16"/>
            <p:cNvSpPr txBox="1"/>
            <p:nvPr/>
          </p:nvSpPr>
          <p:spPr>
            <a:xfrm>
              <a:off x="3245084" y="6377356"/>
              <a:ext cx="28698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400" b="1" dirty="0" err="1" smtClean="0">
                  <a:solidFill>
                    <a:srgbClr val="00B050"/>
                  </a:solidFill>
                </a:rPr>
                <a:t>Indirect</a:t>
              </a:r>
              <a:r>
                <a:rPr lang="cs-CZ" sz="2400" b="1" dirty="0" smtClean="0">
                  <a:solidFill>
                    <a:srgbClr val="00B050"/>
                  </a:solidFill>
                </a:rPr>
                <a:t> </a:t>
              </a:r>
              <a:r>
                <a:rPr lang="en-GB" sz="2400" b="1" dirty="0" smtClean="0">
                  <a:solidFill>
                    <a:srgbClr val="00B050"/>
                  </a:solidFill>
                </a:rPr>
                <a:t>distribution</a:t>
              </a:r>
              <a:endParaRPr lang="en-GB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19" name="Ovál 18"/>
            <p:cNvSpPr/>
            <p:nvPr/>
          </p:nvSpPr>
          <p:spPr>
            <a:xfrm>
              <a:off x="1558127" y="5517232"/>
              <a:ext cx="2859394" cy="720080"/>
            </a:xfrm>
            <a:prstGeom prst="ellipse">
              <a:avLst/>
            </a:prstGeom>
            <a:solidFill>
              <a:srgbClr val="FFC000"/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>
                  <a:solidFill>
                    <a:schemeClr val="bg2">
                      <a:lumMod val="25000"/>
                    </a:schemeClr>
                  </a:solidFill>
                </a:rPr>
                <a:t>WHOLESALER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0" name="Ovál 19"/>
            <p:cNvSpPr/>
            <p:nvPr/>
          </p:nvSpPr>
          <p:spPr>
            <a:xfrm>
              <a:off x="5058054" y="5517232"/>
              <a:ext cx="2628292" cy="720080"/>
            </a:xfrm>
            <a:prstGeom prst="ellipse">
              <a:avLst/>
            </a:prstGeom>
            <a:solidFill>
              <a:srgbClr val="FFC000"/>
            </a:solidFill>
            <a:ln w="222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>
                  <a:solidFill>
                    <a:schemeClr val="bg2">
                      <a:lumMod val="25000"/>
                    </a:schemeClr>
                  </a:solidFill>
                </a:rPr>
                <a:t>RETAILER</a:t>
              </a:r>
              <a:endParaRPr lang="en-GB" sz="2400" b="1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cxnSp>
          <p:nvCxnSpPr>
            <p:cNvPr id="21" name="Přímá spojnice se šipkou 20"/>
            <p:cNvCxnSpPr/>
            <p:nvPr/>
          </p:nvCxnSpPr>
          <p:spPr>
            <a:xfrm>
              <a:off x="4535996" y="5877272"/>
              <a:ext cx="396044" cy="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Přímá spojnice se šipkou 24"/>
            <p:cNvCxnSpPr/>
            <p:nvPr/>
          </p:nvCxnSpPr>
          <p:spPr>
            <a:xfrm flipV="1">
              <a:off x="7852657" y="5517232"/>
              <a:ext cx="396044" cy="36004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římá spojnice se šipkou 25"/>
            <p:cNvCxnSpPr/>
            <p:nvPr/>
          </p:nvCxnSpPr>
          <p:spPr>
            <a:xfrm>
              <a:off x="1079612" y="5517232"/>
              <a:ext cx="396044" cy="36004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8688263" cy="106680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3200" b="1" dirty="0" smtClean="0"/>
              <a:t>DIFFERENCE BETWEEN WHOLESALE AND RETAIL</a:t>
            </a:r>
            <a:endParaRPr lang="en-GB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95360" cy="4937760"/>
          </a:xfrm>
        </p:spPr>
        <p:txBody>
          <a:bodyPr>
            <a:normAutofit/>
          </a:bodyPr>
          <a:lstStyle/>
          <a:p>
            <a:pPr marL="261938" lvl="1" indent="-261938">
              <a:spcBef>
                <a:spcPts val="0"/>
              </a:spcBef>
            </a:pPr>
            <a:endParaRPr lang="cs-CZ" sz="3200" spc="30" dirty="0" smtClean="0"/>
          </a:p>
          <a:p>
            <a:pPr marL="261938" lvl="1" indent="-261938">
              <a:spcBef>
                <a:spcPts val="0"/>
              </a:spcBef>
            </a:pPr>
            <a:r>
              <a:rPr lang="cs-CZ" sz="3200" spc="30" dirty="0" smtClean="0"/>
              <a:t>Retail: </a:t>
            </a:r>
            <a:r>
              <a:rPr lang="en-GB" sz="3200" dirty="0"/>
              <a:t>A retail store sells individual items to the </a:t>
            </a:r>
            <a:r>
              <a:rPr lang="en-GB" sz="3200" dirty="0" smtClean="0"/>
              <a:t>public</a:t>
            </a:r>
            <a:r>
              <a:rPr lang="cs-CZ" sz="3200" dirty="0" smtClean="0"/>
              <a:t> (</a:t>
            </a:r>
            <a:r>
              <a:rPr lang="cs-CZ" sz="3200" dirty="0" err="1" smtClean="0"/>
              <a:t>consumers</a:t>
            </a:r>
            <a:r>
              <a:rPr lang="cs-CZ" sz="3200" dirty="0" smtClean="0"/>
              <a:t>).</a:t>
            </a:r>
          </a:p>
          <a:p>
            <a:pPr marL="0" lvl="1" indent="0">
              <a:buNone/>
            </a:pPr>
            <a:endParaRPr lang="en-GB" sz="3000" spc="30" dirty="0" smtClean="0"/>
          </a:p>
          <a:p>
            <a:pPr marL="261938" lvl="1" indent="-261938"/>
            <a:r>
              <a:rPr lang="cs-CZ" sz="3200" spc="30" dirty="0" smtClean="0"/>
              <a:t>Wholesale: W</a:t>
            </a:r>
            <a:r>
              <a:rPr lang="en-GB" sz="3200" dirty="0" err="1" smtClean="0"/>
              <a:t>holesaler</a:t>
            </a:r>
            <a:r>
              <a:rPr lang="en-GB" sz="3200" dirty="0" smtClean="0"/>
              <a:t> </a:t>
            </a:r>
            <a:r>
              <a:rPr lang="en-GB" sz="3200" dirty="0"/>
              <a:t>sells pallets of items to the </a:t>
            </a:r>
            <a:r>
              <a:rPr lang="en-GB" sz="3200" dirty="0" smtClean="0"/>
              <a:t>retailer</a:t>
            </a:r>
            <a:r>
              <a:rPr lang="cs-CZ" sz="3200" dirty="0" smtClean="0"/>
              <a:t> (</a:t>
            </a:r>
            <a:r>
              <a:rPr lang="cs-CZ" sz="3200" dirty="0" err="1" smtClean="0"/>
              <a:t>other</a:t>
            </a:r>
            <a:r>
              <a:rPr lang="cs-CZ" sz="3200" dirty="0" smtClean="0"/>
              <a:t> </a:t>
            </a:r>
            <a:r>
              <a:rPr lang="cs-CZ" sz="3200" dirty="0" err="1" smtClean="0"/>
              <a:t>companies</a:t>
            </a:r>
            <a:r>
              <a:rPr lang="cs-CZ" sz="3200" dirty="0" smtClean="0"/>
              <a:t>).</a:t>
            </a:r>
            <a:r>
              <a:rPr lang="en-GB" sz="3200" dirty="0" smtClean="0"/>
              <a:t> </a:t>
            </a:r>
            <a:endParaRPr lang="en-GB" sz="3200" dirty="0"/>
          </a:p>
          <a:p>
            <a:pPr marL="261938" lvl="1" indent="-261938"/>
            <a:endParaRPr lang="en-GB" sz="3200" spc="30" dirty="0" smtClean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FUNCTION OF DISTRIBUTION CHANNELS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266700" indent="-268288"/>
            <a:r>
              <a:rPr lang="cs-CZ" sz="3200" dirty="0" err="1" smtClean="0"/>
              <a:t>Transportation</a:t>
            </a:r>
            <a:r>
              <a:rPr lang="cs-CZ" sz="3200" dirty="0" smtClean="0"/>
              <a:t> - </a:t>
            </a:r>
            <a:r>
              <a:rPr lang="en-GB" sz="3200" dirty="0" smtClean="0"/>
              <a:t> </a:t>
            </a:r>
            <a:r>
              <a:rPr lang="en-GB" sz="3200" dirty="0"/>
              <a:t>transports products from the manufacturer to retailers and customers.</a:t>
            </a:r>
            <a:endParaRPr lang="cs-CZ" sz="3200" dirty="0" smtClean="0"/>
          </a:p>
          <a:p>
            <a:pPr marL="266700" indent="-268288"/>
            <a:r>
              <a:rPr lang="cs-CZ" sz="3200" dirty="0" err="1" smtClean="0"/>
              <a:t>Information</a:t>
            </a:r>
            <a:r>
              <a:rPr lang="cs-CZ" sz="3200" dirty="0" smtClean="0"/>
              <a:t> - </a:t>
            </a:r>
            <a:r>
              <a:rPr lang="en-GB" sz="3200" dirty="0" smtClean="0"/>
              <a:t>collects </a:t>
            </a:r>
            <a:r>
              <a:rPr lang="en-GB" sz="3200" dirty="0"/>
              <a:t>and </a:t>
            </a:r>
            <a:r>
              <a:rPr lang="en-GB" sz="3200" dirty="0" err="1"/>
              <a:t>analyzes</a:t>
            </a:r>
            <a:r>
              <a:rPr lang="en-GB" sz="3200" dirty="0"/>
              <a:t> </a:t>
            </a:r>
            <a:r>
              <a:rPr lang="cs-CZ" sz="3200" dirty="0" err="1" smtClean="0"/>
              <a:t>informations</a:t>
            </a:r>
            <a:r>
              <a:rPr lang="cs-CZ" sz="3200" dirty="0" smtClean="0"/>
              <a:t> </a:t>
            </a:r>
            <a:r>
              <a:rPr lang="cs-CZ" sz="3200" dirty="0" err="1" smtClean="0"/>
              <a:t>about</a:t>
            </a:r>
            <a:r>
              <a:rPr lang="cs-CZ" sz="3200" dirty="0" smtClean="0"/>
              <a:t> </a:t>
            </a:r>
            <a:r>
              <a:rPr lang="en-GB" sz="3200" dirty="0" smtClean="0"/>
              <a:t>current </a:t>
            </a:r>
            <a:r>
              <a:rPr lang="en-GB" sz="3200" dirty="0"/>
              <a:t>and potential customers, competitors, </a:t>
            </a:r>
            <a:r>
              <a:rPr lang="en-GB" sz="3200" dirty="0" smtClean="0"/>
              <a:t>suppliers. </a:t>
            </a:r>
            <a:endParaRPr lang="cs-CZ" sz="3200" dirty="0" smtClean="0"/>
          </a:p>
          <a:p>
            <a:pPr marL="266700" indent="-268288"/>
            <a:r>
              <a:rPr lang="cs-CZ" sz="3200" dirty="0" err="1" smtClean="0"/>
              <a:t>Contact</a:t>
            </a:r>
            <a:r>
              <a:rPr lang="cs-CZ" sz="3200" dirty="0" smtClean="0"/>
              <a:t> – </a:t>
            </a:r>
            <a:r>
              <a:rPr lang="en-GB" sz="3200" dirty="0" smtClean="0"/>
              <a:t>find</a:t>
            </a:r>
            <a:r>
              <a:rPr lang="cs-CZ" sz="3200" dirty="0" smtClean="0"/>
              <a:t>s</a:t>
            </a:r>
            <a:r>
              <a:rPr lang="en-GB" sz="3200" dirty="0" smtClean="0"/>
              <a:t> </a:t>
            </a:r>
            <a:r>
              <a:rPr lang="en-GB" sz="3200" dirty="0"/>
              <a:t>and </a:t>
            </a:r>
            <a:r>
              <a:rPr lang="en-GB" sz="3200" dirty="0" smtClean="0"/>
              <a:t>establish</a:t>
            </a:r>
            <a:r>
              <a:rPr lang="cs-CZ" sz="3200" dirty="0" smtClean="0"/>
              <a:t>es</a:t>
            </a:r>
            <a:r>
              <a:rPr lang="en-GB" sz="3200" dirty="0" smtClean="0"/>
              <a:t> </a:t>
            </a:r>
            <a:r>
              <a:rPr lang="en-GB" sz="3200" dirty="0"/>
              <a:t>contact with prospective buyers</a:t>
            </a:r>
            <a:r>
              <a:rPr lang="en-GB" sz="3200" dirty="0" smtClean="0"/>
              <a:t>.</a:t>
            </a:r>
            <a:endParaRPr lang="cs-CZ" sz="3200" dirty="0" smtClean="0"/>
          </a:p>
          <a:p>
            <a:pPr marL="0" indent="0">
              <a:buNone/>
            </a:pP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/>
            </a:r>
            <a:br>
              <a:rPr lang="en-GB" sz="3200" dirty="0"/>
            </a:b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FUNCTION OF DISTRIBUTION CHANNELS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err="1"/>
              <a:t>Matching</a:t>
            </a:r>
            <a:r>
              <a:rPr lang="cs-CZ" sz="3200" dirty="0"/>
              <a:t> - </a:t>
            </a:r>
            <a:r>
              <a:rPr lang="en-GB" sz="3200" dirty="0"/>
              <a:t>involves tailoring the product to fit customer needs.</a:t>
            </a:r>
            <a:endParaRPr lang="cs-CZ" sz="3200" dirty="0"/>
          </a:p>
          <a:p>
            <a:pPr marL="266700" indent="-268288"/>
            <a:r>
              <a:rPr lang="cs-CZ" sz="3200" dirty="0" err="1" smtClean="0"/>
              <a:t>Financing</a:t>
            </a:r>
            <a:r>
              <a:rPr lang="cs-CZ" sz="3200" dirty="0" smtClean="0"/>
              <a:t> - a</a:t>
            </a:r>
            <a:r>
              <a:rPr lang="en-GB" sz="3200" dirty="0" smtClean="0"/>
              <a:t> </a:t>
            </a:r>
            <a:r>
              <a:rPr lang="en-GB" sz="3200" dirty="0"/>
              <a:t>distribution channel partner finances his costs, including buying and storing </a:t>
            </a:r>
            <a:r>
              <a:rPr lang="cs-CZ" sz="3200" dirty="0" smtClean="0"/>
              <a:t>.</a:t>
            </a:r>
          </a:p>
          <a:p>
            <a:pPr marL="266700" indent="-268288"/>
            <a:r>
              <a:rPr lang="cs-CZ" sz="3200" dirty="0" smtClean="0"/>
              <a:t>Risk - a</a:t>
            </a:r>
            <a:r>
              <a:rPr lang="en-GB" sz="3200" dirty="0" smtClean="0"/>
              <a:t> </a:t>
            </a:r>
            <a:r>
              <a:rPr lang="en-GB" sz="3200" dirty="0"/>
              <a:t>distribution channel shares </a:t>
            </a:r>
            <a:r>
              <a:rPr lang="en-GB" sz="3200" dirty="0" smtClean="0"/>
              <a:t>some </a:t>
            </a:r>
            <a:r>
              <a:rPr lang="en-GB" sz="3200" dirty="0"/>
              <a:t>of the business </a:t>
            </a:r>
            <a:r>
              <a:rPr lang="en-GB" sz="3200" dirty="0" smtClean="0"/>
              <a:t>risks</a:t>
            </a:r>
            <a:r>
              <a:rPr lang="cs-CZ" sz="3200" dirty="0" smtClean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TYPES OF RETAILERS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298904"/>
          </a:xfrm>
        </p:spPr>
        <p:txBody>
          <a:bodyPr>
            <a:normAutofit fontScale="47500" lnSpcReduction="20000"/>
          </a:bodyPr>
          <a:lstStyle/>
          <a:p>
            <a:pPr marL="263525" indent="-265113"/>
            <a:r>
              <a:rPr lang="en-GB" sz="6700" b="1" dirty="0" smtClean="0"/>
              <a:t>Department </a:t>
            </a:r>
            <a:r>
              <a:rPr lang="cs-CZ" sz="6700" b="1" dirty="0" smtClean="0"/>
              <a:t>s</a:t>
            </a:r>
            <a:r>
              <a:rPr lang="en-GB" sz="6700" b="1" dirty="0" smtClean="0"/>
              <a:t>tore</a:t>
            </a:r>
            <a:r>
              <a:rPr lang="en-GB" sz="6700" dirty="0" smtClean="0"/>
              <a:t> – a collection of smaller retail stores, offers a wide range of products, is managed by one company. </a:t>
            </a:r>
            <a:endParaRPr lang="cs-CZ" sz="6700" dirty="0" smtClean="0"/>
          </a:p>
          <a:p>
            <a:pPr marL="261938" indent="0">
              <a:buNone/>
            </a:pPr>
            <a:r>
              <a:rPr lang="cs-CZ" sz="6700" i="1" dirty="0" err="1" smtClean="0"/>
              <a:t>Example</a:t>
            </a:r>
            <a:r>
              <a:rPr lang="cs-CZ" sz="6700" i="1" dirty="0" smtClean="0"/>
              <a:t>: </a:t>
            </a:r>
            <a:r>
              <a:rPr lang="cs-CZ" sz="6700" i="1" dirty="0" err="1" smtClean="0"/>
              <a:t>Former</a:t>
            </a:r>
            <a:r>
              <a:rPr lang="cs-CZ" sz="6700" i="1" dirty="0" smtClean="0"/>
              <a:t> department </a:t>
            </a:r>
            <a:r>
              <a:rPr lang="cs-CZ" sz="6700" i="1" dirty="0" err="1"/>
              <a:t>s</a:t>
            </a:r>
            <a:r>
              <a:rPr lang="cs-CZ" sz="6700" i="1" dirty="0" err="1" smtClean="0"/>
              <a:t>tore</a:t>
            </a:r>
            <a:r>
              <a:rPr lang="cs-CZ" sz="6700" i="1" dirty="0" smtClean="0"/>
              <a:t> Kotva </a:t>
            </a:r>
            <a:r>
              <a:rPr lang="cs-CZ" sz="6700" i="1" dirty="0" err="1" smtClean="0"/>
              <a:t>or</a:t>
            </a:r>
            <a:r>
              <a:rPr lang="cs-CZ" sz="6700" i="1" dirty="0" smtClean="0"/>
              <a:t> Prior</a:t>
            </a:r>
          </a:p>
          <a:p>
            <a:pPr marL="261938" indent="-261938">
              <a:tabLst>
                <a:tab pos="261938" algn="l"/>
              </a:tabLst>
            </a:pPr>
            <a:r>
              <a:rPr lang="en-GB" sz="6700" b="1" dirty="0" smtClean="0"/>
              <a:t>Shopping </a:t>
            </a:r>
            <a:r>
              <a:rPr lang="en-GB" sz="6700" b="1" dirty="0" err="1"/>
              <a:t>centers</a:t>
            </a:r>
            <a:r>
              <a:rPr lang="en-GB" sz="6700" b="1" dirty="0"/>
              <a:t> </a:t>
            </a:r>
            <a:r>
              <a:rPr lang="en-GB" sz="6700" dirty="0"/>
              <a:t>- a large sales area, offering a full range of goods (food, fashion, electronic, household good) and services (hairdresser, cinema, fast food), prices of products can be various (expensive, cheap), each part is owned by different owners</a:t>
            </a:r>
            <a:endParaRPr lang="cs-CZ" sz="6700" dirty="0"/>
          </a:p>
          <a:p>
            <a:pPr marL="0" indent="0">
              <a:buNone/>
              <a:tabLst>
                <a:tab pos="261938" algn="l"/>
              </a:tabLst>
            </a:pPr>
            <a:r>
              <a:rPr lang="cs-CZ" sz="6700" i="1" dirty="0"/>
              <a:t>	</a:t>
            </a:r>
            <a:r>
              <a:rPr lang="cs-CZ" sz="6700" i="1" dirty="0" err="1"/>
              <a:t>Example</a:t>
            </a:r>
            <a:r>
              <a:rPr lang="cs-CZ" sz="6700" i="1" dirty="0"/>
              <a:t>: OC Futurum Kolín, OC </a:t>
            </a:r>
            <a:r>
              <a:rPr lang="cs-CZ" sz="6700" i="1" dirty="0" smtClean="0"/>
              <a:t>Chodov</a:t>
            </a:r>
            <a:endParaRPr lang="cs-CZ" sz="6700" dirty="0" smtClean="0"/>
          </a:p>
        </p:txBody>
      </p:sp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TYPES OF RETAILERS</a:t>
            </a:r>
            <a:endParaRPr lang="en-GB" b="1" dirty="0"/>
          </a:p>
        </p:txBody>
      </p:sp>
      <p:sp>
        <p:nvSpPr>
          <p:cNvPr id="17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154888"/>
          </a:xfrm>
        </p:spPr>
        <p:txBody>
          <a:bodyPr>
            <a:noAutofit/>
          </a:bodyPr>
          <a:lstStyle/>
          <a:p>
            <a:pPr marL="263525" indent="-265113"/>
            <a:r>
              <a:rPr lang="en-GB" sz="3200" b="1" dirty="0" smtClean="0"/>
              <a:t>Speciality retailers</a:t>
            </a:r>
            <a:r>
              <a:rPr lang="en-GB" sz="3200" dirty="0" smtClean="0"/>
              <a:t> – specialising in specific products, this type of retailer is able to offer the customer expert knowledge and a high level of service.</a:t>
            </a:r>
          </a:p>
          <a:p>
            <a:pPr marL="0" indent="0">
              <a:buNone/>
              <a:tabLst>
                <a:tab pos="261938" algn="l"/>
              </a:tabLst>
            </a:pPr>
            <a:r>
              <a:rPr lang="en-GB" sz="3200" dirty="0" smtClean="0"/>
              <a:t>	</a:t>
            </a:r>
            <a:r>
              <a:rPr lang="en-GB" sz="3200" i="1" dirty="0" smtClean="0"/>
              <a:t>Example: florist, butcher, fashion, stationery </a:t>
            </a:r>
            <a:endParaRPr lang="cs-CZ" sz="3200" i="1" dirty="0" smtClean="0"/>
          </a:p>
          <a:p>
            <a:pPr marL="261938" indent="-261938"/>
            <a:r>
              <a:rPr lang="cs-CZ" sz="3200" b="1" dirty="0"/>
              <a:t>Supermarket – </a:t>
            </a:r>
            <a:r>
              <a:rPr lang="cs-CZ" sz="3200" dirty="0" err="1"/>
              <a:t>focused</a:t>
            </a:r>
            <a:r>
              <a:rPr lang="cs-CZ" sz="3200" dirty="0"/>
              <a:t> on </a:t>
            </a:r>
            <a:r>
              <a:rPr lang="cs-CZ" sz="3200" dirty="0" err="1"/>
              <a:t>large</a:t>
            </a:r>
            <a:r>
              <a:rPr lang="cs-CZ" sz="3200" dirty="0"/>
              <a:t> </a:t>
            </a:r>
            <a:r>
              <a:rPr lang="cs-CZ" sz="3200" dirty="0" err="1"/>
              <a:t>range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food and </a:t>
            </a:r>
            <a:r>
              <a:rPr lang="cs-CZ" sz="3200" dirty="0" err="1"/>
              <a:t>beverage</a:t>
            </a:r>
            <a:r>
              <a:rPr lang="cs-CZ" sz="3200" dirty="0"/>
              <a:t> </a:t>
            </a:r>
            <a:r>
              <a:rPr lang="cs-CZ" sz="3200" dirty="0" err="1"/>
              <a:t>products</a:t>
            </a:r>
            <a:r>
              <a:rPr lang="cs-CZ" sz="3200" dirty="0"/>
              <a:t>. </a:t>
            </a:r>
            <a:r>
              <a:rPr lang="cs-CZ" sz="3200" dirty="0" err="1"/>
              <a:t>Sometimes</a:t>
            </a:r>
            <a:r>
              <a:rPr lang="cs-CZ" sz="3200" dirty="0"/>
              <a:t> </a:t>
            </a:r>
            <a:r>
              <a:rPr lang="cs-CZ" sz="3200" dirty="0" err="1"/>
              <a:t>you</a:t>
            </a:r>
            <a:r>
              <a:rPr lang="cs-CZ" sz="3200" dirty="0"/>
              <a:t> </a:t>
            </a:r>
            <a:r>
              <a:rPr lang="cs-CZ" sz="3200" dirty="0" err="1"/>
              <a:t>can</a:t>
            </a:r>
            <a:r>
              <a:rPr lang="cs-CZ" sz="3200" dirty="0"/>
              <a:t> </a:t>
            </a:r>
            <a:r>
              <a:rPr lang="cs-CZ" sz="3200" dirty="0" err="1"/>
              <a:t>buy</a:t>
            </a:r>
            <a:r>
              <a:rPr lang="cs-CZ" sz="3200" dirty="0"/>
              <a:t> </a:t>
            </a:r>
            <a:r>
              <a:rPr lang="cs-CZ" sz="3200" dirty="0" err="1"/>
              <a:t>there</a:t>
            </a:r>
            <a:r>
              <a:rPr lang="cs-CZ" sz="3200" dirty="0"/>
              <a:t> </a:t>
            </a:r>
            <a:r>
              <a:rPr lang="cs-CZ" sz="3200" dirty="0" err="1"/>
              <a:t>electrical</a:t>
            </a:r>
            <a:r>
              <a:rPr lang="cs-CZ" sz="3200" dirty="0"/>
              <a:t> </a:t>
            </a:r>
            <a:r>
              <a:rPr lang="cs-CZ" sz="3200" dirty="0" err="1"/>
              <a:t>products</a:t>
            </a:r>
            <a:r>
              <a:rPr lang="cs-CZ" sz="3200" dirty="0"/>
              <a:t>, </a:t>
            </a:r>
            <a:r>
              <a:rPr lang="cs-CZ" sz="3200" dirty="0" err="1"/>
              <a:t>fashion</a:t>
            </a:r>
            <a:r>
              <a:rPr lang="cs-CZ" sz="3200" dirty="0"/>
              <a:t> and </a:t>
            </a:r>
            <a:r>
              <a:rPr lang="cs-CZ" sz="3200" dirty="0" err="1"/>
              <a:t>household</a:t>
            </a:r>
            <a:r>
              <a:rPr lang="cs-CZ" sz="3200" dirty="0"/>
              <a:t> </a:t>
            </a:r>
            <a:r>
              <a:rPr lang="cs-CZ" sz="3200" dirty="0" err="1"/>
              <a:t>goods</a:t>
            </a:r>
            <a:r>
              <a:rPr lang="cs-CZ" sz="3200" dirty="0"/>
              <a:t>.</a:t>
            </a:r>
          </a:p>
          <a:p>
            <a:pPr marL="0" indent="0">
              <a:buNone/>
              <a:tabLst>
                <a:tab pos="261938" algn="l"/>
              </a:tabLst>
            </a:pPr>
            <a:r>
              <a:rPr lang="cs-CZ" sz="3200" b="1" dirty="0"/>
              <a:t>	</a:t>
            </a:r>
            <a:r>
              <a:rPr lang="cs-CZ" sz="3200" i="1" dirty="0" err="1"/>
              <a:t>Example</a:t>
            </a:r>
            <a:r>
              <a:rPr lang="cs-CZ" sz="3200" i="1" dirty="0"/>
              <a:t>: Kaufland, Tesco, </a:t>
            </a:r>
            <a:r>
              <a:rPr lang="cs-CZ" sz="3200" i="1" dirty="0" smtClean="0"/>
              <a:t>Billa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TYPES OF RETAILERS</a:t>
            </a:r>
            <a:endParaRPr lang="en-GB" sz="4000" b="1" dirty="0"/>
          </a:p>
        </p:txBody>
      </p:sp>
      <p:sp>
        <p:nvSpPr>
          <p:cNvPr id="1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340768"/>
            <a:ext cx="8595360" cy="5400600"/>
          </a:xfrm>
        </p:spPr>
        <p:txBody>
          <a:bodyPr>
            <a:normAutofit/>
          </a:bodyPr>
          <a:lstStyle/>
          <a:p>
            <a:pPr marL="261938" indent="-261938">
              <a:tabLst>
                <a:tab pos="261938" algn="l"/>
              </a:tabLst>
            </a:pPr>
            <a:r>
              <a:rPr lang="en-GB" sz="3200" b="1" dirty="0" smtClean="0"/>
              <a:t>Grocery </a:t>
            </a:r>
            <a:r>
              <a:rPr lang="en-GB" sz="3200" b="1" dirty="0"/>
              <a:t>stores</a:t>
            </a:r>
            <a:r>
              <a:rPr lang="en-GB" sz="3200" dirty="0"/>
              <a:t> – a relatively small shops offering a narrow range of FMCG goods at higher prices</a:t>
            </a:r>
          </a:p>
          <a:p>
            <a:pPr marL="261938" indent="-261938">
              <a:buNone/>
              <a:tabLst>
                <a:tab pos="261938" algn="l"/>
              </a:tabLst>
            </a:pPr>
            <a:r>
              <a:rPr lang="cs-CZ" sz="3200" i="1" dirty="0" smtClean="0"/>
              <a:t>	</a:t>
            </a:r>
            <a:r>
              <a:rPr lang="en-GB" sz="3200" i="1" dirty="0" smtClean="0"/>
              <a:t>Example</a:t>
            </a:r>
            <a:r>
              <a:rPr lang="en-GB" sz="3200" i="1" dirty="0"/>
              <a:t>: small shops in villages, shops with extended shopping hours („</a:t>
            </a:r>
            <a:r>
              <a:rPr lang="en-GB" sz="3200" i="1" dirty="0" err="1"/>
              <a:t>Večerka</a:t>
            </a:r>
            <a:r>
              <a:rPr lang="en-GB" sz="3200" i="1" dirty="0" smtClean="0"/>
              <a:t>“)</a:t>
            </a:r>
            <a:endParaRPr lang="cs-CZ" sz="3200" i="1" dirty="0" smtClean="0"/>
          </a:p>
          <a:p>
            <a:pPr marL="261938" indent="-261938">
              <a:tabLst>
                <a:tab pos="261938" algn="l"/>
              </a:tabLst>
            </a:pPr>
            <a:r>
              <a:rPr lang="en-GB" sz="3200" b="1" dirty="0" smtClean="0"/>
              <a:t>Discount </a:t>
            </a:r>
            <a:r>
              <a:rPr lang="en-GB" sz="3200" b="1" dirty="0"/>
              <a:t>retailer</a:t>
            </a:r>
            <a:r>
              <a:rPr lang="en-GB" sz="3200" dirty="0"/>
              <a:t> – offers a variety of discounted products, they offer low prices on less fashionable branded products or returned goods at discounted prices.</a:t>
            </a:r>
          </a:p>
          <a:p>
            <a:pPr marL="0" indent="0">
              <a:buNone/>
              <a:tabLst>
                <a:tab pos="261938" algn="l"/>
              </a:tabLst>
            </a:pPr>
            <a:r>
              <a:rPr lang="en-GB" sz="3200" dirty="0"/>
              <a:t>	</a:t>
            </a:r>
            <a:r>
              <a:rPr lang="en-GB" sz="3200" i="1" dirty="0"/>
              <a:t>Example: Outlet shops</a:t>
            </a:r>
            <a:endParaRPr lang="cs-CZ" sz="3200" i="1" dirty="0"/>
          </a:p>
          <a:p>
            <a:pPr marL="171450" lvl="1" indent="0">
              <a:buNone/>
            </a:pPr>
            <a:endParaRPr lang="en-GB" sz="3000" dirty="0" smtClean="0"/>
          </a:p>
        </p:txBody>
      </p:sp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3584</TotalTime>
  <Words>328</Words>
  <Application>Microsoft Office PowerPoint</Application>
  <PresentationFormat>Předvádění na obrazovce (4:3)</PresentationFormat>
  <Paragraphs>55</Paragraphs>
  <Slides>10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Soho</vt:lpstr>
      <vt:lpstr>THE PLace</vt:lpstr>
      <vt:lpstr>MARKETING MIX</vt:lpstr>
      <vt:lpstr>TYPES OF DISTRIBUTION</vt:lpstr>
      <vt:lpstr>DIFFERENCE BETWEEN WHOLESALE AND RETAIL</vt:lpstr>
      <vt:lpstr>FUNCTION OF DISTRIBUTION CHANNELS</vt:lpstr>
      <vt:lpstr>FUNCTION OF DISTRIBUTION CHANNELS</vt:lpstr>
      <vt:lpstr>TYPES OF RETAILERS</vt:lpstr>
      <vt:lpstr>TYPES OF RETAILERS</vt:lpstr>
      <vt:lpstr>TYPES OF RETAILERS</vt:lpstr>
      <vt:lpstr>Resources: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Flekalová Jana</cp:lastModifiedBy>
  <cp:revision>96</cp:revision>
  <dcterms:created xsi:type="dcterms:W3CDTF">2014-04-24T17:21:30Z</dcterms:created>
  <dcterms:modified xsi:type="dcterms:W3CDTF">2014-06-01T13:12:06Z</dcterms:modified>
</cp:coreProperties>
</file>