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63" r:id="rId7"/>
    <p:sldId id="259" r:id="rId8"/>
    <p:sldId id="264" r:id="rId9"/>
    <p:sldId id="267" r:id="rId10"/>
    <p:sldId id="265" r:id="rId11"/>
    <p:sldId id="266" r:id="rId12"/>
    <p:sldId id="268" r:id="rId13"/>
    <p:sldId id="269" r:id="rId14"/>
    <p:sldId id="270" r:id="rId15"/>
    <p:sldId id="271" r:id="rId16"/>
    <p:sldId id="262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ekalová Jana" initials="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B0A1A-E089-4938-94CE-1FB01619F830}" type="datetimeFigureOut">
              <a:rPr lang="en-GB" smtClean="0"/>
              <a:t>01/06/2014</a:t>
            </a:fld>
            <a:endParaRPr lang="en-GB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EBDEC-CA25-41C3-B506-EB92A6E68A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12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EBDEC-CA25-41C3-B506-EB92A6E68AD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41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31.5.2014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THE </a:t>
            </a:r>
            <a:r>
              <a:rPr lang="cs-CZ" b="1" dirty="0" smtClean="0"/>
              <a:t>PRODUCT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BRAND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It´s a name, a sign, a symbol, a phrase or combination of the above.</a:t>
            </a:r>
          </a:p>
          <a:p>
            <a:pPr marL="266700" indent="-268288"/>
            <a:r>
              <a:rPr lang="en-GB" sz="3200" dirty="0" smtClean="0"/>
              <a:t>It identifies the product.</a:t>
            </a:r>
            <a:endParaRPr lang="en-GB" sz="30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2592287" cy="84430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868" y="5029298"/>
            <a:ext cx="1593354" cy="1204279"/>
          </a:xfrm>
          <a:prstGeom prst="rect">
            <a:avLst/>
          </a:prstGeom>
        </p:spPr>
      </p:pic>
      <p:grpSp>
        <p:nvGrpSpPr>
          <p:cNvPr id="11" name="Skupina 10"/>
          <p:cNvGrpSpPr/>
          <p:nvPr/>
        </p:nvGrpSpPr>
        <p:grpSpPr>
          <a:xfrm>
            <a:off x="3635896" y="3736267"/>
            <a:ext cx="1855092" cy="2101346"/>
            <a:chOff x="3059831" y="3656089"/>
            <a:chExt cx="2143125" cy="266634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1" y="3656089"/>
              <a:ext cx="2143125" cy="2143125"/>
            </a:xfrm>
            <a:prstGeom prst="rect">
              <a:avLst/>
            </a:prstGeom>
          </p:spPr>
        </p:pic>
        <p:sp>
          <p:nvSpPr>
            <p:cNvPr id="10" name="TextovéPole 9"/>
            <p:cNvSpPr txBox="1"/>
            <p:nvPr/>
          </p:nvSpPr>
          <p:spPr>
            <a:xfrm>
              <a:off x="3059831" y="5799214"/>
              <a:ext cx="214312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b="1" dirty="0" err="1" smtClean="0"/>
                <a:t>Das</a:t>
              </a:r>
              <a:r>
                <a:rPr lang="cs-CZ" sz="2800" b="1" dirty="0" smtClean="0"/>
                <a:t> Auto.</a:t>
              </a:r>
              <a:endParaRPr lang="en-GB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MARKING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2346576"/>
          </a:xfrm>
        </p:spPr>
        <p:txBody>
          <a:bodyPr>
            <a:normAutofit/>
          </a:bodyPr>
          <a:lstStyle/>
          <a:p>
            <a:pPr marL="261938" indent="-261938"/>
            <a:r>
              <a:rPr lang="en-GB" sz="3200" dirty="0"/>
              <a:t>Product marking gives seller and buyer information about the characteristics of the </a:t>
            </a:r>
            <a:r>
              <a:rPr lang="en-GB" sz="3200" dirty="0" smtClean="0"/>
              <a:t>product. </a:t>
            </a:r>
            <a:r>
              <a:rPr lang="en-GB" sz="3200" dirty="0"/>
              <a:t>These could be made by symbols, pictograms, graphics, logos, text or numbers.</a:t>
            </a:r>
            <a:endParaRPr lang="en-GB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2"/>
          <a:stretch/>
        </p:blipFill>
        <p:spPr>
          <a:xfrm>
            <a:off x="6732240" y="3556751"/>
            <a:ext cx="1984942" cy="19756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28203"/>
            <a:ext cx="2286000" cy="16097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24" y="5453023"/>
            <a:ext cx="1689529" cy="123342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89414"/>
            <a:ext cx="1728192" cy="329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PRODUCT LIFE CYCLE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3525" indent="-265113"/>
            <a:r>
              <a:rPr lang="en-GB" sz="3200" dirty="0"/>
              <a:t>The product life cycle looks at the sales of a </a:t>
            </a:r>
            <a:r>
              <a:rPr lang="en-GB" sz="3200" dirty="0" smtClean="0"/>
              <a:t>product</a:t>
            </a:r>
            <a:r>
              <a:rPr lang="cs-CZ" sz="3200" dirty="0" smtClean="0"/>
              <a:t> </a:t>
            </a:r>
            <a:r>
              <a:rPr lang="en-GB" sz="3200" dirty="0" smtClean="0"/>
              <a:t>over </a:t>
            </a:r>
            <a:r>
              <a:rPr lang="en-GB" sz="3200" dirty="0"/>
              <a:t>time</a:t>
            </a:r>
          </a:p>
          <a:p>
            <a:pPr marL="263525" indent="-265113"/>
            <a:endParaRPr lang="cs-CZ" sz="3200" dirty="0"/>
          </a:p>
          <a:p>
            <a:pPr marL="263525" indent="-265113"/>
            <a:endParaRPr lang="cs-CZ" sz="3200" dirty="0" smtClean="0"/>
          </a:p>
          <a:p>
            <a:pPr marL="263525" indent="-265113"/>
            <a:endParaRPr lang="cs-CZ" sz="3200" dirty="0"/>
          </a:p>
          <a:p>
            <a:pPr marL="263525" indent="-265113"/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44" name="Skupina 43"/>
          <p:cNvGrpSpPr/>
          <p:nvPr/>
        </p:nvGrpSpPr>
        <p:grpSpPr>
          <a:xfrm>
            <a:off x="572071" y="2592524"/>
            <a:ext cx="7316872" cy="3748897"/>
            <a:chOff x="572071" y="2592524"/>
            <a:chExt cx="7316872" cy="3748897"/>
          </a:xfrm>
        </p:grpSpPr>
        <p:grpSp>
          <p:nvGrpSpPr>
            <p:cNvPr id="38" name="Skupina 37"/>
            <p:cNvGrpSpPr/>
            <p:nvPr/>
          </p:nvGrpSpPr>
          <p:grpSpPr>
            <a:xfrm>
              <a:off x="572071" y="2803037"/>
              <a:ext cx="7316872" cy="3538384"/>
              <a:chOff x="572071" y="2803037"/>
              <a:chExt cx="7316872" cy="3538384"/>
            </a:xfrm>
          </p:grpSpPr>
          <p:grpSp>
            <p:nvGrpSpPr>
              <p:cNvPr id="29" name="Skupina 28"/>
              <p:cNvGrpSpPr/>
              <p:nvPr/>
            </p:nvGrpSpPr>
            <p:grpSpPr>
              <a:xfrm>
                <a:off x="572071" y="2844552"/>
                <a:ext cx="7316872" cy="3496869"/>
                <a:chOff x="572071" y="2844552"/>
                <a:chExt cx="7316872" cy="3496869"/>
              </a:xfrm>
            </p:grpSpPr>
            <p:sp>
              <p:nvSpPr>
                <p:cNvPr id="24" name="TextovéPole 23"/>
                <p:cNvSpPr txBox="1"/>
                <p:nvPr/>
              </p:nvSpPr>
              <p:spPr>
                <a:xfrm>
                  <a:off x="3995936" y="5818201"/>
                  <a:ext cx="136815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2800" b="1" dirty="0" smtClean="0"/>
                    <a:t>TIME</a:t>
                  </a:r>
                  <a:endParaRPr lang="en-GB" sz="2800" b="1" dirty="0"/>
                </a:p>
              </p:txBody>
            </p:sp>
            <p:grpSp>
              <p:nvGrpSpPr>
                <p:cNvPr id="28" name="Skupina 27"/>
                <p:cNvGrpSpPr/>
                <p:nvPr/>
              </p:nvGrpSpPr>
              <p:grpSpPr>
                <a:xfrm>
                  <a:off x="572071" y="2844552"/>
                  <a:ext cx="7316872" cy="2960712"/>
                  <a:chOff x="572071" y="2844552"/>
                  <a:chExt cx="7316872" cy="2960712"/>
                </a:xfrm>
              </p:grpSpPr>
              <p:sp>
                <p:nvSpPr>
                  <p:cNvPr id="25" name="TextovéPole 24"/>
                  <p:cNvSpPr txBox="1"/>
                  <p:nvPr/>
                </p:nvSpPr>
                <p:spPr>
                  <a:xfrm>
                    <a:off x="572071" y="3730465"/>
                    <a:ext cx="615553" cy="1453593"/>
                  </a:xfrm>
                  <a:prstGeom prst="rect">
                    <a:avLst/>
                  </a:prstGeom>
                  <a:noFill/>
                </p:spPr>
                <p:txBody>
                  <a:bodyPr vert="vert270" wrap="square" rtlCol="0">
                    <a:spAutoFit/>
                  </a:bodyPr>
                  <a:lstStyle/>
                  <a:p>
                    <a:pPr algn="ctr"/>
                    <a:r>
                      <a:rPr lang="cs-CZ" sz="2800" b="1" dirty="0" smtClean="0"/>
                      <a:t>SALES</a:t>
                    </a:r>
                    <a:endParaRPr lang="en-GB" sz="2800" b="1" dirty="0"/>
                  </a:p>
                </p:txBody>
              </p:sp>
              <p:grpSp>
                <p:nvGrpSpPr>
                  <p:cNvPr id="27" name="Skupina 26"/>
                  <p:cNvGrpSpPr/>
                  <p:nvPr/>
                </p:nvGrpSpPr>
                <p:grpSpPr>
                  <a:xfrm>
                    <a:off x="1187624" y="2844552"/>
                    <a:ext cx="6701319" cy="2960712"/>
                    <a:chOff x="1187624" y="2844552"/>
                    <a:chExt cx="6701319" cy="2960712"/>
                  </a:xfrm>
                </p:grpSpPr>
                <p:cxnSp>
                  <p:nvCxnSpPr>
                    <p:cNvPr id="17" name="Přímá spojnice se šipkou 16"/>
                    <p:cNvCxnSpPr/>
                    <p:nvPr/>
                  </p:nvCxnSpPr>
                  <p:spPr>
                    <a:xfrm>
                      <a:off x="1187624" y="5805264"/>
                      <a:ext cx="6701319" cy="0"/>
                    </a:xfrm>
                    <a:prstGeom prst="straightConnector1">
                      <a:avLst/>
                    </a:prstGeom>
                    <a:ln w="31750">
                      <a:solidFill>
                        <a:schemeClr val="accent2">
                          <a:lumMod val="50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Přímá spojnice se šipkou 17"/>
                    <p:cNvCxnSpPr/>
                    <p:nvPr/>
                  </p:nvCxnSpPr>
                  <p:spPr>
                    <a:xfrm flipV="1">
                      <a:off x="1200718" y="2844552"/>
                      <a:ext cx="0" cy="2960712"/>
                    </a:xfrm>
                    <a:prstGeom prst="straightConnector1">
                      <a:avLst/>
                    </a:prstGeom>
                    <a:ln w="31750">
                      <a:solidFill>
                        <a:schemeClr val="accent2">
                          <a:lumMod val="50000"/>
                        </a:schemeClr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6" name="Volný tvar 25"/>
                    <p:cNvSpPr/>
                    <p:nvPr/>
                  </p:nvSpPr>
                  <p:spPr>
                    <a:xfrm>
                      <a:off x="1204686" y="3395978"/>
                      <a:ext cx="6633028" cy="2380708"/>
                    </a:xfrm>
                    <a:custGeom>
                      <a:avLst/>
                      <a:gdLst>
                        <a:gd name="connsiteX0" fmla="*/ 0 w 6633028"/>
                        <a:gd name="connsiteY0" fmla="*/ 2380708 h 2380708"/>
                        <a:gd name="connsiteX1" fmla="*/ 914400 w 6633028"/>
                        <a:gd name="connsiteY1" fmla="*/ 2061393 h 2380708"/>
                        <a:gd name="connsiteX2" fmla="*/ 928914 w 6633028"/>
                        <a:gd name="connsiteY2" fmla="*/ 2046879 h 2380708"/>
                        <a:gd name="connsiteX3" fmla="*/ 4194628 w 6633028"/>
                        <a:gd name="connsiteY3" fmla="*/ 72936 h 2380708"/>
                        <a:gd name="connsiteX4" fmla="*/ 6633028 w 6633028"/>
                        <a:gd name="connsiteY4" fmla="*/ 392251 h 2380708"/>
                        <a:gd name="connsiteX5" fmla="*/ 6633028 w 6633028"/>
                        <a:gd name="connsiteY5" fmla="*/ 392251 h 23807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6633028" h="2380708">
                          <a:moveTo>
                            <a:pt x="0" y="2380708"/>
                          </a:moveTo>
                          <a:lnTo>
                            <a:pt x="914400" y="2061393"/>
                          </a:lnTo>
                          <a:cubicBezTo>
                            <a:pt x="1069219" y="2005755"/>
                            <a:pt x="928914" y="2046879"/>
                            <a:pt x="928914" y="2046879"/>
                          </a:cubicBezTo>
                          <a:cubicBezTo>
                            <a:pt x="1475619" y="1715470"/>
                            <a:pt x="3243942" y="348707"/>
                            <a:pt x="4194628" y="72936"/>
                          </a:cubicBezTo>
                          <a:cubicBezTo>
                            <a:pt x="5145314" y="-202835"/>
                            <a:pt x="6633028" y="392251"/>
                            <a:pt x="6633028" y="392251"/>
                          </a:cubicBezTo>
                          <a:lnTo>
                            <a:pt x="6633028" y="392251"/>
                          </a:lnTo>
                        </a:path>
                      </a:pathLst>
                    </a:custGeom>
                    <a:noFill/>
                    <a:ln w="31750"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B"/>
                    </a:p>
                  </p:txBody>
                </p:sp>
              </p:grpSp>
            </p:grpSp>
          </p:grpSp>
          <p:cxnSp>
            <p:nvCxnSpPr>
              <p:cNvPr id="31" name="Přímá spojnice 30"/>
              <p:cNvCxnSpPr/>
              <p:nvPr/>
            </p:nvCxnSpPr>
            <p:spPr>
              <a:xfrm>
                <a:off x="2142885" y="2831615"/>
                <a:ext cx="0" cy="2973649"/>
              </a:xfrm>
              <a:prstGeom prst="line">
                <a:avLst/>
              </a:prstGeom>
              <a:ln w="317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Přímá spojnice 32"/>
              <p:cNvCxnSpPr/>
              <p:nvPr/>
            </p:nvCxnSpPr>
            <p:spPr>
              <a:xfrm>
                <a:off x="4707350" y="2831614"/>
                <a:ext cx="0" cy="2973649"/>
              </a:xfrm>
              <a:prstGeom prst="line">
                <a:avLst/>
              </a:prstGeom>
              <a:ln w="317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Přímá spojnice 35"/>
              <p:cNvCxnSpPr/>
              <p:nvPr/>
            </p:nvCxnSpPr>
            <p:spPr>
              <a:xfrm>
                <a:off x="5508104" y="2844552"/>
                <a:ext cx="0" cy="2973649"/>
              </a:xfrm>
              <a:prstGeom prst="line">
                <a:avLst/>
              </a:prstGeom>
              <a:ln w="317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Přímá spojnice 36"/>
              <p:cNvCxnSpPr/>
              <p:nvPr/>
            </p:nvCxnSpPr>
            <p:spPr>
              <a:xfrm>
                <a:off x="6444208" y="2803037"/>
                <a:ext cx="0" cy="2973649"/>
              </a:xfrm>
              <a:prstGeom prst="line">
                <a:avLst/>
              </a:prstGeom>
              <a:ln w="31750"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ál 38"/>
            <p:cNvSpPr/>
            <p:nvPr/>
          </p:nvSpPr>
          <p:spPr>
            <a:xfrm>
              <a:off x="1439146" y="4679931"/>
              <a:ext cx="559002" cy="5040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3600" b="1" dirty="0" smtClean="0">
                  <a:solidFill>
                    <a:srgbClr val="FF0000"/>
                  </a:solidFill>
                </a:rPr>
                <a:t>1</a:t>
              </a:r>
              <a:endParaRPr lang="en-GB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40" name="Ovál 39"/>
            <p:cNvSpPr/>
            <p:nvPr/>
          </p:nvSpPr>
          <p:spPr>
            <a:xfrm>
              <a:off x="7226616" y="2808195"/>
              <a:ext cx="559002" cy="5040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3600" b="1" dirty="0" smtClean="0">
                  <a:solidFill>
                    <a:srgbClr val="FF0000"/>
                  </a:solidFill>
                </a:rPr>
                <a:t>5</a:t>
              </a:r>
              <a:endParaRPr lang="en-GB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Ovál 40"/>
            <p:cNvSpPr/>
            <p:nvPr/>
          </p:nvSpPr>
          <p:spPr>
            <a:xfrm>
              <a:off x="5724128" y="2592524"/>
              <a:ext cx="559002" cy="5040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3600" b="1" dirty="0" smtClean="0">
                  <a:solidFill>
                    <a:srgbClr val="FF0000"/>
                  </a:solidFill>
                </a:rPr>
                <a:t>4</a:t>
              </a:r>
              <a:endParaRPr lang="en-GB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42" name="Ovál 41"/>
            <p:cNvSpPr/>
            <p:nvPr/>
          </p:nvSpPr>
          <p:spPr>
            <a:xfrm>
              <a:off x="4814777" y="2799022"/>
              <a:ext cx="559002" cy="5040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3600" b="1" dirty="0" smtClean="0">
                  <a:solidFill>
                    <a:srgbClr val="FF0000"/>
                  </a:solidFill>
                </a:rPr>
                <a:t>3</a:t>
              </a:r>
              <a:endParaRPr lang="en-GB" sz="3600" b="1" dirty="0">
                <a:solidFill>
                  <a:srgbClr val="FF0000"/>
                </a:solidFill>
              </a:endParaRPr>
            </a:p>
          </p:txBody>
        </p:sp>
        <p:sp>
          <p:nvSpPr>
            <p:cNvPr id="43" name="Ovál 42"/>
            <p:cNvSpPr/>
            <p:nvPr/>
          </p:nvSpPr>
          <p:spPr>
            <a:xfrm>
              <a:off x="2955550" y="3638999"/>
              <a:ext cx="559002" cy="5040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22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3600" b="1" dirty="0" smtClean="0">
                  <a:solidFill>
                    <a:srgbClr val="FF0000"/>
                  </a:solidFill>
                </a:rPr>
                <a:t>2</a:t>
              </a:r>
              <a:endParaRPr lang="en-GB" sz="3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9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8004"/>
            <a:ext cx="8591550" cy="1066801"/>
          </a:xfrm>
        </p:spPr>
        <p:txBody>
          <a:bodyPr/>
          <a:lstStyle/>
          <a:p>
            <a:r>
              <a:rPr lang="cs-CZ" b="1" dirty="0" smtClean="0"/>
              <a:t>PRODUCT LIFE CYCLE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 smtClean="0"/>
              <a:t>It consist of 6 stages:</a:t>
            </a:r>
          </a:p>
          <a:p>
            <a:pPr marL="261938" indent="-261938"/>
            <a:r>
              <a:rPr lang="en-GB" sz="3200" dirty="0" smtClean="0"/>
              <a:t>Development</a:t>
            </a:r>
          </a:p>
          <a:p>
            <a:pPr marL="261938" indent="-261938"/>
            <a:r>
              <a:rPr lang="en-GB" sz="3200" dirty="0" smtClean="0"/>
              <a:t>Introduction (part 1 in previous picture)</a:t>
            </a:r>
          </a:p>
          <a:p>
            <a:pPr marL="261938" indent="-261938"/>
            <a:r>
              <a:rPr lang="en-GB" sz="3200" dirty="0" smtClean="0"/>
              <a:t>Growth</a:t>
            </a:r>
            <a:r>
              <a:rPr lang="cs-CZ" sz="3200" dirty="0" smtClean="0"/>
              <a:t> </a:t>
            </a:r>
            <a:r>
              <a:rPr lang="en-GB" sz="3200" dirty="0"/>
              <a:t>(part </a:t>
            </a:r>
            <a:r>
              <a:rPr lang="cs-CZ" sz="3200" dirty="0" smtClean="0"/>
              <a:t>2</a:t>
            </a:r>
            <a:r>
              <a:rPr lang="en-GB" sz="3200" dirty="0" smtClean="0"/>
              <a:t> </a:t>
            </a:r>
            <a:r>
              <a:rPr lang="en-GB" sz="3200" dirty="0"/>
              <a:t>in previous picture</a:t>
            </a:r>
            <a:r>
              <a:rPr lang="en-GB" sz="3200" dirty="0" smtClean="0"/>
              <a:t>)</a:t>
            </a:r>
          </a:p>
          <a:p>
            <a:pPr marL="261938" indent="-261938"/>
            <a:r>
              <a:rPr lang="en-GB" sz="3200" dirty="0" smtClean="0"/>
              <a:t>Maturity</a:t>
            </a:r>
            <a:r>
              <a:rPr lang="cs-CZ" sz="3200" dirty="0" smtClean="0"/>
              <a:t> </a:t>
            </a:r>
            <a:r>
              <a:rPr lang="en-GB" sz="3200" dirty="0"/>
              <a:t>(part </a:t>
            </a:r>
            <a:r>
              <a:rPr lang="cs-CZ" sz="3200" dirty="0" smtClean="0"/>
              <a:t>3</a:t>
            </a:r>
            <a:r>
              <a:rPr lang="en-GB" sz="3200" dirty="0" smtClean="0"/>
              <a:t> </a:t>
            </a:r>
            <a:r>
              <a:rPr lang="en-GB" sz="3200" dirty="0"/>
              <a:t>in previous picture</a:t>
            </a:r>
            <a:r>
              <a:rPr lang="en-GB" sz="3200" dirty="0" smtClean="0"/>
              <a:t>)</a:t>
            </a:r>
          </a:p>
          <a:p>
            <a:pPr marL="261938" indent="-261938"/>
            <a:r>
              <a:rPr lang="en-GB" sz="3200" dirty="0" smtClean="0"/>
              <a:t>Saturation</a:t>
            </a:r>
            <a:r>
              <a:rPr lang="cs-CZ" sz="3200" dirty="0" smtClean="0"/>
              <a:t> </a:t>
            </a:r>
            <a:r>
              <a:rPr lang="en-GB" sz="3200" dirty="0"/>
              <a:t>(part </a:t>
            </a:r>
            <a:r>
              <a:rPr lang="cs-CZ" sz="3200" dirty="0" smtClean="0"/>
              <a:t>4</a:t>
            </a:r>
            <a:r>
              <a:rPr lang="en-GB" sz="3200" dirty="0" smtClean="0"/>
              <a:t> </a:t>
            </a:r>
            <a:r>
              <a:rPr lang="en-GB" sz="3200" dirty="0"/>
              <a:t>in previous picture</a:t>
            </a:r>
            <a:r>
              <a:rPr lang="en-GB" sz="3200" dirty="0" smtClean="0"/>
              <a:t>)</a:t>
            </a:r>
          </a:p>
          <a:p>
            <a:pPr marL="261938" indent="-261938"/>
            <a:r>
              <a:rPr lang="en-GB" sz="3200" dirty="0" smtClean="0"/>
              <a:t>Decline</a:t>
            </a:r>
            <a:r>
              <a:rPr lang="cs-CZ" sz="3200" dirty="0" smtClean="0"/>
              <a:t> </a:t>
            </a:r>
            <a:r>
              <a:rPr lang="en-GB" sz="3200" dirty="0"/>
              <a:t>(</a:t>
            </a:r>
            <a:r>
              <a:rPr lang="en-GB" sz="3200" dirty="0" smtClean="0"/>
              <a:t>part</a:t>
            </a:r>
            <a:r>
              <a:rPr lang="cs-CZ" sz="3200" dirty="0" smtClean="0"/>
              <a:t> 5</a:t>
            </a:r>
            <a:r>
              <a:rPr lang="en-GB" sz="3200" dirty="0" smtClean="0"/>
              <a:t> </a:t>
            </a:r>
            <a:r>
              <a:rPr lang="en-GB" sz="3200" dirty="0"/>
              <a:t>in previous picture</a:t>
            </a:r>
            <a:r>
              <a:rPr lang="en-GB" sz="3200" dirty="0" smtClean="0"/>
              <a:t>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9405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STAGES OF PRODUCT LIFE CYCLE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263525" indent="-265113"/>
            <a:r>
              <a:rPr lang="en-GB" sz="3200" dirty="0" smtClean="0"/>
              <a:t>Development of the product –  no sales and high costs</a:t>
            </a:r>
          </a:p>
          <a:p>
            <a:pPr marL="263525" indent="-265113"/>
            <a:r>
              <a:rPr lang="en-GB" sz="3200" dirty="0" smtClean="0"/>
              <a:t>Introduction – low sales, high costs on promotion</a:t>
            </a:r>
          </a:p>
          <a:p>
            <a:pPr marL="263525" indent="-265113"/>
            <a:r>
              <a:rPr lang="en-GB" sz="3200" dirty="0" smtClean="0"/>
              <a:t>Growth – sales increase, high costs</a:t>
            </a:r>
          </a:p>
          <a:p>
            <a:pPr marL="263525" indent="-265113"/>
            <a:r>
              <a:rPr lang="en-GB" sz="3200" dirty="0" smtClean="0"/>
              <a:t>Maturity</a:t>
            </a:r>
            <a:r>
              <a:rPr lang="en-GB" sz="3200" b="1" dirty="0" smtClean="0"/>
              <a:t> </a:t>
            </a:r>
            <a:r>
              <a:rPr lang="en-GB" sz="3200" dirty="0" smtClean="0"/>
              <a:t>– sales stabilise, less costs on promotion, high profit</a:t>
            </a:r>
          </a:p>
          <a:p>
            <a:pPr marL="263525" indent="-265113"/>
            <a:r>
              <a:rPr lang="en-GB" sz="3200" dirty="0" smtClean="0"/>
              <a:t>Saturation – sales begin to slow down, high profit, it´s important to find new or alternative product </a:t>
            </a:r>
          </a:p>
          <a:p>
            <a:pPr marL="263525" indent="-265113"/>
            <a:r>
              <a:rPr lang="en-GB" sz="3200" dirty="0" smtClean="0"/>
              <a:t>Decline – sales decline, profit slow down, the product can be withdrawn</a:t>
            </a:r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82368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DIFFERENT TYPES OF PRODUCT LIFE CYCLE</a:t>
            </a:r>
            <a:endParaRPr lang="en-GB" b="1" dirty="0"/>
          </a:p>
        </p:txBody>
      </p:sp>
      <p:grpSp>
        <p:nvGrpSpPr>
          <p:cNvPr id="34" name="Skupina 33"/>
          <p:cNvGrpSpPr/>
          <p:nvPr/>
        </p:nvGrpSpPr>
        <p:grpSpPr>
          <a:xfrm>
            <a:off x="836170" y="1592264"/>
            <a:ext cx="2559744" cy="2101464"/>
            <a:chOff x="572096" y="1540587"/>
            <a:chExt cx="2559744" cy="2101464"/>
          </a:xfrm>
        </p:grpSpPr>
        <p:grpSp>
          <p:nvGrpSpPr>
            <p:cNvPr id="25" name="Skupina 24"/>
            <p:cNvGrpSpPr/>
            <p:nvPr/>
          </p:nvGrpSpPr>
          <p:grpSpPr>
            <a:xfrm>
              <a:off x="572096" y="1540587"/>
              <a:ext cx="2376264" cy="1512168"/>
              <a:chOff x="611560" y="2204864"/>
              <a:chExt cx="2376264" cy="1512168"/>
            </a:xfrm>
          </p:grpSpPr>
          <p:grpSp>
            <p:nvGrpSpPr>
              <p:cNvPr id="13" name="Skupina 12"/>
              <p:cNvGrpSpPr/>
              <p:nvPr/>
            </p:nvGrpSpPr>
            <p:grpSpPr>
              <a:xfrm>
                <a:off x="611560" y="2204864"/>
                <a:ext cx="2376264" cy="1512168"/>
                <a:chOff x="611560" y="2204864"/>
                <a:chExt cx="2376264" cy="1512168"/>
              </a:xfrm>
            </p:grpSpPr>
            <p:cxnSp>
              <p:nvCxnSpPr>
                <p:cNvPr id="7" name="Přímá spojnice 6"/>
                <p:cNvCxnSpPr/>
                <p:nvPr/>
              </p:nvCxnSpPr>
              <p:spPr>
                <a:xfrm>
                  <a:off x="611560" y="2204864"/>
                  <a:ext cx="0" cy="1512168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Přímá spojnice 7"/>
                <p:cNvCxnSpPr/>
                <p:nvPr/>
              </p:nvCxnSpPr>
              <p:spPr>
                <a:xfrm flipH="1" flipV="1">
                  <a:off x="611560" y="3711150"/>
                  <a:ext cx="2376264" cy="5882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Volný tvar 23"/>
              <p:cNvSpPr/>
              <p:nvPr/>
            </p:nvSpPr>
            <p:spPr>
              <a:xfrm>
                <a:off x="611560" y="2282299"/>
                <a:ext cx="2336800" cy="1417221"/>
              </a:xfrm>
              <a:custGeom>
                <a:avLst/>
                <a:gdLst>
                  <a:gd name="connsiteX0" fmla="*/ 0 w 2336800"/>
                  <a:gd name="connsiteY0" fmla="*/ 1376692 h 1417221"/>
                  <a:gd name="connsiteX1" fmla="*/ 290286 w 2336800"/>
                  <a:gd name="connsiteY1" fmla="*/ 1246064 h 1417221"/>
                  <a:gd name="connsiteX2" fmla="*/ 1117600 w 2336800"/>
                  <a:gd name="connsiteY2" fmla="*/ 12349 h 1417221"/>
                  <a:gd name="connsiteX3" fmla="*/ 2336800 w 2336800"/>
                  <a:gd name="connsiteY3" fmla="*/ 578407 h 1417221"/>
                  <a:gd name="connsiteX4" fmla="*/ 2336800 w 2336800"/>
                  <a:gd name="connsiteY4" fmla="*/ 578407 h 1417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6800" h="1417221">
                    <a:moveTo>
                      <a:pt x="0" y="1376692"/>
                    </a:moveTo>
                    <a:cubicBezTo>
                      <a:pt x="52009" y="1425073"/>
                      <a:pt x="104019" y="1473455"/>
                      <a:pt x="290286" y="1246064"/>
                    </a:cubicBezTo>
                    <a:cubicBezTo>
                      <a:pt x="476553" y="1018673"/>
                      <a:pt x="776514" y="123625"/>
                      <a:pt x="1117600" y="12349"/>
                    </a:cubicBezTo>
                    <a:cubicBezTo>
                      <a:pt x="1458686" y="-98927"/>
                      <a:pt x="2336800" y="578407"/>
                      <a:pt x="2336800" y="578407"/>
                    </a:cubicBezTo>
                    <a:lnTo>
                      <a:pt x="2336800" y="578407"/>
                    </a:lnTo>
                  </a:path>
                </a:pathLst>
              </a:custGeom>
              <a:noFill/>
              <a:ln w="2222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3" name="TextovéPole 32"/>
            <p:cNvSpPr txBox="1"/>
            <p:nvPr/>
          </p:nvSpPr>
          <p:spPr>
            <a:xfrm>
              <a:off x="572096" y="3180386"/>
              <a:ext cx="2559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 smtClean="0"/>
                <a:t>CLASSICAL TYPE</a:t>
              </a:r>
              <a:endParaRPr lang="en-GB" sz="2400" b="1" dirty="0"/>
            </a:p>
          </p:txBody>
        </p:sp>
      </p:grpSp>
      <p:grpSp>
        <p:nvGrpSpPr>
          <p:cNvPr id="36" name="Skupina 35"/>
          <p:cNvGrpSpPr/>
          <p:nvPr/>
        </p:nvGrpSpPr>
        <p:grpSpPr>
          <a:xfrm>
            <a:off x="4936547" y="1592264"/>
            <a:ext cx="2587781" cy="2071006"/>
            <a:chOff x="5123971" y="1755304"/>
            <a:chExt cx="2587781" cy="2071006"/>
          </a:xfrm>
        </p:grpSpPr>
        <p:grpSp>
          <p:nvGrpSpPr>
            <p:cNvPr id="28" name="Skupina 27"/>
            <p:cNvGrpSpPr/>
            <p:nvPr/>
          </p:nvGrpSpPr>
          <p:grpSpPr>
            <a:xfrm>
              <a:off x="5148064" y="1755304"/>
              <a:ext cx="2376264" cy="1512168"/>
              <a:chOff x="5148064" y="1755304"/>
              <a:chExt cx="2376264" cy="1512168"/>
            </a:xfrm>
          </p:grpSpPr>
          <p:grpSp>
            <p:nvGrpSpPr>
              <p:cNvPr id="20" name="Skupina 19"/>
              <p:cNvGrpSpPr/>
              <p:nvPr/>
            </p:nvGrpSpPr>
            <p:grpSpPr>
              <a:xfrm>
                <a:off x="5148064" y="1755304"/>
                <a:ext cx="2376264" cy="1512168"/>
                <a:chOff x="611560" y="2204864"/>
                <a:chExt cx="2376264" cy="1512168"/>
              </a:xfrm>
            </p:grpSpPr>
            <p:cxnSp>
              <p:nvCxnSpPr>
                <p:cNvPr id="21" name="Přímá spojnice 20"/>
                <p:cNvCxnSpPr/>
                <p:nvPr/>
              </p:nvCxnSpPr>
              <p:spPr>
                <a:xfrm>
                  <a:off x="611560" y="2204864"/>
                  <a:ext cx="0" cy="1512168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Přímá spojnice 21"/>
                <p:cNvCxnSpPr/>
                <p:nvPr/>
              </p:nvCxnSpPr>
              <p:spPr>
                <a:xfrm flipH="1" flipV="1">
                  <a:off x="611560" y="3711150"/>
                  <a:ext cx="2376264" cy="5882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7" name="Volný tvar 26"/>
              <p:cNvSpPr/>
              <p:nvPr/>
            </p:nvSpPr>
            <p:spPr>
              <a:xfrm>
                <a:off x="5152571" y="2873829"/>
                <a:ext cx="2119086" cy="377371"/>
              </a:xfrm>
              <a:custGeom>
                <a:avLst/>
                <a:gdLst>
                  <a:gd name="connsiteX0" fmla="*/ 0 w 2119086"/>
                  <a:gd name="connsiteY0" fmla="*/ 377371 h 377371"/>
                  <a:gd name="connsiteX1" fmla="*/ 566058 w 2119086"/>
                  <a:gd name="connsiteY1" fmla="*/ 0 h 377371"/>
                  <a:gd name="connsiteX2" fmla="*/ 2119086 w 2119086"/>
                  <a:gd name="connsiteY2" fmla="*/ 377371 h 377371"/>
                  <a:gd name="connsiteX3" fmla="*/ 2119086 w 2119086"/>
                  <a:gd name="connsiteY3" fmla="*/ 377371 h 377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9086" h="377371">
                    <a:moveTo>
                      <a:pt x="0" y="377371"/>
                    </a:moveTo>
                    <a:cubicBezTo>
                      <a:pt x="106438" y="188685"/>
                      <a:pt x="212877" y="0"/>
                      <a:pt x="566058" y="0"/>
                    </a:cubicBezTo>
                    <a:cubicBezTo>
                      <a:pt x="919239" y="0"/>
                      <a:pt x="2119086" y="377371"/>
                      <a:pt x="2119086" y="377371"/>
                    </a:cubicBezTo>
                    <a:lnTo>
                      <a:pt x="2119086" y="377371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5" name="TextovéPole 34"/>
            <p:cNvSpPr txBox="1"/>
            <p:nvPr/>
          </p:nvSpPr>
          <p:spPr>
            <a:xfrm>
              <a:off x="5123971" y="3364645"/>
              <a:ext cx="25877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 smtClean="0"/>
                <a:t>FAILED PRODUCT</a:t>
              </a:r>
              <a:endParaRPr lang="en-GB" sz="2400" b="1" dirty="0"/>
            </a:p>
          </p:txBody>
        </p:sp>
      </p:grpSp>
      <p:grpSp>
        <p:nvGrpSpPr>
          <p:cNvPr id="38" name="Skupina 37"/>
          <p:cNvGrpSpPr/>
          <p:nvPr/>
        </p:nvGrpSpPr>
        <p:grpSpPr>
          <a:xfrm>
            <a:off x="854200" y="3842630"/>
            <a:ext cx="3456384" cy="2287485"/>
            <a:chOff x="755576" y="4396683"/>
            <a:chExt cx="3456384" cy="2287485"/>
          </a:xfrm>
        </p:grpSpPr>
        <p:grpSp>
          <p:nvGrpSpPr>
            <p:cNvPr id="30" name="Skupina 29"/>
            <p:cNvGrpSpPr/>
            <p:nvPr/>
          </p:nvGrpSpPr>
          <p:grpSpPr>
            <a:xfrm>
              <a:off x="755576" y="4396683"/>
              <a:ext cx="2376264" cy="1752282"/>
              <a:chOff x="755576" y="4396683"/>
              <a:chExt cx="2376264" cy="1752282"/>
            </a:xfrm>
          </p:grpSpPr>
          <p:grpSp>
            <p:nvGrpSpPr>
              <p:cNvPr id="14" name="Skupina 13"/>
              <p:cNvGrpSpPr/>
              <p:nvPr/>
            </p:nvGrpSpPr>
            <p:grpSpPr>
              <a:xfrm>
                <a:off x="755576" y="4636797"/>
                <a:ext cx="2376264" cy="1512168"/>
                <a:chOff x="611560" y="2204864"/>
                <a:chExt cx="2376264" cy="1512168"/>
              </a:xfrm>
            </p:grpSpPr>
            <p:cxnSp>
              <p:nvCxnSpPr>
                <p:cNvPr id="15" name="Přímá spojnice 14"/>
                <p:cNvCxnSpPr/>
                <p:nvPr/>
              </p:nvCxnSpPr>
              <p:spPr>
                <a:xfrm>
                  <a:off x="611560" y="2204864"/>
                  <a:ext cx="0" cy="1512168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Přímá spojnice 15"/>
                <p:cNvCxnSpPr/>
                <p:nvPr/>
              </p:nvCxnSpPr>
              <p:spPr>
                <a:xfrm flipH="1" flipV="1">
                  <a:off x="611560" y="3711150"/>
                  <a:ext cx="2376264" cy="5882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Volný tvar 28"/>
              <p:cNvSpPr/>
              <p:nvPr/>
            </p:nvSpPr>
            <p:spPr>
              <a:xfrm>
                <a:off x="834572" y="4396683"/>
                <a:ext cx="856342" cy="1742859"/>
              </a:xfrm>
              <a:custGeom>
                <a:avLst/>
                <a:gdLst>
                  <a:gd name="connsiteX0" fmla="*/ 0 w 856342"/>
                  <a:gd name="connsiteY0" fmla="*/ 1742859 h 1742859"/>
                  <a:gd name="connsiteX1" fmla="*/ 464457 w 856342"/>
                  <a:gd name="connsiteY1" fmla="*/ 1145 h 1742859"/>
                  <a:gd name="connsiteX2" fmla="*/ 856342 w 856342"/>
                  <a:gd name="connsiteY2" fmla="*/ 1452573 h 1742859"/>
                  <a:gd name="connsiteX3" fmla="*/ 856342 w 856342"/>
                  <a:gd name="connsiteY3" fmla="*/ 1452573 h 1742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6342" h="1742859">
                    <a:moveTo>
                      <a:pt x="0" y="1742859"/>
                    </a:moveTo>
                    <a:cubicBezTo>
                      <a:pt x="160866" y="896192"/>
                      <a:pt x="321733" y="49526"/>
                      <a:pt x="464457" y="1145"/>
                    </a:cubicBezTo>
                    <a:cubicBezTo>
                      <a:pt x="607181" y="-47236"/>
                      <a:pt x="856342" y="1452573"/>
                      <a:pt x="856342" y="1452573"/>
                    </a:cubicBezTo>
                    <a:lnTo>
                      <a:pt x="856342" y="1452573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7" name="TextovéPole 36"/>
            <p:cNvSpPr txBox="1"/>
            <p:nvPr/>
          </p:nvSpPr>
          <p:spPr>
            <a:xfrm>
              <a:off x="755576" y="6222503"/>
              <a:ext cx="3456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 smtClean="0"/>
                <a:t>FANCY ARTICLES</a:t>
              </a:r>
              <a:endParaRPr lang="en-GB" sz="2400" b="1" dirty="0"/>
            </a:p>
          </p:txBody>
        </p:sp>
      </p:grpSp>
      <p:grpSp>
        <p:nvGrpSpPr>
          <p:cNvPr id="40" name="Skupina 39"/>
          <p:cNvGrpSpPr/>
          <p:nvPr/>
        </p:nvGrpSpPr>
        <p:grpSpPr>
          <a:xfrm>
            <a:off x="4937111" y="4074712"/>
            <a:ext cx="4248607" cy="1991804"/>
            <a:chOff x="4880607" y="4221088"/>
            <a:chExt cx="4248607" cy="1991804"/>
          </a:xfrm>
        </p:grpSpPr>
        <p:grpSp>
          <p:nvGrpSpPr>
            <p:cNvPr id="32" name="Skupina 31"/>
            <p:cNvGrpSpPr/>
            <p:nvPr/>
          </p:nvGrpSpPr>
          <p:grpSpPr>
            <a:xfrm>
              <a:off x="4891314" y="4221088"/>
              <a:ext cx="3817257" cy="1512168"/>
              <a:chOff x="4891314" y="4221088"/>
              <a:chExt cx="3817257" cy="1512168"/>
            </a:xfrm>
          </p:grpSpPr>
          <p:grpSp>
            <p:nvGrpSpPr>
              <p:cNvPr id="17" name="Skupina 16"/>
              <p:cNvGrpSpPr/>
              <p:nvPr/>
            </p:nvGrpSpPr>
            <p:grpSpPr>
              <a:xfrm>
                <a:off x="4895393" y="4221088"/>
                <a:ext cx="2376264" cy="1512168"/>
                <a:chOff x="611560" y="2204864"/>
                <a:chExt cx="2376264" cy="1512168"/>
              </a:xfrm>
            </p:grpSpPr>
            <p:cxnSp>
              <p:nvCxnSpPr>
                <p:cNvPr id="18" name="Přímá spojnice 17"/>
                <p:cNvCxnSpPr/>
                <p:nvPr/>
              </p:nvCxnSpPr>
              <p:spPr>
                <a:xfrm>
                  <a:off x="611560" y="2204864"/>
                  <a:ext cx="0" cy="1512168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Přímá spojnice 18"/>
                <p:cNvCxnSpPr/>
                <p:nvPr/>
              </p:nvCxnSpPr>
              <p:spPr>
                <a:xfrm flipH="1" flipV="1">
                  <a:off x="611560" y="3711150"/>
                  <a:ext cx="2376264" cy="5882"/>
                </a:xfrm>
                <a:prstGeom prst="line">
                  <a:avLst/>
                </a:prstGeom>
                <a:ln w="2222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" name="Volný tvar 30"/>
              <p:cNvSpPr/>
              <p:nvPr/>
            </p:nvSpPr>
            <p:spPr>
              <a:xfrm>
                <a:off x="4891314" y="4614591"/>
                <a:ext cx="3817257" cy="1089523"/>
              </a:xfrm>
              <a:custGeom>
                <a:avLst/>
                <a:gdLst>
                  <a:gd name="connsiteX0" fmla="*/ 0 w 3817257"/>
                  <a:gd name="connsiteY0" fmla="*/ 1089523 h 1089523"/>
                  <a:gd name="connsiteX1" fmla="*/ 232229 w 3817257"/>
                  <a:gd name="connsiteY1" fmla="*/ 857295 h 1089523"/>
                  <a:gd name="connsiteX2" fmla="*/ 769257 w 3817257"/>
                  <a:gd name="connsiteY2" fmla="*/ 952 h 1089523"/>
                  <a:gd name="connsiteX3" fmla="*/ 1524000 w 3817257"/>
                  <a:gd name="connsiteY3" fmla="*/ 683123 h 1089523"/>
                  <a:gd name="connsiteX4" fmla="*/ 2177143 w 3817257"/>
                  <a:gd name="connsiteY4" fmla="*/ 407352 h 1089523"/>
                  <a:gd name="connsiteX5" fmla="*/ 2641600 w 3817257"/>
                  <a:gd name="connsiteY5" fmla="*/ 683123 h 1089523"/>
                  <a:gd name="connsiteX6" fmla="*/ 3251200 w 3817257"/>
                  <a:gd name="connsiteY6" fmla="*/ 44495 h 1089523"/>
                  <a:gd name="connsiteX7" fmla="*/ 3817257 w 3817257"/>
                  <a:gd name="connsiteY7" fmla="*/ 363809 h 1089523"/>
                  <a:gd name="connsiteX8" fmla="*/ 3817257 w 3817257"/>
                  <a:gd name="connsiteY8" fmla="*/ 363809 h 1089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7257" h="1089523">
                    <a:moveTo>
                      <a:pt x="0" y="1089523"/>
                    </a:moveTo>
                    <a:cubicBezTo>
                      <a:pt x="52010" y="1064123"/>
                      <a:pt x="104020" y="1038723"/>
                      <a:pt x="232229" y="857295"/>
                    </a:cubicBezTo>
                    <a:cubicBezTo>
                      <a:pt x="360438" y="675867"/>
                      <a:pt x="553962" y="29981"/>
                      <a:pt x="769257" y="952"/>
                    </a:cubicBezTo>
                    <a:cubicBezTo>
                      <a:pt x="984552" y="-28077"/>
                      <a:pt x="1289352" y="615390"/>
                      <a:pt x="1524000" y="683123"/>
                    </a:cubicBezTo>
                    <a:cubicBezTo>
                      <a:pt x="1758648" y="750856"/>
                      <a:pt x="1990876" y="407352"/>
                      <a:pt x="2177143" y="407352"/>
                    </a:cubicBezTo>
                    <a:cubicBezTo>
                      <a:pt x="2363410" y="407352"/>
                      <a:pt x="2462591" y="743599"/>
                      <a:pt x="2641600" y="683123"/>
                    </a:cubicBezTo>
                    <a:cubicBezTo>
                      <a:pt x="2820609" y="622647"/>
                      <a:pt x="3055257" y="97714"/>
                      <a:pt x="3251200" y="44495"/>
                    </a:cubicBezTo>
                    <a:cubicBezTo>
                      <a:pt x="3447143" y="-8724"/>
                      <a:pt x="3817257" y="363809"/>
                      <a:pt x="3817257" y="363809"/>
                    </a:cubicBezTo>
                    <a:lnTo>
                      <a:pt x="3817257" y="363809"/>
                    </a:lnTo>
                  </a:path>
                </a:pathLst>
              </a:custGeom>
              <a:noFill/>
              <a:ln w="254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9" name="TextovéPole 38"/>
            <p:cNvSpPr txBox="1"/>
            <p:nvPr/>
          </p:nvSpPr>
          <p:spPr>
            <a:xfrm>
              <a:off x="4880607" y="5751227"/>
              <a:ext cx="42486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b="1" dirty="0" smtClean="0"/>
                <a:t>FAVOURITE RETRO PRODUCTS</a:t>
              </a:r>
              <a:endParaRPr lang="en-GB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923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http://</a:t>
            </a:r>
            <a:r>
              <a:rPr lang="cs-CZ" dirty="0" smtClean="0"/>
              <a:t>businesscasestudies.co.uk/business-theory/marketing/product.html#axzz33J6qVt55</a:t>
            </a:r>
          </a:p>
          <a:p>
            <a:r>
              <a:rPr lang="cs-CZ" dirty="0"/>
              <a:t>http://</a:t>
            </a:r>
            <a:r>
              <a:rPr lang="cs-CZ" dirty="0" smtClean="0"/>
              <a:t>www.learnmarketing.net/product.htm</a:t>
            </a:r>
          </a:p>
          <a:p>
            <a:r>
              <a:rPr lang="cs-CZ" dirty="0"/>
              <a:t>http://</a:t>
            </a:r>
            <a:r>
              <a:rPr lang="cs-CZ" dirty="0" smtClean="0"/>
              <a:t>en.wikipedia.org/wiki/Durable_good</a:t>
            </a:r>
          </a:p>
          <a:p>
            <a:r>
              <a:rPr lang="cs-CZ" dirty="0"/>
              <a:t>http://</a:t>
            </a:r>
            <a:r>
              <a:rPr lang="cs-CZ" dirty="0" smtClean="0"/>
              <a:t>commons.wikimedia.org</a:t>
            </a:r>
          </a:p>
          <a:p>
            <a:r>
              <a:rPr lang="cs-CZ" dirty="0" smtClean="0"/>
              <a:t>www.pixabay.com</a:t>
            </a:r>
          </a:p>
          <a:p>
            <a:r>
              <a:rPr lang="cs-CZ" dirty="0"/>
              <a:t>http://openclipart.org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 MIX</a:t>
            </a:r>
            <a:endParaRPr lang="en-GB" sz="4000" b="1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1048980" y="1597574"/>
            <a:ext cx="6247751" cy="3864754"/>
            <a:chOff x="1048980" y="1597574"/>
            <a:chExt cx="6247751" cy="3864754"/>
          </a:xfrm>
        </p:grpSpPr>
        <p:grpSp>
          <p:nvGrpSpPr>
            <p:cNvPr id="13" name="Skupina 12"/>
            <p:cNvGrpSpPr/>
            <p:nvPr/>
          </p:nvGrpSpPr>
          <p:grpSpPr>
            <a:xfrm rot="2113649">
              <a:off x="1048980" y="1597574"/>
              <a:ext cx="3457005" cy="3389559"/>
              <a:chOff x="1048980" y="1597574"/>
              <a:chExt cx="3457005" cy="3389559"/>
            </a:xfrm>
          </p:grpSpPr>
          <p:sp>
            <p:nvSpPr>
              <p:cNvPr id="9" name="Srdce 8"/>
              <p:cNvSpPr/>
              <p:nvPr/>
            </p:nvSpPr>
            <p:spPr>
              <a:xfrm rot="7911030">
                <a:off x="2361393" y="2957466"/>
                <a:ext cx="2176634" cy="1797619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PROMO-TION</a:t>
                </a:r>
                <a:endParaRPr lang="en-GB" sz="2400" b="1" dirty="0"/>
              </a:p>
            </p:txBody>
          </p:sp>
          <p:sp>
            <p:nvSpPr>
              <p:cNvPr id="10" name="Srdce 9"/>
              <p:cNvSpPr/>
              <p:nvPr/>
            </p:nvSpPr>
            <p:spPr>
              <a:xfrm rot="13639092">
                <a:off x="975386" y="2913563"/>
                <a:ext cx="2331671" cy="181547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rgbClr val="FF0000"/>
                    </a:solidFill>
                  </a:rPr>
                  <a:t>PRODUCT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Srdce 10"/>
              <p:cNvSpPr/>
              <p:nvPr/>
            </p:nvSpPr>
            <p:spPr>
              <a:xfrm rot="18920526">
                <a:off x="1048980" y="1597574"/>
                <a:ext cx="2132150" cy="1915486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chemeClr val="bg1"/>
                    </a:solidFill>
                  </a:rPr>
                  <a:t>PRICE</a:t>
                </a:r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Srdce 11"/>
              <p:cNvSpPr/>
              <p:nvPr/>
            </p:nvSpPr>
            <p:spPr>
              <a:xfrm rot="2591269">
                <a:off x="2319063" y="1626677"/>
                <a:ext cx="2186922" cy="185728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PLACE</a:t>
                </a:r>
                <a:endParaRPr lang="en-GB" sz="2400" b="1" dirty="0"/>
              </a:p>
            </p:txBody>
          </p:sp>
        </p:grpSp>
        <p:sp>
          <p:nvSpPr>
            <p:cNvPr id="14" name="Rovnoramenný trojúhelník 13"/>
            <p:cNvSpPr/>
            <p:nvPr/>
          </p:nvSpPr>
          <p:spPr>
            <a:xfrm rot="17931342">
              <a:off x="4947394" y="3112991"/>
              <a:ext cx="1216006" cy="34826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cs-CZ" sz="2400" b="1" dirty="0" smtClean="0"/>
                <a:t>MARKETING MIX</a:t>
              </a:r>
              <a:endParaRPr lang="en-GB" sz="2400" b="1" dirty="0"/>
            </a:p>
          </p:txBody>
        </p:sp>
      </p:grpSp>
      <p:sp>
        <p:nvSpPr>
          <p:cNvPr id="16" name="Obdélník 15"/>
          <p:cNvSpPr/>
          <p:nvPr/>
        </p:nvSpPr>
        <p:spPr>
          <a:xfrm>
            <a:off x="4850676" y="1416911"/>
            <a:ext cx="40772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product</a:t>
            </a:r>
            <a:r>
              <a:rPr lang="cs-CZ" sz="3600" dirty="0" smtClean="0"/>
              <a:t> </a:t>
            </a:r>
            <a:r>
              <a:rPr lang="en-GB" sz="3600" dirty="0" smtClean="0"/>
              <a:t>is </a:t>
            </a:r>
            <a:r>
              <a:rPr lang="en-GB" sz="3600" dirty="0"/>
              <a:t>one of the four elements of the marketing </a:t>
            </a:r>
            <a:r>
              <a:rPr lang="en-GB" sz="3600" dirty="0" smtClean="0"/>
              <a:t>mix</a:t>
            </a:r>
            <a:r>
              <a:rPr lang="cs-CZ" sz="3600" dirty="0" smtClean="0"/>
              <a:t>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968152"/>
          </a:xfrm>
        </p:spPr>
        <p:txBody>
          <a:bodyPr>
            <a:normAutofit/>
          </a:bodyPr>
          <a:lstStyle/>
          <a:p>
            <a:r>
              <a:rPr lang="cs-CZ" sz="3400" b="1" dirty="0" smtClean="0"/>
              <a:t>WHAT CAN BE A PRODUCT IN MARKETING?</a:t>
            </a:r>
            <a:endParaRPr lang="cs-CZ" sz="3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412776"/>
            <a:ext cx="8595360" cy="4823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cs-CZ" sz="3200" dirty="0" err="1" smtClean="0"/>
              <a:t>it</a:t>
            </a:r>
            <a:r>
              <a:rPr lang="cs-CZ" sz="3200" dirty="0" err="1" smtClean="0"/>
              <a:t>´s</a:t>
            </a:r>
            <a:r>
              <a:rPr lang="cs-CZ" sz="3200" dirty="0" smtClean="0"/>
              <a:t> </a:t>
            </a:r>
            <a:r>
              <a:rPr lang="cs-CZ" sz="3200" dirty="0" err="1" smtClean="0"/>
              <a:t>all</a:t>
            </a:r>
            <a:r>
              <a:rPr lang="cs-CZ" sz="3200" dirty="0" smtClean="0"/>
              <a:t> </a:t>
            </a:r>
            <a:r>
              <a:rPr lang="cs-CZ" sz="3200" dirty="0" err="1" smtClean="0"/>
              <a:t>that</a:t>
            </a:r>
            <a:r>
              <a:rPr lang="cs-CZ" sz="3200" dirty="0" smtClean="0"/>
              <a:t> </a:t>
            </a:r>
            <a:r>
              <a:rPr lang="cs-CZ" sz="3200" dirty="0" err="1" smtClean="0"/>
              <a:t>can</a:t>
            </a:r>
            <a:r>
              <a:rPr lang="cs-CZ" sz="3200" dirty="0" smtClean="0"/>
              <a:t> </a:t>
            </a:r>
            <a:r>
              <a:rPr lang="cs-CZ" sz="3200" dirty="0" err="1" smtClean="0"/>
              <a:t>be</a:t>
            </a:r>
            <a:r>
              <a:rPr lang="cs-CZ" sz="3200" dirty="0" smtClean="0"/>
              <a:t> sold, </a:t>
            </a:r>
            <a:r>
              <a:rPr lang="cs-CZ" sz="3200" dirty="0" err="1" smtClean="0"/>
              <a:t>offered</a:t>
            </a:r>
            <a:r>
              <a:rPr lang="cs-CZ" sz="3200" dirty="0" smtClean="0"/>
              <a:t> </a:t>
            </a:r>
            <a:r>
              <a:rPr lang="cs-CZ" sz="3200" dirty="0" err="1" smtClean="0"/>
              <a:t>or</a:t>
            </a:r>
            <a:r>
              <a:rPr lang="cs-CZ" sz="3200" dirty="0" smtClean="0"/>
              <a:t> </a:t>
            </a:r>
            <a:r>
              <a:rPr lang="cs-CZ" sz="3200" dirty="0" err="1" smtClean="0"/>
              <a:t>exchanged</a:t>
            </a:r>
            <a:endParaRPr lang="cs-CZ" sz="3200" dirty="0" smtClean="0"/>
          </a:p>
          <a:p>
            <a:pPr marL="0" indent="0">
              <a:buNone/>
            </a:pPr>
            <a:r>
              <a:rPr lang="cs-CZ" sz="3200" dirty="0" smtClean="0"/>
              <a:t>= </a:t>
            </a:r>
            <a:r>
              <a:rPr lang="cs-CZ" sz="3200" dirty="0" err="1" smtClean="0"/>
              <a:t>it</a:t>
            </a:r>
            <a:r>
              <a:rPr lang="cs-CZ" sz="3200" dirty="0" smtClean="0"/>
              <a:t> </a:t>
            </a:r>
            <a:r>
              <a:rPr lang="cs-CZ" sz="3200" dirty="0" err="1" smtClean="0"/>
              <a:t>isn´t</a:t>
            </a:r>
            <a:r>
              <a:rPr lang="cs-CZ" sz="3200" dirty="0" smtClean="0"/>
              <a:t> just </a:t>
            </a:r>
            <a:r>
              <a:rPr lang="cs-CZ" sz="3200" dirty="0" err="1" smtClean="0"/>
              <a:t>material</a:t>
            </a:r>
            <a:r>
              <a:rPr lang="cs-CZ" sz="3200" dirty="0" smtClean="0"/>
              <a:t> </a:t>
            </a:r>
            <a:r>
              <a:rPr lang="cs-CZ" sz="3200" dirty="0" err="1" smtClean="0"/>
              <a:t>thing</a:t>
            </a:r>
            <a:r>
              <a:rPr lang="en-GB" sz="3200" dirty="0" smtClean="0"/>
              <a:t> </a:t>
            </a:r>
            <a:r>
              <a:rPr lang="en-GB" sz="3200" dirty="0"/>
              <a:t>(car, toothbrush, oranges, house), but it can also be immaterial thing (idea, know-how, licence).</a:t>
            </a:r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3" y="4931019"/>
            <a:ext cx="1695085" cy="169508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338" y="3457550"/>
            <a:ext cx="2503926" cy="171341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2" y="3645024"/>
            <a:ext cx="2214026" cy="176136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88" y="5091686"/>
            <a:ext cx="2448272" cy="150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TYPES OF PRODUCT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4937760"/>
          </a:xfrm>
        </p:spPr>
        <p:txBody>
          <a:bodyPr>
            <a:normAutofit/>
          </a:bodyPr>
          <a:lstStyle/>
          <a:p>
            <a:pPr marL="261938" lvl="1" indent="-261938"/>
            <a:r>
              <a:rPr lang="en-GB" sz="3200" spc="30" dirty="0" smtClean="0"/>
              <a:t>Types of product:</a:t>
            </a:r>
          </a:p>
          <a:p>
            <a:pPr marL="536575" lvl="2" indent="-274638"/>
            <a:r>
              <a:rPr lang="en-GB" sz="3000" spc="30" dirty="0" smtClean="0"/>
              <a:t>tangible - physical goods, such as food or TV</a:t>
            </a:r>
          </a:p>
          <a:p>
            <a:pPr marL="536575" lvl="2" indent="-274638"/>
            <a:r>
              <a:rPr lang="en-GB" sz="3000" spc="30" dirty="0" smtClean="0"/>
              <a:t>non-tangible - non-physical service, a medical examination etc.</a:t>
            </a:r>
          </a:p>
          <a:p>
            <a:pPr marL="261938" lvl="1" indent="-261938"/>
            <a:r>
              <a:rPr lang="en-GB" sz="3200" spc="30" dirty="0" smtClean="0"/>
              <a:t>Division by type of customer:</a:t>
            </a:r>
          </a:p>
          <a:p>
            <a:pPr marL="536575" lvl="2" indent="-274638"/>
            <a:r>
              <a:rPr lang="en-GB" sz="3000" spc="30" dirty="0" smtClean="0"/>
              <a:t>products for consumers</a:t>
            </a:r>
          </a:p>
          <a:p>
            <a:pPr marL="536575" lvl="2" indent="-274638"/>
            <a:r>
              <a:rPr lang="en-GB" sz="3000" spc="30" dirty="0" smtClean="0"/>
              <a:t>products for companies</a:t>
            </a:r>
          </a:p>
          <a:p>
            <a:pPr marL="536575" lvl="2" indent="-274638"/>
            <a:endParaRPr lang="en-GB" sz="3000" spc="30" dirty="0"/>
          </a:p>
          <a:p>
            <a:pPr marL="261938" lvl="1" indent="-261938"/>
            <a:endParaRPr lang="en-GB" sz="3200" spc="30" dirty="0" smtClean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PRODUCTS FOR CONSUMERS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5113" lvl="1" indent="-265113"/>
            <a:r>
              <a:rPr lang="en-GB" sz="3200" dirty="0"/>
              <a:t>Fast Moving Consumer Goods (FMCG</a:t>
            </a:r>
            <a:r>
              <a:rPr lang="en-GB" sz="3200" dirty="0" smtClean="0"/>
              <a:t>)</a:t>
            </a:r>
            <a:r>
              <a:rPr lang="cs-CZ" sz="3200" dirty="0" smtClean="0"/>
              <a:t> </a:t>
            </a:r>
          </a:p>
          <a:p>
            <a:pPr marL="0" lvl="1" indent="0">
              <a:buNone/>
            </a:pPr>
            <a:endParaRPr lang="cs-CZ" sz="3200" dirty="0"/>
          </a:p>
          <a:p>
            <a:pPr marL="0" lvl="1" indent="0">
              <a:buNone/>
            </a:pPr>
            <a:endParaRPr lang="cs-CZ" sz="3200" dirty="0" smtClean="0"/>
          </a:p>
          <a:p>
            <a:pPr marL="457200" lvl="1" indent="-457200"/>
            <a:r>
              <a:rPr lang="cs-CZ" sz="3200" dirty="0" err="1" smtClean="0"/>
              <a:t>Durables</a:t>
            </a:r>
            <a:endParaRPr lang="cs-CZ" sz="3200" dirty="0" smtClean="0"/>
          </a:p>
          <a:p>
            <a:pPr marL="457200" lvl="1" indent="-457200"/>
            <a:endParaRPr lang="cs-CZ" sz="3200" dirty="0"/>
          </a:p>
          <a:p>
            <a:pPr marL="457200" lvl="1" indent="-457200"/>
            <a:endParaRPr lang="cs-CZ" sz="3200" dirty="0" smtClean="0"/>
          </a:p>
          <a:p>
            <a:pPr marL="457200" lvl="1" indent="-457200"/>
            <a:r>
              <a:rPr lang="cs-CZ" sz="3200" dirty="0" err="1" smtClean="0"/>
              <a:t>Service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45024"/>
            <a:ext cx="1428750" cy="9810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3444998"/>
            <a:ext cx="1428750" cy="1381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977953"/>
            <a:ext cx="885825" cy="14287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44824"/>
            <a:ext cx="714375" cy="14287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591" y="1910741"/>
            <a:ext cx="1428750" cy="14287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89" y="3444998"/>
            <a:ext cx="895350" cy="142875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318" y="5157192"/>
            <a:ext cx="1428750" cy="14097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3" y="5328642"/>
            <a:ext cx="2105526" cy="10668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46" y="4884108"/>
            <a:ext cx="9906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PRODUCTS FOR COMPANIES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074768"/>
          </a:xfrm>
        </p:spPr>
        <p:txBody>
          <a:bodyPr>
            <a:normAutofit lnSpcReduction="10000"/>
          </a:bodyPr>
          <a:lstStyle/>
          <a:p>
            <a:pPr marL="265113" lvl="1" indent="-265113"/>
            <a:r>
              <a:rPr lang="cs-CZ" sz="3200" dirty="0" err="1" smtClean="0"/>
              <a:t>Material</a:t>
            </a:r>
            <a:r>
              <a:rPr lang="cs-CZ" sz="3200" dirty="0" smtClean="0"/>
              <a:t> and </a:t>
            </a:r>
            <a:r>
              <a:rPr lang="cs-CZ" sz="3200" dirty="0" err="1" smtClean="0"/>
              <a:t>components</a:t>
            </a:r>
            <a:r>
              <a:rPr lang="cs-CZ" sz="3200" dirty="0" smtClean="0"/>
              <a:t> – </a:t>
            </a:r>
            <a:r>
              <a:rPr lang="cs-CZ" sz="3200" i="1" dirty="0" err="1" smtClean="0"/>
              <a:t>wood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watter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oil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screws</a:t>
            </a:r>
            <a:endParaRPr lang="cs-CZ" sz="3200" i="1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265113" lvl="1" indent="-265113"/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products</a:t>
            </a:r>
            <a:r>
              <a:rPr lang="cs-CZ" sz="3200" dirty="0" smtClean="0"/>
              <a:t> </a:t>
            </a:r>
            <a:r>
              <a:rPr lang="cs-CZ" sz="3200" dirty="0" err="1" smtClean="0"/>
              <a:t>which</a:t>
            </a:r>
            <a:r>
              <a:rPr lang="cs-CZ" sz="3200" dirty="0" smtClean="0"/>
              <a:t> </a:t>
            </a:r>
            <a:r>
              <a:rPr lang="cs-CZ" sz="3200" dirty="0" err="1" smtClean="0"/>
              <a:t>companies</a:t>
            </a:r>
            <a:r>
              <a:rPr lang="cs-CZ" sz="3200" dirty="0" smtClean="0"/>
              <a:t> use </a:t>
            </a:r>
            <a:r>
              <a:rPr lang="cs-CZ" sz="3200" dirty="0" err="1" smtClean="0"/>
              <a:t>for</a:t>
            </a:r>
            <a:r>
              <a:rPr lang="cs-CZ" sz="3200" dirty="0" smtClean="0"/>
              <a:t> </a:t>
            </a:r>
            <a:r>
              <a:rPr lang="cs-CZ" sz="3200" dirty="0" err="1" smtClean="0"/>
              <a:t>production</a:t>
            </a:r>
            <a:r>
              <a:rPr lang="cs-CZ" sz="3200" dirty="0" smtClean="0"/>
              <a:t>, but these </a:t>
            </a:r>
            <a:r>
              <a:rPr lang="cs-CZ" sz="3200" dirty="0" err="1" smtClean="0"/>
              <a:t>products</a:t>
            </a:r>
            <a:r>
              <a:rPr lang="cs-CZ" sz="3200" dirty="0" smtClean="0"/>
              <a:t> </a:t>
            </a:r>
            <a:r>
              <a:rPr lang="cs-CZ" sz="3200" dirty="0" err="1" smtClean="0"/>
              <a:t>aren´t</a:t>
            </a:r>
            <a:r>
              <a:rPr lang="cs-CZ" sz="3200" dirty="0" smtClean="0"/>
              <a:t> </a:t>
            </a:r>
            <a:r>
              <a:rPr lang="cs-CZ" sz="3200" dirty="0" err="1" smtClean="0"/>
              <a:t>processed</a:t>
            </a:r>
            <a:r>
              <a:rPr lang="cs-CZ" sz="3200" dirty="0" smtClean="0"/>
              <a:t> – </a:t>
            </a:r>
            <a:r>
              <a:rPr lang="cs-CZ" sz="3200" i="1" dirty="0" err="1" smtClean="0"/>
              <a:t>buildings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machines</a:t>
            </a:r>
            <a:r>
              <a:rPr lang="cs-CZ" sz="3200" i="1" dirty="0" smtClean="0"/>
              <a:t>, </a:t>
            </a:r>
            <a:r>
              <a:rPr lang="cs-CZ" sz="3200" i="1" dirty="0" err="1" smtClean="0"/>
              <a:t>cars</a:t>
            </a:r>
            <a:endParaRPr lang="cs-CZ" sz="3200" i="1" dirty="0" smtClean="0"/>
          </a:p>
          <a:p>
            <a:pPr marL="265113" lvl="1" indent="-265113"/>
            <a:endParaRPr lang="cs-CZ" sz="3200" i="1" dirty="0"/>
          </a:p>
          <a:p>
            <a:pPr marL="265113" lvl="1" indent="-265113"/>
            <a:r>
              <a:rPr lang="cs-CZ" sz="3200" dirty="0" err="1" smtClean="0"/>
              <a:t>Supplies</a:t>
            </a:r>
            <a:r>
              <a:rPr lang="cs-CZ" sz="3200" dirty="0" smtClean="0"/>
              <a:t> </a:t>
            </a:r>
            <a:r>
              <a:rPr lang="cs-CZ" sz="3200" dirty="0"/>
              <a:t>and </a:t>
            </a:r>
            <a:r>
              <a:rPr lang="cs-CZ" sz="3200" dirty="0" err="1"/>
              <a:t>services</a:t>
            </a:r>
            <a:r>
              <a:rPr lang="cs-CZ" sz="3200" dirty="0"/>
              <a:t> </a:t>
            </a:r>
          </a:p>
          <a:p>
            <a:pPr marL="265113" lvl="1" indent="-265113"/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BUILDING PRODUCT BENEFITS</a:t>
            </a:r>
            <a:endParaRPr lang="en-GB" sz="4000" b="1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Philip </a:t>
            </a:r>
            <a:r>
              <a:rPr lang="en-GB" sz="3200" dirty="0" err="1"/>
              <a:t>Kotler</a:t>
            </a:r>
            <a:r>
              <a:rPr lang="cs-CZ" sz="3200" dirty="0"/>
              <a:t> </a:t>
            </a:r>
            <a:r>
              <a:rPr lang="en-GB" sz="3200" dirty="0"/>
              <a:t>suggested </a:t>
            </a:r>
            <a:r>
              <a:rPr lang="en-GB" sz="3200" dirty="0"/>
              <a:t>that a product should be viewed on three levels.</a:t>
            </a:r>
          </a:p>
          <a:p>
            <a:pPr marL="171450" lvl="1" indent="0">
              <a:buNone/>
            </a:pPr>
            <a:endParaRPr lang="en-GB" sz="3000" dirty="0" smtClean="0"/>
          </a:p>
        </p:txBody>
      </p:sp>
      <p:grpSp>
        <p:nvGrpSpPr>
          <p:cNvPr id="17" name="Skupina 16"/>
          <p:cNvGrpSpPr/>
          <p:nvPr/>
        </p:nvGrpSpPr>
        <p:grpSpPr>
          <a:xfrm>
            <a:off x="377615" y="2656666"/>
            <a:ext cx="4824536" cy="3456384"/>
            <a:chOff x="375925" y="2888940"/>
            <a:chExt cx="4824536" cy="3456384"/>
          </a:xfrm>
        </p:grpSpPr>
        <p:grpSp>
          <p:nvGrpSpPr>
            <p:cNvPr id="16" name="Skupina 15"/>
            <p:cNvGrpSpPr/>
            <p:nvPr/>
          </p:nvGrpSpPr>
          <p:grpSpPr>
            <a:xfrm>
              <a:off x="375925" y="2888940"/>
              <a:ext cx="4824536" cy="3456384"/>
              <a:chOff x="375925" y="2888940"/>
              <a:chExt cx="4824536" cy="3456384"/>
            </a:xfrm>
          </p:grpSpPr>
          <p:grpSp>
            <p:nvGrpSpPr>
              <p:cNvPr id="12" name="Skupina 11"/>
              <p:cNvGrpSpPr/>
              <p:nvPr/>
            </p:nvGrpSpPr>
            <p:grpSpPr>
              <a:xfrm>
                <a:off x="375925" y="2888940"/>
                <a:ext cx="4824536" cy="3456384"/>
                <a:chOff x="467544" y="2924944"/>
                <a:chExt cx="4824536" cy="3456384"/>
              </a:xfrm>
            </p:grpSpPr>
            <p:sp>
              <p:nvSpPr>
                <p:cNvPr id="5" name="Ovál 4"/>
                <p:cNvSpPr/>
                <p:nvPr/>
              </p:nvSpPr>
              <p:spPr>
                <a:xfrm>
                  <a:off x="467544" y="2924944"/>
                  <a:ext cx="4824536" cy="3456384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" name="Ovál 5"/>
                <p:cNvSpPr/>
                <p:nvPr/>
              </p:nvSpPr>
              <p:spPr>
                <a:xfrm>
                  <a:off x="954403" y="3933056"/>
                  <a:ext cx="3816424" cy="2232248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7" name="Ovál 6"/>
                <p:cNvSpPr/>
                <p:nvPr/>
              </p:nvSpPr>
              <p:spPr>
                <a:xfrm>
                  <a:off x="1799692" y="4869160"/>
                  <a:ext cx="2160240" cy="108012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cs-CZ" sz="2400" b="1" dirty="0" smtClean="0">
                      <a:solidFill>
                        <a:schemeClr val="tx1"/>
                      </a:solidFill>
                    </a:rPr>
                    <a:t>CORE PRODUCT</a:t>
                  </a:r>
                  <a:endParaRPr lang="en-GB" sz="2400" b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" name="TextovéPole 7"/>
              <p:cNvSpPr txBox="1"/>
              <p:nvPr/>
            </p:nvSpPr>
            <p:spPr>
              <a:xfrm>
                <a:off x="1690876" y="3939451"/>
                <a:ext cx="21602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400" b="1" dirty="0" smtClean="0"/>
                  <a:t>TOTAL PRODUCT</a:t>
                </a:r>
                <a:endParaRPr lang="en-GB" sz="2400" b="1" dirty="0"/>
              </a:p>
            </p:txBody>
          </p:sp>
        </p:grpSp>
        <p:sp>
          <p:nvSpPr>
            <p:cNvPr id="9" name="TextovéPole 8"/>
            <p:cNvSpPr txBox="1"/>
            <p:nvPr/>
          </p:nvSpPr>
          <p:spPr>
            <a:xfrm>
              <a:off x="1539483" y="3060321"/>
              <a:ext cx="24122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400" b="1" dirty="0" smtClean="0"/>
                <a:t>AUGMENTED PRODUCT</a:t>
              </a:r>
              <a:endParaRPr lang="en-GB" sz="2400" b="1" dirty="0"/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5587595" y="5714257"/>
            <a:ext cx="2160240" cy="83099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core function, </a:t>
            </a:r>
            <a:r>
              <a:rPr lang="en-GB" sz="2400" i="1" dirty="0" smtClean="0"/>
              <a:t>e.g. telephone</a:t>
            </a:r>
            <a:endParaRPr lang="en-GB" sz="2400" i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5577159" y="3568678"/>
            <a:ext cx="3312367" cy="1938992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core function + branding, packaging, features</a:t>
            </a:r>
            <a:r>
              <a:rPr lang="en-GB" sz="2400" i="1" dirty="0" smtClean="0"/>
              <a:t>, </a:t>
            </a:r>
            <a:r>
              <a:rPr lang="en-GB" sz="2400" i="1" dirty="0" err="1" smtClean="0"/>
              <a:t>e.g</a:t>
            </a:r>
            <a:r>
              <a:rPr lang="cs-CZ" sz="2400" i="1" dirty="0" smtClean="0"/>
              <a:t>.</a:t>
            </a:r>
            <a:r>
              <a:rPr lang="en-GB" sz="2400" i="1" dirty="0" smtClean="0"/>
              <a:t> telephone Nokia with camera and GPS in a green box</a:t>
            </a:r>
            <a:endParaRPr lang="en-GB" sz="2400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5563772" y="2056501"/>
            <a:ext cx="3096344" cy="1200329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total product + guarantee and after sales </a:t>
            </a:r>
            <a:endParaRPr lang="en-GB" sz="2400" dirty="0"/>
          </a:p>
        </p:txBody>
      </p:sp>
      <p:cxnSp>
        <p:nvCxnSpPr>
          <p:cNvPr id="22" name="Přímá spojnice se šipkou 21"/>
          <p:cNvCxnSpPr/>
          <p:nvPr/>
        </p:nvCxnSpPr>
        <p:spPr>
          <a:xfrm flipH="1">
            <a:off x="4188139" y="2492896"/>
            <a:ext cx="1375633" cy="107578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H="1">
            <a:off x="4188139" y="4384858"/>
            <a:ext cx="1389021" cy="396044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 flipH="1" flipV="1">
            <a:off x="3491880" y="5301208"/>
            <a:ext cx="2071893" cy="811842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DECISIONS ABOUT NEW PRODUCTS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3200" dirty="0" err="1" smtClean="0"/>
              <a:t>If</a:t>
            </a:r>
            <a:r>
              <a:rPr lang="cs-CZ" sz="3200" dirty="0" smtClean="0"/>
              <a:t> </a:t>
            </a:r>
            <a:r>
              <a:rPr lang="cs-CZ" sz="3200" dirty="0" err="1" smtClean="0"/>
              <a:t>company</a:t>
            </a:r>
            <a:r>
              <a:rPr lang="cs-CZ" sz="3200" dirty="0" smtClean="0"/>
              <a:t> </a:t>
            </a:r>
            <a:r>
              <a:rPr lang="cs-CZ" sz="3200" dirty="0" err="1" smtClean="0"/>
              <a:t>wants</a:t>
            </a:r>
            <a:r>
              <a:rPr lang="cs-CZ" sz="3200" dirty="0" smtClean="0"/>
              <a:t> to </a:t>
            </a:r>
            <a:r>
              <a:rPr lang="cs-CZ" sz="3200" dirty="0" err="1" smtClean="0"/>
              <a:t>produce</a:t>
            </a:r>
            <a:r>
              <a:rPr lang="cs-CZ" sz="3200" dirty="0" smtClean="0"/>
              <a:t> a </a:t>
            </a:r>
            <a:r>
              <a:rPr lang="cs-CZ" sz="3200" dirty="0" err="1" smtClean="0"/>
              <a:t>new</a:t>
            </a:r>
            <a:r>
              <a:rPr lang="cs-CZ" sz="3200" dirty="0" smtClean="0"/>
              <a:t> </a:t>
            </a:r>
            <a:r>
              <a:rPr lang="cs-CZ" sz="3200" dirty="0" err="1" smtClean="0"/>
              <a:t>product</a:t>
            </a:r>
            <a:r>
              <a:rPr lang="cs-CZ" sz="3200" dirty="0" smtClean="0"/>
              <a:t> </a:t>
            </a:r>
            <a:r>
              <a:rPr lang="cs-CZ" sz="3200" dirty="0" err="1" smtClean="0"/>
              <a:t>it</a:t>
            </a:r>
            <a:r>
              <a:rPr lang="cs-CZ" sz="3200" dirty="0" smtClean="0"/>
              <a:t> </a:t>
            </a:r>
            <a:r>
              <a:rPr lang="cs-CZ" sz="3200" dirty="0" err="1" smtClean="0"/>
              <a:t>must</a:t>
            </a:r>
            <a:r>
              <a:rPr lang="cs-CZ" sz="3200" dirty="0" smtClean="0"/>
              <a:t> </a:t>
            </a:r>
            <a:r>
              <a:rPr lang="cs-CZ" sz="3200" dirty="0" err="1" smtClean="0"/>
              <a:t>decide</a:t>
            </a:r>
            <a:r>
              <a:rPr lang="cs-CZ" sz="3200" dirty="0" smtClean="0"/>
              <a:t> on </a:t>
            </a:r>
            <a:r>
              <a:rPr lang="cs-CZ" sz="3200" dirty="0" err="1" smtClean="0"/>
              <a:t>some</a:t>
            </a:r>
            <a:r>
              <a:rPr lang="cs-CZ" sz="3200" dirty="0" smtClean="0"/>
              <a:t> </a:t>
            </a:r>
            <a:r>
              <a:rPr lang="cs-CZ" sz="3200" dirty="0" err="1" smtClean="0"/>
              <a:t>facts</a:t>
            </a:r>
            <a:r>
              <a:rPr lang="cs-CZ" sz="3200" dirty="0" smtClean="0"/>
              <a:t>:</a:t>
            </a:r>
          </a:p>
          <a:p>
            <a:pPr marL="266700" indent="-268288"/>
            <a:r>
              <a:rPr lang="cs-CZ" sz="3200" dirty="0"/>
              <a:t>Utility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the</a:t>
            </a:r>
            <a:r>
              <a:rPr lang="cs-CZ" sz="3200" dirty="0"/>
              <a:t> </a:t>
            </a:r>
            <a:r>
              <a:rPr lang="cs-CZ" sz="3200" dirty="0" err="1"/>
              <a:t>product</a:t>
            </a:r>
            <a:endParaRPr lang="cs-CZ" sz="3200" dirty="0"/>
          </a:p>
          <a:p>
            <a:pPr marL="266700" indent="-268288"/>
            <a:r>
              <a:rPr lang="cs-CZ" sz="3200" dirty="0" smtClean="0"/>
              <a:t>Brand</a:t>
            </a:r>
          </a:p>
          <a:p>
            <a:pPr marL="266700" indent="-268288"/>
            <a:r>
              <a:rPr lang="cs-CZ" sz="3200" dirty="0" err="1" smtClean="0"/>
              <a:t>Marking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Packaging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After</a:t>
            </a:r>
            <a:r>
              <a:rPr lang="cs-CZ" sz="3200" dirty="0" smtClean="0"/>
              <a:t>-sales </a:t>
            </a:r>
            <a:r>
              <a:rPr lang="cs-CZ" sz="3200" dirty="0" err="1" smtClean="0"/>
              <a:t>service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UTILITY OF THE PRODUCT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en-GB" sz="3200" dirty="0" smtClean="0"/>
              <a:t>Q</a:t>
            </a:r>
            <a:r>
              <a:rPr lang="cs-CZ" sz="3200" dirty="0" err="1" smtClean="0"/>
              <a:t>uality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Technical</a:t>
            </a:r>
            <a:r>
              <a:rPr lang="cs-CZ" sz="3200" dirty="0" smtClean="0"/>
              <a:t> </a:t>
            </a:r>
            <a:r>
              <a:rPr lang="cs-CZ" sz="3200" dirty="0" err="1" smtClean="0"/>
              <a:t>specifications</a:t>
            </a:r>
            <a:endParaRPr lang="cs-CZ" sz="3200" dirty="0" smtClean="0"/>
          </a:p>
          <a:p>
            <a:pPr marL="266700" indent="-268288"/>
            <a:r>
              <a:rPr lang="cs-CZ" sz="3200" dirty="0" smtClean="0"/>
              <a:t>Design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3503</TotalTime>
  <Words>493</Words>
  <Application>Microsoft Office PowerPoint</Application>
  <PresentationFormat>Předvádění na obrazovce (4:3)</PresentationFormat>
  <Paragraphs>99</Paragraphs>
  <Slides>16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Soho</vt:lpstr>
      <vt:lpstr>THE PRODUCT</vt:lpstr>
      <vt:lpstr>MARKETING MIX</vt:lpstr>
      <vt:lpstr>WHAT CAN BE A PRODUCT IN MARKETING?</vt:lpstr>
      <vt:lpstr>TYPES OF PRODUCT</vt:lpstr>
      <vt:lpstr>PRODUCTS FOR CONSUMERS</vt:lpstr>
      <vt:lpstr>PRODUCTS FOR COMPANIES</vt:lpstr>
      <vt:lpstr>BUILDING PRODUCT BENEFITS</vt:lpstr>
      <vt:lpstr>DECISIONS ABOUT NEW PRODUCTS</vt:lpstr>
      <vt:lpstr>UTILITY OF THE PRODUCT</vt:lpstr>
      <vt:lpstr>BRAND</vt:lpstr>
      <vt:lpstr>MARKING</vt:lpstr>
      <vt:lpstr>PRODUCT LIFE CYCLE</vt:lpstr>
      <vt:lpstr>PRODUCT LIFE CYCLE</vt:lpstr>
      <vt:lpstr>STAGES OF PRODUCT LIFE CYCLE</vt:lpstr>
      <vt:lpstr>DIFFERENT TYPES OF PRODUCT LIFE CYCLE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88</cp:revision>
  <dcterms:created xsi:type="dcterms:W3CDTF">2014-04-24T17:21:30Z</dcterms:created>
  <dcterms:modified xsi:type="dcterms:W3CDTF">2014-06-01T10:38:34Z</dcterms:modified>
</cp:coreProperties>
</file>