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2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lekalová Jana" initials="F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406E"/>
    <a:srgbClr val="F2F729"/>
    <a:srgbClr val="8798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34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2.6.2014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2.6.2014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2.6.2014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2.6.2014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2.6.2014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2.6.2014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2.6.2014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2.6.2014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2.6.2014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2.6.2014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2.6.2014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2.6.2014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THE PRICE</a:t>
            </a:r>
            <a:endParaRPr lang="cs-CZ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718538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FREEMIUM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2346576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It describes a business model when you get basic product or service free of charge. But you pay (and not a few) for advanced features.</a:t>
            </a:r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984" y="3715026"/>
            <a:ext cx="4149583" cy="311218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963" y="5271119"/>
            <a:ext cx="2013007" cy="1006504"/>
          </a:xfrm>
          <a:prstGeom prst="rect">
            <a:avLst/>
          </a:prstGeom>
        </p:spPr>
      </p:pic>
      <p:sp>
        <p:nvSpPr>
          <p:cNvPr id="6" name="Šipka doleva 5"/>
          <p:cNvSpPr/>
          <p:nvPr/>
        </p:nvSpPr>
        <p:spPr>
          <a:xfrm>
            <a:off x="3707904" y="3955008"/>
            <a:ext cx="1800200" cy="172819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BASIC</a:t>
            </a:r>
          </a:p>
          <a:p>
            <a:pPr algn="ctr"/>
            <a:r>
              <a:rPr lang="cs-CZ" b="1" dirty="0" smtClean="0"/>
              <a:t>FREE OF CHARGE</a:t>
            </a:r>
            <a:endParaRPr lang="en-GB" b="1" dirty="0"/>
          </a:p>
        </p:txBody>
      </p:sp>
      <p:sp>
        <p:nvSpPr>
          <p:cNvPr id="7" name="Šipka dolů 6"/>
          <p:cNvSpPr/>
          <p:nvPr/>
        </p:nvSpPr>
        <p:spPr>
          <a:xfrm>
            <a:off x="5936934" y="3257773"/>
            <a:ext cx="3207066" cy="20133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FOR A BETTER FUNCTIONING</a:t>
            </a:r>
          </a:p>
          <a:p>
            <a:pPr algn="ctr"/>
            <a:endParaRPr lang="cs-CZ" b="1" dirty="0"/>
          </a:p>
          <a:p>
            <a:pPr algn="ctr"/>
            <a:r>
              <a:rPr lang="cs-CZ" sz="4000" b="1" dirty="0" smtClean="0"/>
              <a:t>£ 45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8963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DISCOUNTS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en-GB" sz="3200" dirty="0" smtClean="0"/>
              <a:t>Discount for prompt payment – if you buy in advance, you pay less.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261938" indent="-261938"/>
            <a:r>
              <a:rPr lang="en-GB" sz="3200" dirty="0" smtClean="0"/>
              <a:t>Quantity discount – you pay less if you buy more. </a:t>
            </a: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29" y="2420888"/>
            <a:ext cx="2703627" cy="155422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707904" y="2432405"/>
            <a:ext cx="410445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70C0"/>
                </a:solidFill>
              </a:rPr>
              <a:t>First moment!!!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15.000,- </a:t>
            </a:r>
            <a:r>
              <a:rPr lang="en-GB" sz="2400" dirty="0" err="1" smtClean="0">
                <a:solidFill>
                  <a:srgbClr val="0070C0"/>
                </a:solidFill>
              </a:rPr>
              <a:t>Kč</a:t>
            </a:r>
            <a:r>
              <a:rPr lang="en-GB" sz="2400" dirty="0" smtClean="0">
                <a:solidFill>
                  <a:srgbClr val="0070C0"/>
                </a:solidFill>
              </a:rPr>
              <a:t>  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After Christmas 18.900,- </a:t>
            </a:r>
            <a:r>
              <a:rPr lang="en-GB" sz="2400" dirty="0" err="1" smtClean="0">
                <a:solidFill>
                  <a:srgbClr val="0070C0"/>
                </a:solidFill>
              </a:rPr>
              <a:t>Kč</a:t>
            </a:r>
            <a:endParaRPr lang="en-GB" sz="2400" dirty="0">
              <a:solidFill>
                <a:srgbClr val="0070C0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916" y="4941168"/>
            <a:ext cx="1221879" cy="1283252"/>
          </a:xfrm>
          <a:prstGeom prst="rect">
            <a:avLst/>
          </a:prstGeom>
        </p:spPr>
      </p:pic>
      <p:sp>
        <p:nvSpPr>
          <p:cNvPr id="20" name="TextovéPole 19"/>
          <p:cNvSpPr txBox="1"/>
          <p:nvPr/>
        </p:nvSpPr>
        <p:spPr>
          <a:xfrm>
            <a:off x="4283968" y="4941168"/>
            <a:ext cx="410445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70C0"/>
                </a:solidFill>
              </a:rPr>
              <a:t>6,90 Kč</a:t>
            </a:r>
          </a:p>
          <a:p>
            <a:r>
              <a:rPr lang="cs-CZ" sz="2400" dirty="0" smtClean="0">
                <a:solidFill>
                  <a:srgbClr val="0070C0"/>
                </a:solidFill>
              </a:rPr>
              <a:t>4 and more </a:t>
            </a:r>
            <a:r>
              <a:rPr lang="en-GB" sz="2400" dirty="0" smtClean="0">
                <a:solidFill>
                  <a:srgbClr val="0070C0"/>
                </a:solidFill>
              </a:rPr>
              <a:t>pcs</a:t>
            </a:r>
            <a:r>
              <a:rPr lang="cs-CZ" sz="2400" dirty="0" smtClean="0">
                <a:solidFill>
                  <a:srgbClr val="0070C0"/>
                </a:solidFill>
              </a:rPr>
              <a:t> 5,90 Kč</a:t>
            </a:r>
            <a:r>
              <a:rPr lang="en-GB" sz="2400" dirty="0" smtClean="0">
                <a:solidFill>
                  <a:srgbClr val="0070C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9063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DISCOUNTS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3525" indent="-265113"/>
            <a:r>
              <a:rPr lang="cs-CZ" sz="3200" dirty="0" err="1" smtClean="0"/>
              <a:t>Seasonal</a:t>
            </a:r>
            <a:r>
              <a:rPr lang="cs-CZ" sz="3200" dirty="0" smtClean="0"/>
              <a:t> </a:t>
            </a:r>
            <a:r>
              <a:rPr lang="cs-CZ" sz="3200" dirty="0" err="1" smtClean="0"/>
              <a:t>discounts</a:t>
            </a:r>
            <a:endParaRPr lang="cs-CZ" sz="3200" dirty="0" smtClean="0"/>
          </a:p>
          <a:p>
            <a:pPr marL="263525" indent="-265113"/>
            <a:endParaRPr lang="cs-CZ" sz="3200" dirty="0"/>
          </a:p>
          <a:p>
            <a:pPr marL="263525" indent="-265113"/>
            <a:endParaRPr lang="cs-CZ" sz="3200" dirty="0" smtClean="0"/>
          </a:p>
          <a:p>
            <a:pPr marL="263525" indent="-265113"/>
            <a:endParaRPr lang="cs-CZ" sz="3200" dirty="0"/>
          </a:p>
          <a:p>
            <a:pPr marL="263525" indent="-265113"/>
            <a:endParaRPr lang="cs-CZ" sz="320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12" name="Skupina 11"/>
          <p:cNvGrpSpPr/>
          <p:nvPr/>
        </p:nvGrpSpPr>
        <p:grpSpPr>
          <a:xfrm>
            <a:off x="600560" y="2054309"/>
            <a:ext cx="3467384" cy="2198860"/>
            <a:chOff x="600560" y="2054309"/>
            <a:chExt cx="3467384" cy="2198860"/>
          </a:xfrm>
        </p:grpSpPr>
        <p:grpSp>
          <p:nvGrpSpPr>
            <p:cNvPr id="6" name="Skupina 5"/>
            <p:cNvGrpSpPr/>
            <p:nvPr/>
          </p:nvGrpSpPr>
          <p:grpSpPr>
            <a:xfrm>
              <a:off x="600560" y="2054309"/>
              <a:ext cx="2051124" cy="2198860"/>
              <a:chOff x="467544" y="2054309"/>
              <a:chExt cx="2051124" cy="2198860"/>
            </a:xfrm>
          </p:grpSpPr>
          <p:pic>
            <p:nvPicPr>
              <p:cNvPr id="4" name="Obrázek 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7544" y="2054309"/>
                <a:ext cx="2051124" cy="2198860"/>
              </a:xfrm>
              <a:prstGeom prst="rect">
                <a:avLst/>
              </a:prstGeom>
            </p:spPr>
          </p:pic>
          <p:sp>
            <p:nvSpPr>
              <p:cNvPr id="5" name="TextovéPole 4"/>
              <p:cNvSpPr txBox="1"/>
              <p:nvPr/>
            </p:nvSpPr>
            <p:spPr>
              <a:xfrm rot="667499">
                <a:off x="715216" y="2678331"/>
                <a:ext cx="129262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b="1" dirty="0" smtClean="0">
                    <a:solidFill>
                      <a:srgbClr val="00B050"/>
                    </a:solidFill>
                  </a:rPr>
                  <a:t>DECEMBER</a:t>
                </a:r>
              </a:p>
              <a:p>
                <a:pPr algn="ctr"/>
                <a:r>
                  <a:rPr lang="cs-CZ" sz="5400" dirty="0" smtClean="0"/>
                  <a:t>15</a:t>
                </a:r>
                <a:endParaRPr lang="en-GB" sz="5400" dirty="0"/>
              </a:p>
            </p:txBody>
          </p:sp>
        </p:grpSp>
        <p:sp>
          <p:nvSpPr>
            <p:cNvPr id="10" name="Zaoblený obdélníkový popisek 9"/>
            <p:cNvSpPr/>
            <p:nvPr/>
          </p:nvSpPr>
          <p:spPr>
            <a:xfrm>
              <a:off x="2771800" y="2054309"/>
              <a:ext cx="1296144" cy="648072"/>
            </a:xfrm>
            <a:prstGeom prst="wedgeRoundRectCallout">
              <a:avLst>
                <a:gd name="adj1" fmla="val -75923"/>
                <a:gd name="adj2" fmla="val 93694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800" dirty="0" smtClean="0">
                  <a:solidFill>
                    <a:srgbClr val="FF0000"/>
                  </a:solidFill>
                </a:rPr>
                <a:t>100€</a:t>
              </a:r>
              <a:endParaRPr lang="en-GB" sz="28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Skupina 12"/>
          <p:cNvGrpSpPr/>
          <p:nvPr/>
        </p:nvGrpSpPr>
        <p:grpSpPr>
          <a:xfrm>
            <a:off x="4673186" y="1983306"/>
            <a:ext cx="3372983" cy="2297301"/>
            <a:chOff x="4673186" y="1983306"/>
            <a:chExt cx="3372983" cy="2297301"/>
          </a:xfrm>
        </p:grpSpPr>
        <p:grpSp>
          <p:nvGrpSpPr>
            <p:cNvPr id="9" name="Skupina 8"/>
            <p:cNvGrpSpPr/>
            <p:nvPr/>
          </p:nvGrpSpPr>
          <p:grpSpPr>
            <a:xfrm>
              <a:off x="4673186" y="2081747"/>
              <a:ext cx="2051124" cy="2198860"/>
              <a:chOff x="2987824" y="2175246"/>
              <a:chExt cx="2051124" cy="2198860"/>
            </a:xfrm>
          </p:grpSpPr>
          <p:pic>
            <p:nvPicPr>
              <p:cNvPr id="7" name="Obrázek 6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87824" y="2175246"/>
                <a:ext cx="2051124" cy="2198860"/>
              </a:xfrm>
              <a:prstGeom prst="rect">
                <a:avLst/>
              </a:prstGeom>
            </p:spPr>
          </p:pic>
          <p:sp>
            <p:nvSpPr>
              <p:cNvPr id="8" name="TextovéPole 7"/>
              <p:cNvSpPr txBox="1"/>
              <p:nvPr/>
            </p:nvSpPr>
            <p:spPr>
              <a:xfrm rot="667499">
                <a:off x="3235496" y="2838305"/>
                <a:ext cx="129262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b="1" dirty="0" smtClean="0">
                    <a:solidFill>
                      <a:srgbClr val="00B050"/>
                    </a:solidFill>
                  </a:rPr>
                  <a:t>JANUARY</a:t>
                </a:r>
              </a:p>
              <a:p>
                <a:pPr algn="ctr"/>
                <a:r>
                  <a:rPr lang="cs-CZ" sz="5400" dirty="0" smtClean="0"/>
                  <a:t>10</a:t>
                </a:r>
                <a:endParaRPr lang="en-GB" sz="5400" dirty="0"/>
              </a:p>
            </p:txBody>
          </p:sp>
        </p:grpSp>
        <p:sp>
          <p:nvSpPr>
            <p:cNvPr id="11" name="Zaoblený obdélníkový popisek 10"/>
            <p:cNvSpPr/>
            <p:nvPr/>
          </p:nvSpPr>
          <p:spPr>
            <a:xfrm>
              <a:off x="6750025" y="1983306"/>
              <a:ext cx="1296144" cy="648072"/>
            </a:xfrm>
            <a:prstGeom prst="wedgeRoundRectCallout">
              <a:avLst>
                <a:gd name="adj1" fmla="val -75923"/>
                <a:gd name="adj2" fmla="val 93694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800" dirty="0" smtClean="0">
                  <a:solidFill>
                    <a:srgbClr val="FF0000"/>
                  </a:solidFill>
                </a:rPr>
                <a:t>75€</a:t>
              </a:r>
              <a:endParaRPr lang="en-GB" sz="28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95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Resources</a:t>
            </a:r>
            <a:r>
              <a:rPr lang="cs-CZ" dirty="0" smtClean="0"/>
              <a:t>: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http://</a:t>
            </a:r>
            <a:r>
              <a:rPr lang="cs-CZ" dirty="0" smtClean="0"/>
              <a:t>economictimes.indiatimes.com/definition/marketing-mix</a:t>
            </a:r>
          </a:p>
          <a:p>
            <a:r>
              <a:rPr lang="cs-CZ" dirty="0"/>
              <a:t>http://</a:t>
            </a:r>
            <a:r>
              <a:rPr lang="cs-CZ" dirty="0" smtClean="0"/>
              <a:t>en.wikipedia.org/wiki/Pricing_strategies</a:t>
            </a:r>
          </a:p>
          <a:p>
            <a:r>
              <a:rPr lang="cs-CZ" dirty="0"/>
              <a:t>http://</a:t>
            </a:r>
            <a:r>
              <a:rPr lang="cs-CZ" dirty="0" smtClean="0"/>
              <a:t>smallbusiness.chron.com/different-types-pricing-strategy-4688.html</a:t>
            </a:r>
          </a:p>
          <a:p>
            <a:r>
              <a:rPr lang="cs-CZ" dirty="0"/>
              <a:t>http://</a:t>
            </a:r>
            <a:r>
              <a:rPr lang="cs-CZ" dirty="0" smtClean="0"/>
              <a:t>openclipart.org</a:t>
            </a:r>
          </a:p>
          <a:p>
            <a:r>
              <a:rPr lang="cs-CZ" dirty="0" smtClean="0"/>
              <a:t>www.pixabay.com</a:t>
            </a:r>
          </a:p>
          <a:p>
            <a:pPr marL="0" indent="0">
              <a:buNone/>
            </a:pPr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9466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MARKETING MIX</a:t>
            </a:r>
            <a:endParaRPr lang="en-GB" sz="4000" b="1" dirty="0"/>
          </a:p>
        </p:txBody>
      </p:sp>
      <p:grpSp>
        <p:nvGrpSpPr>
          <p:cNvPr id="15" name="Skupina 14"/>
          <p:cNvGrpSpPr/>
          <p:nvPr/>
        </p:nvGrpSpPr>
        <p:grpSpPr>
          <a:xfrm>
            <a:off x="1048980" y="1597574"/>
            <a:ext cx="6247751" cy="3864754"/>
            <a:chOff x="1048980" y="1597574"/>
            <a:chExt cx="6247751" cy="3864754"/>
          </a:xfrm>
        </p:grpSpPr>
        <p:grpSp>
          <p:nvGrpSpPr>
            <p:cNvPr id="13" name="Skupina 12"/>
            <p:cNvGrpSpPr/>
            <p:nvPr/>
          </p:nvGrpSpPr>
          <p:grpSpPr>
            <a:xfrm rot="2113649">
              <a:off x="1048980" y="1597574"/>
              <a:ext cx="3457005" cy="3389559"/>
              <a:chOff x="1048980" y="1597574"/>
              <a:chExt cx="3457005" cy="3389559"/>
            </a:xfrm>
          </p:grpSpPr>
          <p:sp>
            <p:nvSpPr>
              <p:cNvPr id="9" name="Srdce 8"/>
              <p:cNvSpPr/>
              <p:nvPr/>
            </p:nvSpPr>
            <p:spPr>
              <a:xfrm rot="7911030">
                <a:off x="2361393" y="2957466"/>
                <a:ext cx="2176634" cy="1797619"/>
              </a:xfrm>
              <a:prstGeom prst="hear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400" b="1" dirty="0" smtClean="0"/>
                  <a:t>PROMO-TION</a:t>
                </a:r>
                <a:endParaRPr lang="en-GB" sz="2400" b="1" dirty="0"/>
              </a:p>
            </p:txBody>
          </p:sp>
          <p:sp>
            <p:nvSpPr>
              <p:cNvPr id="10" name="Srdce 9"/>
              <p:cNvSpPr/>
              <p:nvPr/>
            </p:nvSpPr>
            <p:spPr>
              <a:xfrm rot="13639092">
                <a:off x="975386" y="2913563"/>
                <a:ext cx="2331671" cy="1815470"/>
              </a:xfrm>
              <a:prstGeom prst="hear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400" b="1" dirty="0" smtClean="0"/>
                  <a:t>PRODUCT</a:t>
                </a:r>
                <a:endParaRPr lang="en-GB" sz="2400" b="1" dirty="0"/>
              </a:p>
            </p:txBody>
          </p:sp>
          <p:sp>
            <p:nvSpPr>
              <p:cNvPr id="11" name="Srdce 10"/>
              <p:cNvSpPr/>
              <p:nvPr/>
            </p:nvSpPr>
            <p:spPr>
              <a:xfrm rot="18920526">
                <a:off x="1048980" y="1597574"/>
                <a:ext cx="2132150" cy="1915486"/>
              </a:xfrm>
              <a:prstGeom prst="hear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400" b="1" dirty="0" smtClean="0">
                    <a:solidFill>
                      <a:srgbClr val="FF0000"/>
                    </a:solidFill>
                  </a:rPr>
                  <a:t>PRICE</a:t>
                </a:r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2" name="Srdce 11"/>
              <p:cNvSpPr/>
              <p:nvPr/>
            </p:nvSpPr>
            <p:spPr>
              <a:xfrm rot="2591269">
                <a:off x="2319063" y="1626677"/>
                <a:ext cx="2186922" cy="1857280"/>
              </a:xfrm>
              <a:prstGeom prst="hear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400" b="1" dirty="0" smtClean="0"/>
                  <a:t>PLACE</a:t>
                </a:r>
                <a:endParaRPr lang="en-GB" sz="2400" b="1" dirty="0"/>
              </a:p>
            </p:txBody>
          </p:sp>
        </p:grpSp>
        <p:sp>
          <p:nvSpPr>
            <p:cNvPr id="14" name="Rovnoramenný trojúhelník 13"/>
            <p:cNvSpPr/>
            <p:nvPr/>
          </p:nvSpPr>
          <p:spPr>
            <a:xfrm rot="17931342">
              <a:off x="4947394" y="3112991"/>
              <a:ext cx="1216006" cy="3482668"/>
            </a:xfrm>
            <a:prstGeom prst="triangl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cs-CZ" sz="2400" b="1" dirty="0" smtClean="0"/>
                <a:t>MARKETING MIX</a:t>
              </a:r>
              <a:endParaRPr lang="en-GB" sz="2400" b="1" dirty="0"/>
            </a:p>
          </p:txBody>
        </p:sp>
      </p:grpSp>
      <p:sp>
        <p:nvSpPr>
          <p:cNvPr id="16" name="Obdélník 15"/>
          <p:cNvSpPr/>
          <p:nvPr/>
        </p:nvSpPr>
        <p:spPr>
          <a:xfrm>
            <a:off x="4850676" y="1416911"/>
            <a:ext cx="40772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/>
              <a:t>Pricing is one of the four elements of the marketing </a:t>
            </a:r>
            <a:r>
              <a:rPr lang="en-GB" sz="3600" dirty="0" smtClean="0"/>
              <a:t>mix</a:t>
            </a:r>
            <a:r>
              <a:rPr lang="cs-CZ" sz="3600" dirty="0" smtClean="0"/>
              <a:t>.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16183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968152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THE PRICE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412776"/>
            <a:ext cx="8595360" cy="4823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 smtClean="0"/>
              <a:t>= </a:t>
            </a:r>
            <a:r>
              <a:rPr lang="en-GB" sz="3200" dirty="0" smtClean="0"/>
              <a:t>the amount which people pay for a product</a:t>
            </a:r>
          </a:p>
          <a:p>
            <a:pPr marL="0" indent="0">
              <a:buNone/>
            </a:pPr>
            <a:r>
              <a:rPr lang="en-GB" sz="3200" dirty="0" smtClean="0"/>
              <a:t>= the amount which the company sells the product for</a:t>
            </a:r>
            <a:endParaRPr lang="en-GB" sz="3200" dirty="0"/>
          </a:p>
        </p:txBody>
      </p:sp>
      <p:sp>
        <p:nvSpPr>
          <p:cNvPr id="4" name="Oválný popisek 3"/>
          <p:cNvSpPr/>
          <p:nvPr/>
        </p:nvSpPr>
        <p:spPr>
          <a:xfrm>
            <a:off x="4788024" y="3985028"/>
            <a:ext cx="2016224" cy="1512168"/>
          </a:xfrm>
          <a:prstGeom prst="wedgeEllipseCallout">
            <a:avLst>
              <a:gd name="adj1" fmla="val 30581"/>
              <a:gd name="adj2" fmla="val 9705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800" b="1" dirty="0" smtClean="0"/>
              <a:t>45 €</a:t>
            </a:r>
            <a:endParaRPr lang="en-GB" sz="4800" b="1" dirty="0"/>
          </a:p>
        </p:txBody>
      </p:sp>
      <p:sp>
        <p:nvSpPr>
          <p:cNvPr id="5" name="Oválný popisek 4"/>
          <p:cNvSpPr/>
          <p:nvPr/>
        </p:nvSpPr>
        <p:spPr>
          <a:xfrm>
            <a:off x="323528" y="3178092"/>
            <a:ext cx="2736304" cy="1512168"/>
          </a:xfrm>
          <a:prstGeom prst="wedgeEllipseCallout">
            <a:avLst>
              <a:gd name="adj1" fmla="val 29558"/>
              <a:gd name="adj2" fmla="val 69219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strike="sngStrike" dirty="0"/>
              <a:t>$</a:t>
            </a:r>
            <a:r>
              <a:rPr lang="cs-CZ" sz="3600" strike="sngStrike" dirty="0" smtClean="0"/>
              <a:t>1000</a:t>
            </a:r>
          </a:p>
          <a:p>
            <a:pPr algn="ctr"/>
            <a:r>
              <a:rPr lang="cs-CZ" sz="4800" dirty="0"/>
              <a:t>$</a:t>
            </a:r>
            <a:r>
              <a:rPr lang="cs-CZ" sz="4800" dirty="0" smtClean="0"/>
              <a:t>890</a:t>
            </a:r>
            <a:endParaRPr lang="en-GB" sz="4800" dirty="0"/>
          </a:p>
        </p:txBody>
      </p:sp>
      <p:sp>
        <p:nvSpPr>
          <p:cNvPr id="6" name="Oválný popisek 5"/>
          <p:cNvSpPr/>
          <p:nvPr/>
        </p:nvSpPr>
        <p:spPr>
          <a:xfrm>
            <a:off x="2699792" y="4690260"/>
            <a:ext cx="1872208" cy="1512168"/>
          </a:xfrm>
          <a:prstGeom prst="wedgeEllipseCallout">
            <a:avLst>
              <a:gd name="adj1" fmla="val -81303"/>
              <a:gd name="adj2" fmla="val 2218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800" dirty="0"/>
              <a:t>£</a:t>
            </a:r>
            <a:r>
              <a:rPr lang="cs-CZ" sz="4800" dirty="0" smtClean="0"/>
              <a:t>1,2</a:t>
            </a:r>
            <a:endParaRPr lang="en-GB" sz="4800" dirty="0"/>
          </a:p>
        </p:txBody>
      </p:sp>
      <p:sp>
        <p:nvSpPr>
          <p:cNvPr id="7" name="Oválný popisek 6"/>
          <p:cNvSpPr/>
          <p:nvPr/>
        </p:nvSpPr>
        <p:spPr>
          <a:xfrm>
            <a:off x="6012160" y="2724527"/>
            <a:ext cx="2736304" cy="1299987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400" b="1" dirty="0" smtClean="0">
                <a:solidFill>
                  <a:schemeClr val="tx1"/>
                </a:solidFill>
              </a:rPr>
              <a:t>459</a:t>
            </a:r>
            <a:r>
              <a:rPr lang="cs-CZ" sz="4400" dirty="0" smtClean="0">
                <a:solidFill>
                  <a:schemeClr val="tx1"/>
                </a:solidFill>
              </a:rPr>
              <a:t>,- </a:t>
            </a:r>
            <a:r>
              <a:rPr lang="cs-CZ" sz="3600" dirty="0" smtClean="0">
                <a:solidFill>
                  <a:schemeClr val="tx1"/>
                </a:solidFill>
              </a:rPr>
              <a:t>Kč</a:t>
            </a:r>
            <a:endParaRPr lang="en-GB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68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 smtClean="0"/>
              <a:t>WHAT DOES THE PRICE DEPEND ON?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595360" cy="4937760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en-GB" sz="3200" spc="30" dirty="0" smtClean="0"/>
              <a:t>It depends on:</a:t>
            </a:r>
          </a:p>
          <a:p>
            <a:pPr marL="457200" lvl="1" indent="-457200"/>
            <a:r>
              <a:rPr lang="en-GB" sz="3200" spc="30" dirty="0" smtClean="0"/>
              <a:t>Costs of production</a:t>
            </a:r>
          </a:p>
          <a:p>
            <a:pPr marL="457200" lvl="1" indent="-457200"/>
            <a:r>
              <a:rPr lang="en-GB" sz="3200" spc="30" dirty="0" smtClean="0"/>
              <a:t>Competitive prices</a:t>
            </a:r>
          </a:p>
          <a:p>
            <a:pPr marL="457200" lvl="1" indent="-457200"/>
            <a:r>
              <a:rPr lang="en-GB" sz="3200" spc="30" dirty="0" smtClean="0"/>
              <a:t>Demand</a:t>
            </a:r>
          </a:p>
          <a:p>
            <a:pPr marL="457200" lvl="1" indent="-457200"/>
            <a:r>
              <a:rPr lang="en-GB" sz="3200" spc="30" dirty="0" smtClean="0"/>
              <a:t>Business goals and marketing objectives</a:t>
            </a:r>
          </a:p>
          <a:p>
            <a:pPr marL="457200" lvl="1" indent="-457200"/>
            <a:r>
              <a:rPr lang="en-GB" sz="3200" spc="30" dirty="0" smtClean="0"/>
              <a:t>Other factors: demographic, economics, political …</a:t>
            </a:r>
          </a:p>
          <a:p>
            <a:pPr marL="457200" lvl="1" indent="-457200"/>
            <a:endParaRPr lang="en-GB" sz="3000" spc="30" dirty="0"/>
          </a:p>
        </p:txBody>
      </p:sp>
    </p:spTree>
    <p:extLst>
      <p:ext uri="{BB962C8B-B14F-4D97-AF65-F5344CB8AC3E}">
        <p14:creationId xmlns:p14="http://schemas.microsoft.com/office/powerpoint/2010/main" val="287527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PRICING STRATEGIES</a:t>
            </a:r>
            <a:endParaRPr lang="en-GB" sz="4000" b="1" dirty="0"/>
          </a:p>
        </p:txBody>
      </p:sp>
      <p:sp>
        <p:nvSpPr>
          <p:cNvPr id="1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>
            <a:normAutofit/>
          </a:bodyPr>
          <a:lstStyle/>
          <a:p>
            <a:pPr marL="171450" lvl="1" indent="0">
              <a:buNone/>
            </a:pPr>
            <a:r>
              <a:rPr lang="en-GB" sz="3200" dirty="0" smtClean="0"/>
              <a:t>Companies use pricing strategies to influence the customer.</a:t>
            </a:r>
          </a:p>
          <a:p>
            <a:pPr marL="171450" lvl="1" indent="0">
              <a:buNone/>
            </a:pPr>
            <a:r>
              <a:rPr lang="en-GB" sz="3000" dirty="0" smtClean="0"/>
              <a:t>They want to persuade customer to buy goods.</a:t>
            </a:r>
            <a:endParaRPr lang="cs-CZ" sz="3000" dirty="0" smtClean="0"/>
          </a:p>
          <a:p>
            <a:pPr marL="171450" lvl="1" indent="0">
              <a:buNone/>
            </a:pPr>
            <a:r>
              <a:rPr lang="en-GB" sz="3000" dirty="0"/>
              <a:t>Companies may use a variety of pricing </a:t>
            </a:r>
            <a:r>
              <a:rPr lang="en-GB" sz="3000" dirty="0" smtClean="0"/>
              <a:t>strategies</a:t>
            </a:r>
            <a:r>
              <a:rPr lang="cs-CZ" sz="3000" dirty="0"/>
              <a:t>.</a:t>
            </a:r>
            <a:endParaRPr lang="en-GB" sz="3000" dirty="0" smtClean="0"/>
          </a:p>
        </p:txBody>
      </p:sp>
    </p:spTree>
    <p:extLst>
      <p:ext uri="{BB962C8B-B14F-4D97-AF65-F5344CB8AC3E}">
        <p14:creationId xmlns:p14="http://schemas.microsoft.com/office/powerpoint/2010/main" val="97326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 smtClean="0"/>
              <a:t>EXAMPLES OF PRICING STRATEGIES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5113" lvl="1" indent="-265113"/>
            <a:r>
              <a:rPr lang="cs-CZ" sz="3200" dirty="0" smtClean="0"/>
              <a:t>Premium </a:t>
            </a:r>
            <a:r>
              <a:rPr lang="cs-CZ" sz="3200" dirty="0" err="1" smtClean="0"/>
              <a:t>pricing</a:t>
            </a:r>
            <a:endParaRPr lang="cs-CZ" sz="3200" dirty="0" smtClean="0"/>
          </a:p>
          <a:p>
            <a:pPr marL="265113" lvl="1" indent="-265113"/>
            <a:r>
              <a:rPr lang="en-GB" sz="3200" dirty="0"/>
              <a:t>Penetration </a:t>
            </a:r>
            <a:r>
              <a:rPr lang="cs-CZ" sz="3200" dirty="0"/>
              <a:t>p</a:t>
            </a:r>
            <a:r>
              <a:rPr lang="en-GB" sz="3200" dirty="0" smtClean="0"/>
              <a:t>ricing</a:t>
            </a:r>
            <a:endParaRPr lang="cs-CZ" sz="3200" dirty="0"/>
          </a:p>
          <a:p>
            <a:pPr marL="265113" lvl="1" indent="-265113"/>
            <a:r>
              <a:rPr lang="en-GB" sz="3200" dirty="0" smtClean="0"/>
              <a:t>Psychological </a:t>
            </a:r>
            <a:r>
              <a:rPr lang="cs-CZ" sz="3200" dirty="0" smtClean="0"/>
              <a:t>p</a:t>
            </a:r>
            <a:r>
              <a:rPr lang="en-GB" sz="3200" dirty="0" smtClean="0"/>
              <a:t>ricing</a:t>
            </a:r>
            <a:endParaRPr lang="cs-CZ" sz="3200" dirty="0" smtClean="0"/>
          </a:p>
          <a:p>
            <a:pPr marL="265113" lvl="1" indent="-265113"/>
            <a:r>
              <a:rPr lang="cs-CZ" sz="3200" dirty="0" err="1" smtClean="0"/>
              <a:t>Freemium</a:t>
            </a:r>
            <a:endParaRPr lang="cs-CZ" sz="3200" dirty="0" smtClean="0"/>
          </a:p>
          <a:p>
            <a:pPr marL="265113" lvl="1" indent="-265113"/>
            <a:r>
              <a:rPr lang="cs-CZ" sz="3200" dirty="0" err="1" smtClean="0"/>
              <a:t>Discounts</a:t>
            </a:r>
            <a:endParaRPr lang="cs-CZ" sz="3200" dirty="0" smtClean="0"/>
          </a:p>
          <a:p>
            <a:pPr marL="265113" lvl="1" indent="-265113"/>
            <a:r>
              <a:rPr lang="cs-CZ" sz="3200" dirty="0" err="1" smtClean="0"/>
              <a:t>etc</a:t>
            </a:r>
            <a:r>
              <a:rPr lang="cs-CZ" sz="3200" dirty="0" smtClean="0"/>
              <a:t>.</a:t>
            </a:r>
          </a:p>
          <a:p>
            <a:pPr marL="0" lvl="1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32472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PREMIUM PRICING</a:t>
            </a:r>
            <a:endParaRPr lang="en-GB" b="1" dirty="0"/>
          </a:p>
        </p:txBody>
      </p:sp>
      <p:sp>
        <p:nvSpPr>
          <p:cNvPr id="17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2922640"/>
          </a:xfrm>
        </p:spPr>
        <p:txBody>
          <a:bodyPr>
            <a:normAutofit/>
          </a:bodyPr>
          <a:lstStyle/>
          <a:p>
            <a:pPr marL="265113" lvl="1" indent="-265113"/>
            <a:r>
              <a:rPr lang="en-GB" sz="3200" dirty="0" smtClean="0"/>
              <a:t>Premium pricing strategy establishes a price higher than the competitors. The company wants to persuade buyers that the product is very quality (it´s better than competitive product).</a:t>
            </a:r>
          </a:p>
          <a:p>
            <a:pPr marL="265112" lvl="2" indent="0">
              <a:buNone/>
            </a:pPr>
            <a:endParaRPr lang="en-GB" sz="3000" dirty="0" smtClean="0"/>
          </a:p>
        </p:txBody>
      </p:sp>
      <p:sp>
        <p:nvSpPr>
          <p:cNvPr id="4" name="6cípá hvězda 3"/>
          <p:cNvSpPr/>
          <p:nvPr/>
        </p:nvSpPr>
        <p:spPr>
          <a:xfrm>
            <a:off x="6730391" y="3501008"/>
            <a:ext cx="2175262" cy="1965176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rgbClr val="FF0000"/>
                </a:solidFill>
              </a:rPr>
              <a:t>PREMIUM QUALITY FOR YOU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140968"/>
            <a:ext cx="6096000" cy="3048000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1331640" y="5828928"/>
            <a:ext cx="4824536" cy="76842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NEW ON MARKET !!!</a:t>
            </a:r>
          </a:p>
          <a:p>
            <a:pPr algn="r"/>
            <a:r>
              <a:rPr lang="cs-CZ" sz="2400" b="1" dirty="0" smtClean="0">
                <a:solidFill>
                  <a:schemeClr val="tx1"/>
                </a:solidFill>
              </a:rPr>
              <a:t>520000 €</a:t>
            </a:r>
            <a:endParaRPr lang="en-GB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83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PENETRATION PRICING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266700" indent="-268288"/>
            <a:r>
              <a:rPr lang="en-GB" sz="3200" dirty="0" smtClean="0"/>
              <a:t>The opposite of premium pricing. The company sells with a low price to attract buyers. The company hopes that the customers try the product and then they will buy it again.</a:t>
            </a:r>
          </a:p>
        </p:txBody>
      </p:sp>
      <p:grpSp>
        <p:nvGrpSpPr>
          <p:cNvPr id="27" name="Skupina 26"/>
          <p:cNvGrpSpPr/>
          <p:nvPr/>
        </p:nvGrpSpPr>
        <p:grpSpPr>
          <a:xfrm>
            <a:off x="2585283" y="3837508"/>
            <a:ext cx="1215380" cy="2430760"/>
            <a:chOff x="2585283" y="3837508"/>
            <a:chExt cx="1215380" cy="2430760"/>
          </a:xfrm>
        </p:grpSpPr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5283" y="3837508"/>
              <a:ext cx="1215380" cy="2430760"/>
            </a:xfrm>
            <a:prstGeom prst="rect">
              <a:avLst/>
            </a:prstGeom>
          </p:spPr>
        </p:pic>
        <p:sp>
          <p:nvSpPr>
            <p:cNvPr id="5" name="TextovéPole 4"/>
            <p:cNvSpPr txBox="1"/>
            <p:nvPr/>
          </p:nvSpPr>
          <p:spPr>
            <a:xfrm>
              <a:off x="3005464" y="5301208"/>
              <a:ext cx="792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 smtClean="0"/>
                <a:t>135,-</a:t>
              </a:r>
              <a:endParaRPr lang="en-GB" b="1" dirty="0"/>
            </a:p>
          </p:txBody>
        </p:sp>
      </p:grpSp>
      <p:grpSp>
        <p:nvGrpSpPr>
          <p:cNvPr id="25" name="Skupina 24"/>
          <p:cNvGrpSpPr/>
          <p:nvPr/>
        </p:nvGrpSpPr>
        <p:grpSpPr>
          <a:xfrm>
            <a:off x="4918794" y="3837508"/>
            <a:ext cx="1215380" cy="2430760"/>
            <a:chOff x="4918794" y="3837508"/>
            <a:chExt cx="1215380" cy="2430760"/>
          </a:xfrm>
        </p:grpSpPr>
        <p:pic>
          <p:nvPicPr>
            <p:cNvPr id="16" name="Obrázek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8794" y="3837508"/>
              <a:ext cx="1215380" cy="2430760"/>
            </a:xfrm>
            <a:prstGeom prst="rect">
              <a:avLst/>
            </a:prstGeom>
          </p:spPr>
        </p:pic>
        <p:sp>
          <p:nvSpPr>
            <p:cNvPr id="20" name="TextovéPole 19"/>
            <p:cNvSpPr txBox="1"/>
            <p:nvPr/>
          </p:nvSpPr>
          <p:spPr>
            <a:xfrm>
              <a:off x="5342086" y="5385313"/>
              <a:ext cx="792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 smtClean="0"/>
                <a:t>133,-</a:t>
              </a:r>
              <a:endParaRPr lang="en-GB" b="1" dirty="0"/>
            </a:p>
          </p:txBody>
        </p:sp>
      </p:grpSp>
      <p:grpSp>
        <p:nvGrpSpPr>
          <p:cNvPr id="26" name="Skupina 25"/>
          <p:cNvGrpSpPr/>
          <p:nvPr/>
        </p:nvGrpSpPr>
        <p:grpSpPr>
          <a:xfrm>
            <a:off x="3800663" y="3789040"/>
            <a:ext cx="1215380" cy="2430760"/>
            <a:chOff x="3800663" y="3789040"/>
            <a:chExt cx="1215380" cy="2430760"/>
          </a:xfrm>
        </p:grpSpPr>
        <p:pic>
          <p:nvPicPr>
            <p:cNvPr id="15" name="Obrázek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0663" y="3789040"/>
              <a:ext cx="1215380" cy="2430760"/>
            </a:xfrm>
            <a:prstGeom prst="rect">
              <a:avLst/>
            </a:prstGeom>
          </p:spPr>
        </p:pic>
        <p:sp>
          <p:nvSpPr>
            <p:cNvPr id="21" name="TextovéPole 20"/>
            <p:cNvSpPr txBox="1"/>
            <p:nvPr/>
          </p:nvSpPr>
          <p:spPr>
            <a:xfrm>
              <a:off x="4223955" y="5330493"/>
              <a:ext cx="792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 smtClean="0"/>
                <a:t>128,-</a:t>
              </a:r>
              <a:endParaRPr lang="en-GB" b="1" dirty="0"/>
            </a:p>
          </p:txBody>
        </p:sp>
      </p:grpSp>
      <p:grpSp>
        <p:nvGrpSpPr>
          <p:cNvPr id="9" name="Skupina 8"/>
          <p:cNvGrpSpPr/>
          <p:nvPr/>
        </p:nvGrpSpPr>
        <p:grpSpPr>
          <a:xfrm>
            <a:off x="7164288" y="3789040"/>
            <a:ext cx="1215380" cy="2430760"/>
            <a:chOff x="7164288" y="3789040"/>
            <a:chExt cx="1215380" cy="2430760"/>
          </a:xfrm>
        </p:grpSpPr>
        <p:pic>
          <p:nvPicPr>
            <p:cNvPr id="18" name="Obrázek 1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4288" y="3789040"/>
              <a:ext cx="1215380" cy="2430760"/>
            </a:xfrm>
            <a:prstGeom prst="rect">
              <a:avLst/>
            </a:prstGeom>
          </p:spPr>
        </p:pic>
        <p:sp>
          <p:nvSpPr>
            <p:cNvPr id="22" name="TextovéPole 21"/>
            <p:cNvSpPr txBox="1"/>
            <p:nvPr/>
          </p:nvSpPr>
          <p:spPr>
            <a:xfrm>
              <a:off x="7587580" y="5389076"/>
              <a:ext cx="792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 smtClean="0"/>
                <a:t>141,-</a:t>
              </a:r>
              <a:endParaRPr lang="en-GB" b="1" dirty="0"/>
            </a:p>
          </p:txBody>
        </p:sp>
      </p:grpSp>
      <p:grpSp>
        <p:nvGrpSpPr>
          <p:cNvPr id="24" name="Skupina 23"/>
          <p:cNvGrpSpPr/>
          <p:nvPr/>
        </p:nvGrpSpPr>
        <p:grpSpPr>
          <a:xfrm>
            <a:off x="6134174" y="3837508"/>
            <a:ext cx="1215380" cy="2430760"/>
            <a:chOff x="6134174" y="3837508"/>
            <a:chExt cx="1215380" cy="2430760"/>
          </a:xfrm>
        </p:grpSpPr>
        <p:pic>
          <p:nvPicPr>
            <p:cNvPr id="17" name="Obrázek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4174" y="3837508"/>
              <a:ext cx="1215380" cy="2430760"/>
            </a:xfrm>
            <a:prstGeom prst="rect">
              <a:avLst/>
            </a:prstGeom>
          </p:spPr>
        </p:pic>
        <p:sp>
          <p:nvSpPr>
            <p:cNvPr id="23" name="TextovéPole 22"/>
            <p:cNvSpPr txBox="1"/>
            <p:nvPr/>
          </p:nvSpPr>
          <p:spPr>
            <a:xfrm>
              <a:off x="6540872" y="5385313"/>
              <a:ext cx="792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 smtClean="0">
                  <a:solidFill>
                    <a:srgbClr val="FF0000"/>
                  </a:solidFill>
                </a:rPr>
                <a:t>86,-</a:t>
              </a:r>
              <a:endParaRPr lang="en-GB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178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PSYCHOLOGICAL PRICING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en-GB" sz="3200" dirty="0" smtClean="0"/>
              <a:t>Pricing designed to have a positive psychological impact.</a:t>
            </a:r>
            <a:endParaRPr lang="en-GB" sz="3000" dirty="0"/>
          </a:p>
        </p:txBody>
      </p:sp>
      <p:grpSp>
        <p:nvGrpSpPr>
          <p:cNvPr id="6" name="Skupina 5"/>
          <p:cNvGrpSpPr/>
          <p:nvPr/>
        </p:nvGrpSpPr>
        <p:grpSpPr>
          <a:xfrm>
            <a:off x="758528" y="2689154"/>
            <a:ext cx="2429377" cy="3240360"/>
            <a:chOff x="735697" y="2708920"/>
            <a:chExt cx="2429377" cy="3240360"/>
          </a:xfrm>
        </p:grpSpPr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3861048"/>
              <a:ext cx="2409498" cy="2088232"/>
            </a:xfrm>
            <a:prstGeom prst="rect">
              <a:avLst/>
            </a:prstGeom>
          </p:spPr>
        </p:pic>
        <p:sp>
          <p:nvSpPr>
            <p:cNvPr id="5" name="Vývojový diagram: děrná páska 4"/>
            <p:cNvSpPr/>
            <p:nvPr/>
          </p:nvSpPr>
          <p:spPr>
            <a:xfrm>
              <a:off x="735697" y="2708920"/>
              <a:ext cx="2160240" cy="1059227"/>
            </a:xfrm>
            <a:prstGeom prst="flowChartPunchedTap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b="1" dirty="0" smtClean="0"/>
                <a:t>OUR BURGER ONLY</a:t>
              </a:r>
            </a:p>
            <a:p>
              <a:pPr algn="ctr"/>
              <a:r>
                <a:rPr lang="en-GB" b="1" dirty="0"/>
                <a:t>$3.95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311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2345</TotalTime>
  <Words>346</Words>
  <Application>Microsoft Office PowerPoint</Application>
  <PresentationFormat>Předvádění na obrazovce (4:3)</PresentationFormat>
  <Paragraphs>87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Soho</vt:lpstr>
      <vt:lpstr>THE PRICE</vt:lpstr>
      <vt:lpstr>MARKETING MIX</vt:lpstr>
      <vt:lpstr>THE PRICE</vt:lpstr>
      <vt:lpstr>WHAT DOES THE PRICE DEPEND ON?</vt:lpstr>
      <vt:lpstr>PRICING STRATEGIES</vt:lpstr>
      <vt:lpstr>EXAMPLES OF PRICING STRATEGIES</vt:lpstr>
      <vt:lpstr>PREMIUM PRICING</vt:lpstr>
      <vt:lpstr>PENETRATION PRICING</vt:lpstr>
      <vt:lpstr>PSYCHOLOGICAL PRICING</vt:lpstr>
      <vt:lpstr>FREEMIUM</vt:lpstr>
      <vt:lpstr>DISCOUNTS</vt:lpstr>
      <vt:lpstr>DISCOUNTS</vt:lpstr>
      <vt:lpstr>Resources: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Flekalová Jana</dc:creator>
  <cp:lastModifiedBy>Posseltová Naděžda</cp:lastModifiedBy>
  <cp:revision>67</cp:revision>
  <dcterms:created xsi:type="dcterms:W3CDTF">2014-04-24T17:21:30Z</dcterms:created>
  <dcterms:modified xsi:type="dcterms:W3CDTF">2014-06-02T13:27:18Z</dcterms:modified>
</cp:coreProperties>
</file>