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62" r:id="rId2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406E"/>
    <a:srgbClr val="F2F729"/>
    <a:srgbClr val="8798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422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List_aplikace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List_aplikace_Microsoft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%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00B0F0"/>
              </a:solidFill>
            </c:spPr>
          </c:dPt>
          <c:dPt>
            <c:idx val="1"/>
            <c:invertIfNegative val="0"/>
            <c:bubble3D val="0"/>
            <c:spPr>
              <a:solidFill>
                <a:srgbClr val="FF0000"/>
              </a:solidFill>
            </c:spPr>
          </c:dPt>
          <c:cat>
            <c:strRef>
              <c:f>List1!$A$2:$A$3</c:f>
              <c:strCache>
                <c:ptCount val="2"/>
                <c:pt idx="0">
                  <c:v>Male</c:v>
                </c:pt>
                <c:pt idx="1">
                  <c:v>Female</c:v>
                </c:pt>
              </c:strCache>
            </c:strRef>
          </c:cat>
          <c:val>
            <c:numRef>
              <c:f>List1!$B$2:$B$3</c:f>
              <c:numCache>
                <c:formatCode>General</c:formatCode>
                <c:ptCount val="2"/>
                <c:pt idx="0">
                  <c:v>48.6</c:v>
                </c:pt>
                <c:pt idx="1">
                  <c:v>51.4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0365824"/>
        <c:axId val="100367360"/>
      </c:barChart>
      <c:catAx>
        <c:axId val="100365824"/>
        <c:scaling>
          <c:orientation val="minMax"/>
        </c:scaling>
        <c:delete val="1"/>
        <c:axPos val="b"/>
        <c:majorTickMark val="out"/>
        <c:minorTickMark val="none"/>
        <c:tickLblPos val="nextTo"/>
        <c:crossAx val="100367360"/>
        <c:crosses val="autoZero"/>
        <c:auto val="1"/>
        <c:lblAlgn val="ctr"/>
        <c:lblOffset val="100"/>
        <c:noMultiLvlLbl val="0"/>
      </c:catAx>
      <c:valAx>
        <c:axId val="10036736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00365824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spPr>
    <a:ln w="38100">
      <a:solidFill>
        <a:schemeClr val="tx1"/>
      </a:solidFill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AGE</c:v>
                </c:pt>
              </c:strCache>
            </c:strRef>
          </c:tx>
          <c:explosion val="25"/>
          <c:dPt>
            <c:idx val="0"/>
            <c:bubble3D val="0"/>
            <c:spPr>
              <a:solidFill>
                <a:srgbClr val="F2F729"/>
              </a:solidFill>
            </c:spPr>
          </c:dPt>
          <c:dPt>
            <c:idx val="1"/>
            <c:bubble3D val="0"/>
            <c:spPr>
              <a:solidFill>
                <a:srgbClr val="E0406E"/>
              </a:solidFill>
            </c:spPr>
          </c:dPt>
          <c:dPt>
            <c:idx val="2"/>
            <c:bubble3D val="0"/>
            <c:spPr>
              <a:solidFill>
                <a:srgbClr val="92D050"/>
              </a:solidFill>
            </c:spPr>
          </c:dPt>
          <c:dPt>
            <c:idx val="3"/>
            <c:bubble3D val="0"/>
            <c:spPr>
              <a:solidFill>
                <a:srgbClr val="879899"/>
              </a:solidFill>
            </c:spPr>
          </c:dPt>
          <c:cat>
            <c:strRef>
              <c:f>List1!$A$2:$A$5</c:f>
              <c:strCache>
                <c:ptCount val="4"/>
                <c:pt idx="0">
                  <c:v>0-15 YEARS</c:v>
                </c:pt>
                <c:pt idx="1">
                  <c:v>16-26 YEARS</c:v>
                </c:pt>
                <c:pt idx="2">
                  <c:v>27-59 YEARS</c:v>
                </c:pt>
                <c:pt idx="3">
                  <c:v>60 AND OLDER</c:v>
                </c:pt>
              </c:strCache>
            </c:strRef>
          </c:cat>
          <c:val>
            <c:numRef>
              <c:f>List1!$B$2:$B$5</c:f>
              <c:numCache>
                <c:formatCode>General</c:formatCode>
                <c:ptCount val="4"/>
                <c:pt idx="0">
                  <c:v>100356</c:v>
                </c:pt>
                <c:pt idx="1">
                  <c:v>105468</c:v>
                </c:pt>
                <c:pt idx="2">
                  <c:v>498751</c:v>
                </c:pt>
                <c:pt idx="3">
                  <c:v>202007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63250478844926039"/>
          <c:y val="0.13690745220228057"/>
          <c:w val="0.34307219725077626"/>
          <c:h val="0.73165670986052056"/>
        </c:manualLayout>
      </c:layout>
      <c:overlay val="0"/>
    </c:legend>
    <c:plotVisOnly val="1"/>
    <c:dispBlanksAs val="gap"/>
    <c:showDLblsOverMax val="0"/>
  </c:chart>
  <c:spPr>
    <a:ln w="38100">
      <a:solidFill>
        <a:schemeClr val="tx1"/>
      </a:solidFill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43323" y="3721473"/>
            <a:ext cx="5120640" cy="1581150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131588C4-6B88-41B8-89F9-9C05DDA6D3DF}" type="datetimeFigureOut">
              <a:rPr lang="cs-CZ" smtClean="0"/>
              <a:t>28.5.2014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91475" y="6429375"/>
            <a:ext cx="876300" cy="292100"/>
          </a:xfrm>
        </p:spPr>
        <p:txBody>
          <a:bodyPr/>
          <a:lstStyle/>
          <a:p>
            <a:fld id="{FAC1AB70-D8E7-4DC7-AC56-C2CFA6956C09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9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739896" y="1417320"/>
            <a:ext cx="5120640" cy="2304288"/>
          </a:xfrm>
        </p:spPr>
        <p:txBody>
          <a:bodyPr>
            <a:normAutofit/>
          </a:bodyPr>
          <a:lstStyle>
            <a:lvl1pPr>
              <a:defRPr sz="4000" cap="all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3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88C4-6B88-41B8-89F9-9C05DDA6D3DF}" type="datetimeFigureOut">
              <a:rPr lang="cs-CZ" smtClean="0"/>
              <a:t>28.5.2014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88C4-6B88-41B8-89F9-9C05DDA6D3DF}" type="datetimeFigureOut">
              <a:rPr lang="cs-CZ" smtClean="0"/>
              <a:t>28.5.2014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>
            <a:spLocks noChangeAspect="1" noEditPoints="1"/>
          </p:cNvSpPr>
          <p:nvPr/>
        </p:nvSpPr>
        <p:spPr bwMode="auto">
          <a:xfrm>
            <a:off x="5489634" y="0"/>
            <a:ext cx="3393768" cy="6858000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88C4-6B88-41B8-89F9-9C05DDA6D3DF}" type="datetimeFigureOut">
              <a:rPr lang="cs-CZ" smtClean="0"/>
              <a:t>28.5.2014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25" name="Title Placeholder 1"/>
          <p:cNvSpPr>
            <a:spLocks noGrp="1"/>
          </p:cNvSpPr>
          <p:nvPr>
            <p:ph type="title"/>
          </p:nvPr>
        </p:nvSpPr>
        <p:spPr>
          <a:xfrm>
            <a:off x="276225" y="228600"/>
            <a:ext cx="8591550" cy="106680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8595360" cy="49377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131588C4-6B88-41B8-89F9-9C05DDA6D3DF}" type="datetimeFigureOut">
              <a:rPr lang="cs-CZ" smtClean="0"/>
              <a:t>28.5.2014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3743324" y="1400174"/>
            <a:ext cx="5120640" cy="1476375"/>
          </a:xfrm>
        </p:spPr>
        <p:txBody>
          <a:bodyPr anchor="b" anchorCtr="0"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10" name="Freeform 7"/>
          <p:cNvSpPr>
            <a:spLocks noChangeAspect="1" noEditPoints="1"/>
          </p:cNvSpPr>
          <p:nvPr/>
        </p:nvSpPr>
        <p:spPr bwMode="auto">
          <a:xfrm>
            <a:off x="34289" y="136641"/>
            <a:ext cx="3326149" cy="6721359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733800" y="2895599"/>
            <a:ext cx="5129543" cy="2667001"/>
          </a:xfrm>
        </p:spPr>
        <p:txBody>
          <a:bodyPr anchor="t">
            <a:normAutofit/>
          </a:bodyPr>
          <a:lstStyle>
            <a:lvl1pPr>
              <a:defRPr kumimoji="0" lang="en-US" sz="40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88C4-6B88-41B8-89F9-9C05DDA6D3DF}" type="datetimeFigureOut">
              <a:rPr lang="cs-CZ" smtClean="0"/>
              <a:t>28.5.2014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13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88C4-6B88-41B8-89F9-9C05DDA6D3DF}" type="datetimeFigureOut">
              <a:rPr lang="cs-CZ" smtClean="0"/>
              <a:t>28.5.2014</a:t>
            </a:fld>
            <a:endParaRPr lang="cs-CZ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4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15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5" y="1298448"/>
            <a:ext cx="4248150" cy="509587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4615815" y="1298448"/>
            <a:ext cx="4248150" cy="509587"/>
          </a:xfrm>
        </p:spPr>
        <p:txBody>
          <a:bodyPr anchor="ctr">
            <a:normAutofit/>
          </a:bodyPr>
          <a:lstStyle>
            <a:lvl1pPr marL="0" indent="0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31588C4-6B88-41B8-89F9-9C05DDA6D3DF}" type="datetimeFigureOut">
              <a:rPr lang="cs-CZ" smtClean="0"/>
              <a:t>28.5.2014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88C4-6B88-41B8-89F9-9C05DDA6D3DF}" type="datetimeFigureOut">
              <a:rPr lang="cs-CZ" smtClean="0"/>
              <a:t>28.5.2014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131588C4-6B88-41B8-89F9-9C05DDA6D3DF}" type="datetimeFigureOut">
              <a:rPr lang="cs-CZ" smtClean="0"/>
              <a:t>28.5.2014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2834640" cy="129844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4"/>
          </p:nvPr>
        </p:nvSpPr>
        <p:spPr>
          <a:xfrm>
            <a:off x="3775935" y="533400"/>
            <a:ext cx="5063266" cy="570280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4" y="1539240"/>
            <a:ext cx="2834640" cy="4709160"/>
          </a:xfrm>
        </p:spPr>
        <p:txBody>
          <a:bodyPr>
            <a:normAutofit/>
          </a:bodyPr>
          <a:lstStyle>
            <a:lvl1pPr marL="0" indent="0">
              <a:buNone/>
              <a:defRPr lang="en-US" sz="1600" b="0" i="0" kern="1200" cap="none" spc="30" baseline="0" dirty="0" smtClean="0">
                <a:solidFill>
                  <a:schemeClr val="bg2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409950" y="0"/>
            <a:ext cx="5734050" cy="6858000"/>
          </a:xfrm>
        </p:spPr>
        <p:txBody>
          <a:bodyPr anchor="ctr" anchorCtr="0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dirty="0" smtClean="0"/>
              <a:t>Kliknutím na ikonu přidáte obrázek.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131588C4-6B88-41B8-89F9-9C05DDA6D3DF}" type="datetimeFigureOut">
              <a:rPr lang="cs-CZ" smtClean="0"/>
              <a:t>28.5.2014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21" name="Title Placeholder 1"/>
          <p:cNvSpPr>
            <a:spLocks noGrp="1"/>
          </p:cNvSpPr>
          <p:nvPr>
            <p:ph type="title"/>
          </p:nvPr>
        </p:nvSpPr>
        <p:spPr>
          <a:xfrm>
            <a:off x="276224" y="228600"/>
            <a:ext cx="2834640" cy="129539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274320" y="1536192"/>
            <a:ext cx="2834640" cy="4712208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2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6225" y="1295400"/>
            <a:ext cx="8591550" cy="49339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6225" y="6429375"/>
            <a:ext cx="21336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fld id="{131588C4-6B88-41B8-89F9-9C05DDA6D3DF}" type="datetimeFigureOut">
              <a:rPr lang="cs-CZ" smtClean="0"/>
              <a:t>28.5.2014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43324" y="6429375"/>
            <a:ext cx="4086225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91475" y="6429375"/>
            <a:ext cx="8763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600" b="1">
                <a:solidFill>
                  <a:schemeClr val="tx2"/>
                </a:solidFill>
              </a:defRPr>
            </a:lvl1pPr>
          </a:lstStyle>
          <a:p>
            <a:fld id="{FAC1AB70-D8E7-4DC7-AC56-C2CFA6956C09}" type="slidenum">
              <a:rPr lang="cs-CZ" smtClean="0"/>
              <a:t>‹#›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defTabSz="914400" rtl="0" eaLnBrk="1" latinLnBrk="0" hangingPunct="1">
        <a:spcBef>
          <a:spcPts val="400"/>
        </a:spcBef>
        <a:buNone/>
        <a:defRPr sz="3600" b="0" kern="1200" cap="none" spc="0" baseline="0">
          <a:solidFill>
            <a:schemeClr val="tx2"/>
          </a:solidFill>
          <a:latin typeface="+mj-lt"/>
          <a:ea typeface="+mj-ea"/>
          <a:cs typeface="Tunga" pitchFamily="2"/>
        </a:defRPr>
      </a:lvl1pPr>
    </p:titleStyle>
    <p:bodyStyle>
      <a:lvl1pPr marL="171450" indent="-173736" algn="l" defTabSz="914400" rtl="0" eaLnBrk="1" latinLnBrk="0" hangingPunct="1">
        <a:spcBef>
          <a:spcPts val="600"/>
        </a:spcBef>
        <a:spcAft>
          <a:spcPts val="0"/>
        </a:spcAft>
        <a:buClr>
          <a:schemeClr val="accent1"/>
        </a:buClr>
        <a:buFont typeface="Arial" pitchFamily="34" charset="0"/>
        <a:buChar char="•"/>
        <a:defRPr sz="2200" b="0" i="0" kern="1200" cap="none" spc="30" baseline="0">
          <a:solidFill>
            <a:schemeClr val="tx2"/>
          </a:solidFill>
          <a:latin typeface="+mn-lt"/>
          <a:ea typeface="+mn-ea"/>
          <a:cs typeface="Tahoma" pitchFamily="34" charset="0"/>
        </a:defRPr>
      </a:lvl1pPr>
      <a:lvl2pPr marL="34448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51593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3pPr>
      <a:lvl4pPr marL="68897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86042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Tahoma" pitchFamily="34" charset="0"/>
        </a:defRPr>
      </a:lvl5pPr>
      <a:lvl6pPr marL="105156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23444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41732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160020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wmf"/><Relationship Id="rId4" Type="http://schemas.openxmlformats.org/officeDocument/2006/relationships/image" Target="../media/image16.w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MARKET ENVIRONMENT</a:t>
            </a:r>
            <a:endParaRPr lang="cs-CZ" b="1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5718538"/>
            <a:ext cx="3489425" cy="85254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28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MICRO-ENVIRONMENT</a:t>
            </a:r>
            <a:endParaRPr lang="en-GB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pPr marL="457200" indent="-457200"/>
            <a:r>
              <a:rPr lang="en-GB" sz="3200" dirty="0" smtClean="0"/>
              <a:t>Company - employees, salary levels, staff qualifications, facilities in the company, work itself (using technology or not), the complexity of decision-making and transmitting information in</a:t>
            </a:r>
            <a:r>
              <a:rPr lang="cs-CZ" sz="3200" dirty="0" smtClean="0"/>
              <a:t> </a:t>
            </a:r>
            <a:r>
              <a:rPr lang="cs-CZ" sz="3200" dirty="0" err="1" smtClean="0"/>
              <a:t>the</a:t>
            </a:r>
            <a:r>
              <a:rPr lang="cs-CZ" sz="3200" dirty="0" smtClean="0"/>
              <a:t> </a:t>
            </a:r>
            <a:r>
              <a:rPr lang="en-GB" sz="3200" dirty="0" smtClean="0"/>
              <a:t>company</a:t>
            </a:r>
          </a:p>
          <a:p>
            <a:pPr marL="457200" indent="-457200"/>
            <a:r>
              <a:rPr lang="en-GB" sz="3200" dirty="0" smtClean="0"/>
              <a:t>Customer markets – if final customers or other companies </a:t>
            </a:r>
            <a:r>
              <a:rPr lang="en-GB" sz="3200" dirty="0" smtClean="0">
                <a:solidFill>
                  <a:schemeClr val="tx1"/>
                </a:solidFill>
              </a:rPr>
              <a:t>shop by</a:t>
            </a:r>
            <a:r>
              <a:rPr lang="cs-CZ" sz="3200" dirty="0" smtClean="0">
                <a:solidFill>
                  <a:schemeClr val="tx1"/>
                </a:solidFill>
              </a:rPr>
              <a:t> </a:t>
            </a:r>
            <a:r>
              <a:rPr lang="en-GB" sz="3200" dirty="0" smtClean="0"/>
              <a:t>this company </a:t>
            </a:r>
          </a:p>
          <a:p>
            <a:pPr marL="457200" indent="-457200"/>
            <a:r>
              <a:rPr lang="en-GB" sz="3200" dirty="0" smtClean="0"/>
              <a:t>Public relations – relations with customers, people who live near the company, public administration, interest groups (e.g. environmental movement) etc.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89638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MACRO-ENVIRONMENT</a:t>
            </a:r>
            <a:endParaRPr lang="en-GB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266700" indent="-268288"/>
            <a:r>
              <a:rPr lang="en-GB" sz="3200" dirty="0" smtClean="0"/>
              <a:t>The forces that affect business</a:t>
            </a:r>
          </a:p>
          <a:p>
            <a:pPr marL="266700" indent="-268288"/>
            <a:r>
              <a:rPr lang="en-GB" sz="3200" dirty="0"/>
              <a:t>The organization cannot control these forces, it can </a:t>
            </a:r>
            <a:r>
              <a:rPr lang="en-GB" sz="3200" dirty="0" smtClean="0"/>
              <a:t>only</a:t>
            </a:r>
            <a:r>
              <a:rPr lang="cs-CZ" sz="3200" dirty="0" smtClean="0"/>
              <a:t> </a:t>
            </a:r>
            <a:r>
              <a:rPr lang="cs-CZ" sz="3200" dirty="0" err="1" smtClean="0">
                <a:solidFill>
                  <a:schemeClr val="tx1"/>
                </a:solidFill>
              </a:rPr>
              <a:t>be</a:t>
            </a:r>
            <a:r>
              <a:rPr lang="en-GB" sz="3200" dirty="0" smtClean="0">
                <a:solidFill>
                  <a:schemeClr val="tx1"/>
                </a:solidFill>
              </a:rPr>
              <a:t> prepare</a:t>
            </a:r>
            <a:r>
              <a:rPr lang="cs-CZ" sz="3200" dirty="0" smtClean="0">
                <a:solidFill>
                  <a:schemeClr val="tx1"/>
                </a:solidFill>
              </a:rPr>
              <a:t>d</a:t>
            </a:r>
            <a:r>
              <a:rPr lang="en-GB" sz="3200" dirty="0" smtClean="0">
                <a:solidFill>
                  <a:schemeClr val="tx1"/>
                </a:solidFill>
              </a:rPr>
              <a:t> </a:t>
            </a:r>
            <a:r>
              <a:rPr lang="en-GB" sz="3200" dirty="0"/>
              <a:t>for changes </a:t>
            </a:r>
          </a:p>
        </p:txBody>
      </p:sp>
      <p:grpSp>
        <p:nvGrpSpPr>
          <p:cNvPr id="26" name="Skupina 25"/>
          <p:cNvGrpSpPr/>
          <p:nvPr/>
        </p:nvGrpSpPr>
        <p:grpSpPr>
          <a:xfrm>
            <a:off x="2339752" y="3717032"/>
            <a:ext cx="3240360" cy="2664296"/>
            <a:chOff x="2339752" y="3717032"/>
            <a:chExt cx="3240360" cy="2664296"/>
          </a:xfrm>
        </p:grpSpPr>
        <p:grpSp>
          <p:nvGrpSpPr>
            <p:cNvPr id="6" name="Skupina 5"/>
            <p:cNvGrpSpPr/>
            <p:nvPr/>
          </p:nvGrpSpPr>
          <p:grpSpPr>
            <a:xfrm>
              <a:off x="2915816" y="3717032"/>
              <a:ext cx="1980220" cy="2160240"/>
              <a:chOff x="3023828" y="2780928"/>
              <a:chExt cx="3024336" cy="3672408"/>
            </a:xfrm>
          </p:grpSpPr>
          <p:sp>
            <p:nvSpPr>
              <p:cNvPr id="12" name="Obdélník 11"/>
              <p:cNvSpPr/>
              <p:nvPr/>
            </p:nvSpPr>
            <p:spPr>
              <a:xfrm>
                <a:off x="3438965" y="4653136"/>
                <a:ext cx="2232248" cy="180020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 w="317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cs-CZ" b="1" dirty="0" smtClean="0">
                    <a:solidFill>
                      <a:schemeClr val="tx2"/>
                    </a:solidFill>
                  </a:rPr>
                  <a:t>COMPANY LTD</a:t>
                </a:r>
                <a:endParaRPr lang="en-GB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3" name="Rovnoramenný trojúhelník 12"/>
              <p:cNvSpPr/>
              <p:nvPr/>
            </p:nvSpPr>
            <p:spPr>
              <a:xfrm>
                <a:off x="3023828" y="2780928"/>
                <a:ext cx="3024336" cy="1872208"/>
              </a:xfrm>
              <a:prstGeom prst="triangle">
                <a:avLst/>
              </a:prstGeom>
              <a:solidFill>
                <a:srgbClr val="FF0000"/>
              </a:solidFill>
              <a:ln w="317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cxnSp>
          <p:nvCxnSpPr>
            <p:cNvPr id="15" name="Přímá spojnice se šipkou 14"/>
            <p:cNvCxnSpPr/>
            <p:nvPr/>
          </p:nvCxnSpPr>
          <p:spPr>
            <a:xfrm flipH="1">
              <a:off x="4364359" y="5432308"/>
              <a:ext cx="1215753" cy="0"/>
            </a:xfrm>
            <a:prstGeom prst="straightConnector1">
              <a:avLst/>
            </a:prstGeom>
            <a:ln w="38100" cap="rnd">
              <a:solidFill>
                <a:srgbClr val="FFFF0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Přímá spojnice se šipkou 15"/>
            <p:cNvCxnSpPr/>
            <p:nvPr/>
          </p:nvCxnSpPr>
          <p:spPr>
            <a:xfrm>
              <a:off x="2555776" y="4185316"/>
              <a:ext cx="949981" cy="838216"/>
            </a:xfrm>
            <a:prstGeom prst="straightConnector1">
              <a:avLst/>
            </a:prstGeom>
            <a:ln w="38100" cap="rnd">
              <a:solidFill>
                <a:srgbClr val="FFFF0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Přímá spojnice se šipkou 16"/>
            <p:cNvCxnSpPr/>
            <p:nvPr/>
          </p:nvCxnSpPr>
          <p:spPr>
            <a:xfrm flipV="1">
              <a:off x="2339752" y="5637705"/>
              <a:ext cx="937710" cy="239567"/>
            </a:xfrm>
            <a:prstGeom prst="straightConnector1">
              <a:avLst/>
            </a:prstGeom>
            <a:ln w="38100" cap="rnd">
              <a:solidFill>
                <a:srgbClr val="FFFF0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Přímá spojnice se šipkou 17"/>
            <p:cNvCxnSpPr/>
            <p:nvPr/>
          </p:nvCxnSpPr>
          <p:spPr>
            <a:xfrm flipH="1">
              <a:off x="4216447" y="4267681"/>
              <a:ext cx="679589" cy="673487"/>
            </a:xfrm>
            <a:prstGeom prst="straightConnector1">
              <a:avLst/>
            </a:prstGeom>
            <a:ln w="38100" cap="rnd">
              <a:solidFill>
                <a:srgbClr val="FFFF0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Přímá spojnice se šipkou 18"/>
            <p:cNvCxnSpPr/>
            <p:nvPr/>
          </p:nvCxnSpPr>
          <p:spPr>
            <a:xfrm flipV="1">
              <a:off x="3784987" y="5681965"/>
              <a:ext cx="0" cy="699363"/>
            </a:xfrm>
            <a:prstGeom prst="straightConnector1">
              <a:avLst/>
            </a:prstGeom>
            <a:ln w="38100" cap="rnd">
              <a:solidFill>
                <a:srgbClr val="FFFF0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290633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MACRO-ENVIRONMENT</a:t>
            </a:r>
            <a:endParaRPr lang="en-GB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251520" y="1356164"/>
            <a:ext cx="8595360" cy="4937760"/>
          </a:xfrm>
        </p:spPr>
        <p:txBody>
          <a:bodyPr>
            <a:normAutofit/>
          </a:bodyPr>
          <a:lstStyle/>
          <a:p>
            <a:pPr marL="265113" indent="-265113"/>
            <a:r>
              <a:rPr lang="en-GB" sz="3200" dirty="0" smtClean="0"/>
              <a:t>Includes factors: </a:t>
            </a:r>
          </a:p>
          <a:p>
            <a:pPr marL="530225" lvl="1" indent="-265113"/>
            <a:r>
              <a:rPr lang="en-GB" sz="3200" dirty="0" smtClean="0"/>
              <a:t>demographic</a:t>
            </a:r>
          </a:p>
          <a:p>
            <a:pPr marL="530225" lvl="1" indent="-265113"/>
            <a:r>
              <a:rPr lang="en-GB" sz="3200" dirty="0" smtClean="0"/>
              <a:t>technical and technological </a:t>
            </a:r>
          </a:p>
          <a:p>
            <a:pPr marL="530225" lvl="1" indent="-265113"/>
            <a:r>
              <a:rPr lang="en-GB" sz="3200" dirty="0" smtClean="0"/>
              <a:t>natural</a:t>
            </a:r>
          </a:p>
          <a:p>
            <a:pPr marL="530225" lvl="1" indent="-265113"/>
            <a:r>
              <a:rPr lang="en-GB" sz="3200" dirty="0" smtClean="0"/>
              <a:t>political</a:t>
            </a:r>
          </a:p>
          <a:p>
            <a:pPr marL="530225" lvl="1" indent="-265113"/>
            <a:r>
              <a:rPr lang="en-GB" sz="3200" dirty="0" smtClean="0"/>
              <a:t>economical</a:t>
            </a:r>
          </a:p>
          <a:p>
            <a:pPr marL="530225" lvl="1" indent="-265113"/>
            <a:r>
              <a:rPr lang="en-GB" sz="3200" dirty="0" smtClean="0"/>
              <a:t>cultural and social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3117415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DEMOGRAPHIC FACTORS</a:t>
            </a:r>
            <a:endParaRPr lang="en-GB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6025872" cy="50108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3200" dirty="0" smtClean="0"/>
              <a:t>= </a:t>
            </a:r>
            <a:r>
              <a:rPr lang="en-GB" sz="3200" dirty="0" smtClean="0"/>
              <a:t>composition the population by:</a:t>
            </a:r>
          </a:p>
          <a:p>
            <a:pPr marL="265113" indent="-265113"/>
            <a:r>
              <a:rPr lang="en-GB" sz="3200" dirty="0" smtClean="0"/>
              <a:t>age</a:t>
            </a:r>
          </a:p>
          <a:p>
            <a:pPr marL="265113" indent="-265113"/>
            <a:r>
              <a:rPr lang="en-GB" sz="3200" dirty="0" smtClean="0"/>
              <a:t>sex</a:t>
            </a:r>
          </a:p>
          <a:p>
            <a:pPr marL="265113" indent="-265113"/>
            <a:r>
              <a:rPr lang="en-GB" sz="3200" dirty="0" smtClean="0"/>
              <a:t>religion</a:t>
            </a:r>
          </a:p>
          <a:p>
            <a:pPr marL="265113" indent="-265113"/>
            <a:r>
              <a:rPr lang="en-GB" sz="3200" dirty="0" smtClean="0"/>
              <a:t>education</a:t>
            </a:r>
          </a:p>
          <a:p>
            <a:pPr marL="265113" indent="-265113"/>
            <a:r>
              <a:rPr lang="en-GB" sz="3200" dirty="0" smtClean="0"/>
              <a:t>population density</a:t>
            </a:r>
          </a:p>
          <a:p>
            <a:pPr marL="265113" indent="-265113"/>
            <a:r>
              <a:rPr lang="en-GB" sz="3200" dirty="0" smtClean="0"/>
              <a:t>employment</a:t>
            </a:r>
          </a:p>
          <a:p>
            <a:pPr marL="265113" indent="-265113"/>
            <a:r>
              <a:rPr lang="en-GB" sz="3200" dirty="0" smtClean="0"/>
              <a:t>etc.</a:t>
            </a:r>
            <a:endParaRPr lang="en-GB" sz="3200" dirty="0"/>
          </a:p>
        </p:txBody>
      </p:sp>
      <p:graphicFrame>
        <p:nvGraphicFramePr>
          <p:cNvPr id="4" name="Graf 3"/>
          <p:cNvGraphicFramePr/>
          <p:nvPr>
            <p:extLst>
              <p:ext uri="{D42A27DB-BD31-4B8C-83A1-F6EECF244321}">
                <p14:modId xmlns:p14="http://schemas.microsoft.com/office/powerpoint/2010/main" val="84278146"/>
              </p:ext>
            </p:extLst>
          </p:nvPr>
        </p:nvGraphicFramePr>
        <p:xfrm>
          <a:off x="3491880" y="1916832"/>
          <a:ext cx="3024336" cy="14401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Graf 4"/>
          <p:cNvGraphicFramePr/>
          <p:nvPr>
            <p:extLst>
              <p:ext uri="{D42A27DB-BD31-4B8C-83A1-F6EECF244321}">
                <p14:modId xmlns:p14="http://schemas.microsoft.com/office/powerpoint/2010/main" val="733055575"/>
              </p:ext>
            </p:extLst>
          </p:nvPr>
        </p:nvGraphicFramePr>
        <p:xfrm>
          <a:off x="5652120" y="3429000"/>
          <a:ext cx="3120008" cy="31683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27334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TECHNICAL AND TECNOLOGICAL FACTORS</a:t>
            </a:r>
            <a:endParaRPr lang="en-GB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266700" indent="-268288"/>
            <a:r>
              <a:rPr lang="en-GB" sz="3200" dirty="0" smtClean="0"/>
              <a:t>Speed of technological change</a:t>
            </a:r>
          </a:p>
          <a:p>
            <a:pPr marL="266700" indent="-268288"/>
            <a:r>
              <a:rPr lang="en-GB" sz="3200" dirty="0" smtClean="0"/>
              <a:t>Research costs</a:t>
            </a:r>
            <a:endParaRPr lang="en-GB" dirty="0" smtClean="0"/>
          </a:p>
          <a:p>
            <a:pPr marL="266700" indent="-268288"/>
            <a:r>
              <a:rPr lang="en-GB" sz="3200" dirty="0" smtClean="0"/>
              <a:t>Environmental impact of production</a:t>
            </a:r>
          </a:p>
          <a:p>
            <a:pPr marL="266700" indent="-268288"/>
            <a:r>
              <a:rPr lang="en-GB" sz="3200" dirty="0" smtClean="0"/>
              <a:t>Level of production facility</a:t>
            </a:r>
          </a:p>
          <a:p>
            <a:pPr marL="0" indent="0">
              <a:buNone/>
            </a:pPr>
            <a:endParaRPr lang="cs-CZ" sz="3200" dirty="0" smtClean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3645024"/>
            <a:ext cx="2633361" cy="268796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3645024"/>
            <a:ext cx="2592288" cy="259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249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NATURAL FACTORS</a:t>
            </a:r>
            <a:endParaRPr lang="en-GB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266700" indent="-268288"/>
            <a:r>
              <a:rPr lang="en-GB" sz="3200" dirty="0" smtClean="0"/>
              <a:t>Natural resources</a:t>
            </a:r>
          </a:p>
          <a:p>
            <a:pPr marL="266700" indent="-268288"/>
            <a:r>
              <a:rPr lang="en-GB" sz="3200" dirty="0" smtClean="0"/>
              <a:t>Environmental factors</a:t>
            </a:r>
          </a:p>
          <a:p>
            <a:pPr marL="266700" indent="-268288"/>
            <a:r>
              <a:rPr lang="en-GB" sz="3200" dirty="0" smtClean="0"/>
              <a:t>Weather</a:t>
            </a:r>
          </a:p>
          <a:p>
            <a:pPr marL="0" indent="0">
              <a:buNone/>
            </a:pPr>
            <a:endParaRPr lang="cs-CZ" sz="3200" dirty="0" smtClean="0"/>
          </a:p>
        </p:txBody>
      </p:sp>
      <p:pic>
        <p:nvPicPr>
          <p:cNvPr id="1026" name="Picture 2" descr="C:\Program Files\Microsoft Office\MEDIA\CAGCAT10\j0293828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068960"/>
            <a:ext cx="2448272" cy="2576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flekalovaj\AppData\Local\Microsoft\Windows\Temporary Internet Files\Content.IE5\M450JO7U\MC900252565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4062185"/>
            <a:ext cx="2726129" cy="2272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flekalovaj\AppData\Local\Microsoft\Windows\Temporary Internet Files\Content.IE5\LTMM4J20\MC900448549[1]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1632" y="2420888"/>
            <a:ext cx="3096344" cy="1548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098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POLITICAL FACTORS</a:t>
            </a:r>
            <a:endParaRPr lang="en-GB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266700" indent="-268288"/>
            <a:r>
              <a:rPr lang="en-GB" sz="3200" dirty="0" smtClean="0"/>
              <a:t>Laws and regulations in the area where the company works and where sells</a:t>
            </a:r>
          </a:p>
          <a:p>
            <a:pPr marL="266700" indent="-268288"/>
            <a:r>
              <a:rPr lang="en-GB" sz="3200" dirty="0" smtClean="0"/>
              <a:t>Taxes</a:t>
            </a:r>
          </a:p>
          <a:p>
            <a:pPr marL="266700" indent="-268288"/>
            <a:r>
              <a:rPr lang="en-GB" sz="3200" dirty="0" smtClean="0"/>
              <a:t>Economic constraints</a:t>
            </a:r>
          </a:p>
          <a:p>
            <a:pPr marL="266700" indent="-268288"/>
            <a:endParaRPr lang="cs-CZ" sz="3200" dirty="0" smtClean="0"/>
          </a:p>
          <a:p>
            <a:pPr marL="0" indent="0">
              <a:buNone/>
            </a:pPr>
            <a:endParaRPr lang="en-GB" sz="3200" dirty="0"/>
          </a:p>
        </p:txBody>
      </p:sp>
      <p:pic>
        <p:nvPicPr>
          <p:cNvPr id="2051" name="Picture 3" descr="C:\Users\flekalovaj\AppData\Local\Microsoft\Windows\Temporary Internet Files\Content.IE5\M450JO7U\MC900339254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572726"/>
            <a:ext cx="2736304" cy="2739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4156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ECONOMICAL FACTORS</a:t>
            </a:r>
            <a:endParaRPr lang="en-GB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266700" indent="-268288"/>
            <a:r>
              <a:rPr lang="en-GB" sz="3200" dirty="0" smtClean="0"/>
              <a:t>Real incomes of consumers</a:t>
            </a:r>
          </a:p>
          <a:p>
            <a:pPr marL="266700" indent="-268288"/>
            <a:r>
              <a:rPr lang="en-GB" sz="3200" dirty="0" smtClean="0"/>
              <a:t>Price levels</a:t>
            </a:r>
            <a:endParaRPr lang="cs-CZ" sz="3200" dirty="0" smtClean="0"/>
          </a:p>
          <a:p>
            <a:pPr marL="266700" indent="-268288"/>
            <a:r>
              <a:rPr lang="cs-CZ" sz="3200" dirty="0" err="1" smtClean="0"/>
              <a:t>Attitude</a:t>
            </a:r>
            <a:r>
              <a:rPr lang="en-GB" sz="3200" dirty="0" smtClean="0"/>
              <a:t> to money lending</a:t>
            </a:r>
          </a:p>
          <a:p>
            <a:pPr marL="266700" indent="-268288"/>
            <a:r>
              <a:rPr lang="en-GB" sz="3200" dirty="0" smtClean="0"/>
              <a:t>GDP</a:t>
            </a:r>
          </a:p>
          <a:p>
            <a:pPr marL="266700" indent="-268288"/>
            <a:r>
              <a:rPr lang="en-GB" sz="3200" dirty="0" smtClean="0"/>
              <a:t>Phase of business cycle</a:t>
            </a:r>
            <a:endParaRPr lang="en-GB" sz="3200" dirty="0"/>
          </a:p>
        </p:txBody>
      </p:sp>
      <p:pic>
        <p:nvPicPr>
          <p:cNvPr id="3074" name="Picture 2" descr="C:\Users\flekalovaj\AppData\Local\Microsoft\Windows\Temporary Internet Files\Content.IE5\1JE6QBNC\MC900422931[2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789040"/>
            <a:ext cx="3532467" cy="2675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5444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CULTURAL AND SOCIAL FACTORS</a:t>
            </a:r>
            <a:endParaRPr lang="en-GB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266700" indent="-268288">
              <a:tabLst>
                <a:tab pos="265113" algn="l"/>
              </a:tabLst>
            </a:pPr>
            <a:r>
              <a:rPr lang="en-GB" sz="3200" dirty="0" smtClean="0"/>
              <a:t>Consumers basic values (freedom, family, hard work, social harmony)</a:t>
            </a:r>
          </a:p>
          <a:p>
            <a:pPr marL="266700" indent="-268288">
              <a:tabLst>
                <a:tab pos="265113" algn="l"/>
              </a:tabLst>
            </a:pPr>
            <a:r>
              <a:rPr lang="en-GB" sz="3200" dirty="0" smtClean="0"/>
              <a:t>Social class</a:t>
            </a:r>
          </a:p>
          <a:p>
            <a:pPr marL="266700" indent="-268288">
              <a:tabLst>
                <a:tab pos="265113" algn="l"/>
              </a:tabLst>
            </a:pPr>
            <a:r>
              <a:rPr lang="en-GB" sz="3200" dirty="0" smtClean="0"/>
              <a:t>Stage of family life (empty nest, full nest …)</a:t>
            </a:r>
          </a:p>
          <a:p>
            <a:pPr marL="266700" indent="-268288">
              <a:tabLst>
                <a:tab pos="265113" algn="l"/>
              </a:tabLst>
            </a:pPr>
            <a:r>
              <a:rPr lang="en-GB" sz="3200" dirty="0" smtClean="0"/>
              <a:t>Interest groups </a:t>
            </a:r>
          </a:p>
          <a:p>
            <a:pPr marL="266700" indent="-268288">
              <a:tabLst>
                <a:tab pos="265113" algn="l"/>
              </a:tabLst>
            </a:pPr>
            <a:endParaRPr lang="cs-CZ" sz="3200" dirty="0" smtClean="0"/>
          </a:p>
          <a:p>
            <a:pPr marL="0" indent="0">
              <a:buNone/>
              <a:tabLst>
                <a:tab pos="265113" algn="l"/>
              </a:tabLst>
            </a:pPr>
            <a:endParaRPr lang="cs-CZ" sz="3200" dirty="0" smtClean="0"/>
          </a:p>
          <a:p>
            <a:pPr marL="266700" indent="-268288">
              <a:tabLst>
                <a:tab pos="265113" algn="l"/>
              </a:tabLst>
            </a:pPr>
            <a:endParaRPr lang="en-GB" sz="3200" dirty="0"/>
          </a:p>
        </p:txBody>
      </p:sp>
      <p:pic>
        <p:nvPicPr>
          <p:cNvPr id="4099" name="Picture 3" descr="C:\Users\flekalovaj\AppData\Local\Microsoft\Windows\Temporary Internet Files\Content.IE5\LTMM4J20\MC900355931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331945"/>
            <a:ext cx="1681582" cy="1973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flekalovaj\AppData\Local\Microsoft\Windows\Temporary Internet Files\Content.IE5\M450JO7U\MC900438241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4355782"/>
            <a:ext cx="1425575" cy="1908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flekalovaj\AppData\Local\Microsoft\Windows\Temporary Internet Files\Content.IE5\M450JO7U\MC900355919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424514"/>
            <a:ext cx="1375258" cy="1896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 descr="C:\Users\flekalovaj\AppData\Local\Microsoft\Windows\Temporary Internet Files\Content.IE5\1JE6QBNC\MC900355899[1]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4454232"/>
            <a:ext cx="1579169" cy="1837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7353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Resources</a:t>
            </a:r>
            <a:r>
              <a:rPr lang="cs-CZ" dirty="0" smtClean="0"/>
              <a:t>: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http://</a:t>
            </a:r>
            <a:r>
              <a:rPr lang="en-GB" dirty="0" smtClean="0"/>
              <a:t>en.wikipedia.org/wiki/SWOT_analysis</a:t>
            </a:r>
            <a:endParaRPr lang="cs-CZ" dirty="0" smtClean="0"/>
          </a:p>
          <a:p>
            <a:r>
              <a:rPr lang="cs-CZ" dirty="0"/>
              <a:t>http://productlifecyclestages.com</a:t>
            </a:r>
            <a:r>
              <a:rPr lang="cs-CZ" dirty="0" smtClean="0"/>
              <a:t>/</a:t>
            </a:r>
          </a:p>
          <a:p>
            <a:r>
              <a:rPr lang="cs-CZ" dirty="0"/>
              <a:t>http://</a:t>
            </a:r>
            <a:r>
              <a:rPr lang="cs-CZ" dirty="0" smtClean="0"/>
              <a:t>oxlearn.com/arg_Marketing-Resources-Marketing-Environment_11_28</a:t>
            </a:r>
          </a:p>
          <a:p>
            <a:r>
              <a:rPr lang="cs-CZ" dirty="0"/>
              <a:t>http://marketmedialife.blogspot.cz/2012/09/marketing-101-cultural-factors.html</a:t>
            </a:r>
            <a:endParaRPr lang="cs-CZ" dirty="0" smtClean="0"/>
          </a:p>
          <a:p>
            <a:r>
              <a:rPr lang="cs-CZ" dirty="0"/>
              <a:t>www.pixabay.com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94664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 smtClean="0"/>
              <a:t>MARKET ENVIRONMENT</a:t>
            </a:r>
            <a:endParaRPr lang="en-GB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8474144" cy="4937760"/>
          </a:xfrm>
        </p:spPr>
        <p:txBody>
          <a:bodyPr>
            <a:normAutofit/>
          </a:bodyPr>
          <a:lstStyle/>
          <a:p>
            <a:pPr marL="265113" indent="-265113"/>
            <a:r>
              <a:rPr lang="en-GB" sz="3200" dirty="0" smtClean="0"/>
              <a:t>Managers´ important task is to know </a:t>
            </a:r>
            <a:r>
              <a:rPr lang="cs-CZ" sz="3200" dirty="0" err="1" smtClean="0">
                <a:solidFill>
                  <a:schemeClr val="tx1"/>
                </a:solidFill>
              </a:rPr>
              <a:t>the</a:t>
            </a:r>
            <a:r>
              <a:rPr lang="cs-CZ" sz="3200" dirty="0" smtClean="0">
                <a:solidFill>
                  <a:srgbClr val="FF0000"/>
                </a:solidFill>
              </a:rPr>
              <a:t> </a:t>
            </a:r>
            <a:r>
              <a:rPr lang="en-GB" sz="3200" dirty="0" smtClean="0"/>
              <a:t>market environment</a:t>
            </a:r>
          </a:p>
          <a:p>
            <a:pPr marL="265113" indent="-265113"/>
            <a:r>
              <a:rPr lang="en-GB" sz="3200" dirty="0" smtClean="0"/>
              <a:t>If the managers want to plan well, they must know the environment where their company works </a:t>
            </a:r>
            <a:r>
              <a:rPr lang="en-GB" sz="3200" dirty="0" smtClean="0">
                <a:sym typeface="Symbol"/>
              </a:rPr>
              <a:t> we speak about market environment</a:t>
            </a:r>
            <a:endParaRPr lang="en-GB" sz="3200" dirty="0" smtClean="0"/>
          </a:p>
          <a:p>
            <a:endParaRPr lang="cs-CZ" sz="3200" dirty="0" smtClean="0"/>
          </a:p>
          <a:p>
            <a:pPr marL="0" indent="0">
              <a:buNone/>
            </a:pPr>
            <a:endParaRPr lang="en-GB" sz="32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6163900"/>
            <a:ext cx="590126" cy="484088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5790268"/>
            <a:ext cx="1008112" cy="826967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8465" y="5209222"/>
            <a:ext cx="1731281" cy="1420192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4528671"/>
            <a:ext cx="2521313" cy="2068265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3336036"/>
            <a:ext cx="4037426" cy="3311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1831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6225" y="228600"/>
            <a:ext cx="8591550" cy="1616224"/>
          </a:xfrm>
        </p:spPr>
        <p:txBody>
          <a:bodyPr>
            <a:normAutofit/>
          </a:bodyPr>
          <a:lstStyle/>
          <a:p>
            <a:r>
              <a:rPr lang="cs-CZ" sz="4000" b="1" dirty="0" smtClean="0"/>
              <a:t>THE USED METHODS FOR KNOWING MARK</a:t>
            </a:r>
            <a:r>
              <a:rPr lang="cs-CZ" sz="4000" b="1" dirty="0" smtClean="0">
                <a:solidFill>
                  <a:schemeClr val="tx1"/>
                </a:solidFill>
              </a:rPr>
              <a:t>E</a:t>
            </a:r>
            <a:r>
              <a:rPr lang="cs-CZ" sz="4000" b="1" dirty="0" smtClean="0"/>
              <a:t>T ENVIRONMENT</a:t>
            </a:r>
            <a:endParaRPr lang="cs-CZ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274320" y="1916832"/>
            <a:ext cx="8595360" cy="4319376"/>
          </a:xfrm>
        </p:spPr>
        <p:txBody>
          <a:bodyPr>
            <a:normAutofit/>
          </a:bodyPr>
          <a:lstStyle/>
          <a:p>
            <a:pPr marL="265113" indent="-265113"/>
            <a:r>
              <a:rPr lang="en-GB" sz="3200" dirty="0" smtClean="0"/>
              <a:t>BCG matrix (see the presentation Marketing)</a:t>
            </a:r>
          </a:p>
          <a:p>
            <a:pPr marL="265113" indent="-265113"/>
            <a:r>
              <a:rPr lang="en-GB" sz="3200" dirty="0" smtClean="0"/>
              <a:t>Product life cycle (see the presentation Product)</a:t>
            </a:r>
          </a:p>
          <a:p>
            <a:pPr marL="265113" indent="-265113"/>
            <a:r>
              <a:rPr lang="en-GB" sz="3200" dirty="0" smtClean="0"/>
              <a:t>SWOT analysis (see the slide</a:t>
            </a:r>
            <a:r>
              <a:rPr lang="cs-CZ" sz="3200" dirty="0" smtClean="0"/>
              <a:t>s </a:t>
            </a:r>
            <a:r>
              <a:rPr lang="cs-CZ" sz="3200" dirty="0" err="1" smtClean="0">
                <a:solidFill>
                  <a:schemeClr val="tx1"/>
                </a:solidFill>
              </a:rPr>
              <a:t>below</a:t>
            </a:r>
            <a:r>
              <a:rPr lang="en-GB" sz="3200" dirty="0" smtClean="0"/>
              <a:t>)</a:t>
            </a:r>
          </a:p>
          <a:p>
            <a:pPr marL="265113" indent="-265113"/>
            <a:r>
              <a:rPr lang="en-GB" sz="3200" dirty="0" smtClean="0"/>
              <a:t>The </a:t>
            </a:r>
            <a:r>
              <a:rPr lang="en-GB" sz="3200" dirty="0" err="1" smtClean="0"/>
              <a:t>Ansoff</a:t>
            </a:r>
            <a:r>
              <a:rPr lang="en-GB" sz="3200" dirty="0" smtClean="0"/>
              <a:t> Matrix</a:t>
            </a:r>
          </a:p>
          <a:p>
            <a:pPr marL="265113" indent="-265113"/>
            <a:r>
              <a:rPr lang="en-GB" sz="3200" dirty="0" smtClean="0"/>
              <a:t>Gap analysis</a:t>
            </a:r>
          </a:p>
          <a:p>
            <a:pPr marL="265113" indent="-265113"/>
            <a:r>
              <a:rPr lang="en-GB" sz="3200" dirty="0" smtClean="0"/>
              <a:t>Benchmarking</a:t>
            </a:r>
          </a:p>
          <a:p>
            <a:pPr marL="265113" indent="-265113"/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2532680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 smtClean="0"/>
              <a:t>SWOT ANALYSIS (SWOT MATRIX)</a:t>
            </a:r>
            <a:endParaRPr lang="en-GB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 marL="265113" lvl="1" indent="-265113"/>
            <a:r>
              <a:rPr lang="en-GB" sz="3200" dirty="0" smtClean="0"/>
              <a:t>One of the </a:t>
            </a:r>
            <a:r>
              <a:rPr lang="cs-CZ" sz="3200" dirty="0" smtClean="0">
                <a:solidFill>
                  <a:schemeClr val="tx1"/>
                </a:solidFill>
              </a:rPr>
              <a:t>most</a:t>
            </a:r>
            <a:r>
              <a:rPr lang="cs-CZ" sz="3200" dirty="0" smtClean="0">
                <a:solidFill>
                  <a:srgbClr val="FF0000"/>
                </a:solidFill>
              </a:rPr>
              <a:t> </a:t>
            </a:r>
            <a:r>
              <a:rPr lang="en-GB" sz="3200" dirty="0" smtClean="0"/>
              <a:t>common method</a:t>
            </a:r>
            <a:r>
              <a:rPr lang="cs-CZ" sz="3200" dirty="0" smtClean="0"/>
              <a:t>s</a:t>
            </a:r>
            <a:r>
              <a:rPr lang="en-GB" sz="3200" dirty="0" smtClean="0"/>
              <a:t> of getting information about</a:t>
            </a:r>
            <a:r>
              <a:rPr lang="cs-CZ" sz="3200" dirty="0" smtClean="0">
                <a:solidFill>
                  <a:srgbClr val="FF0000"/>
                </a:solidFill>
              </a:rPr>
              <a:t> </a:t>
            </a:r>
            <a:r>
              <a:rPr lang="cs-CZ" sz="3200" dirty="0" smtClean="0">
                <a:solidFill>
                  <a:schemeClr val="tx1"/>
                </a:solidFill>
              </a:rPr>
              <a:t>a </a:t>
            </a:r>
            <a:r>
              <a:rPr lang="en-GB" sz="3200" dirty="0" smtClean="0"/>
              <a:t>company and its environment</a:t>
            </a:r>
          </a:p>
          <a:p>
            <a:pPr marL="265113" lvl="1" indent="-265113"/>
            <a:r>
              <a:rPr lang="en-GB" sz="3200" spc="30" dirty="0" smtClean="0"/>
              <a:t>It was invented by Albert Humphrey</a:t>
            </a:r>
          </a:p>
          <a:p>
            <a:pPr marL="265113" lvl="1" indent="-265113"/>
            <a:r>
              <a:rPr lang="en-GB" sz="3200" spc="30" dirty="0" smtClean="0"/>
              <a:t>It divides characteristics of</a:t>
            </a:r>
            <a:r>
              <a:rPr lang="cs-CZ" sz="3200" spc="30" dirty="0" smtClean="0"/>
              <a:t> </a:t>
            </a:r>
            <a:r>
              <a:rPr lang="cs-CZ" sz="3200" spc="30" dirty="0" err="1" smtClean="0"/>
              <a:t>the</a:t>
            </a:r>
            <a:r>
              <a:rPr lang="cs-CZ" sz="3200" spc="30" dirty="0" smtClean="0"/>
              <a:t> </a:t>
            </a:r>
            <a:r>
              <a:rPr lang="en-GB" sz="3200" spc="30" dirty="0" smtClean="0"/>
              <a:t>company and its environment into 4 groups:</a:t>
            </a:r>
          </a:p>
          <a:p>
            <a:pPr marL="530225" lvl="2" indent="-265113"/>
            <a:r>
              <a:rPr lang="en-GB" sz="3200" dirty="0"/>
              <a:t>Strengths</a:t>
            </a:r>
          </a:p>
          <a:p>
            <a:pPr marL="530225" lvl="2" indent="-265113"/>
            <a:r>
              <a:rPr lang="en-GB" sz="3200" dirty="0" smtClean="0"/>
              <a:t>Weaknesses</a:t>
            </a:r>
          </a:p>
          <a:p>
            <a:pPr marL="530225" lvl="2" indent="-265113"/>
            <a:r>
              <a:rPr lang="en-GB" sz="3200" dirty="0" smtClean="0"/>
              <a:t>Opportunities</a:t>
            </a:r>
          </a:p>
          <a:p>
            <a:pPr marL="530225" lvl="2" indent="-265113"/>
            <a:r>
              <a:rPr lang="en-GB" sz="3200" dirty="0" smtClean="0"/>
              <a:t>Threats</a:t>
            </a:r>
            <a:endParaRPr lang="en-GB" sz="3000" spc="30" dirty="0"/>
          </a:p>
        </p:txBody>
      </p:sp>
    </p:spTree>
    <p:extLst>
      <p:ext uri="{BB962C8B-B14F-4D97-AF65-F5344CB8AC3E}">
        <p14:creationId xmlns:p14="http://schemas.microsoft.com/office/powerpoint/2010/main" val="2875275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 smtClean="0"/>
              <a:t>SWOT ANALYSIS - CONTINUATION</a:t>
            </a:r>
            <a:endParaRPr lang="en-GB" sz="4000" b="1" dirty="0"/>
          </a:p>
        </p:txBody>
      </p:sp>
      <p:grpSp>
        <p:nvGrpSpPr>
          <p:cNvPr id="3" name="Skupina 2"/>
          <p:cNvGrpSpPr/>
          <p:nvPr/>
        </p:nvGrpSpPr>
        <p:grpSpPr>
          <a:xfrm>
            <a:off x="2190135" y="1598252"/>
            <a:ext cx="5003251" cy="4147446"/>
            <a:chOff x="2267744" y="1663764"/>
            <a:chExt cx="5003251" cy="4147446"/>
          </a:xfrm>
        </p:grpSpPr>
        <p:sp>
          <p:nvSpPr>
            <p:cNvPr id="5" name="Obdélník 4"/>
            <p:cNvSpPr/>
            <p:nvPr/>
          </p:nvSpPr>
          <p:spPr>
            <a:xfrm>
              <a:off x="4818339" y="1663764"/>
              <a:ext cx="2452656" cy="20078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sz="2400" b="1" dirty="0" smtClean="0"/>
                <a:t>OPPORTUNITIES</a:t>
              </a:r>
              <a:endParaRPr lang="en-GB" sz="2400" b="1" dirty="0"/>
            </a:p>
          </p:txBody>
        </p:sp>
        <p:sp>
          <p:nvSpPr>
            <p:cNvPr id="7" name="Obdélník 6"/>
            <p:cNvSpPr/>
            <p:nvPr/>
          </p:nvSpPr>
          <p:spPr>
            <a:xfrm>
              <a:off x="4818339" y="3797863"/>
              <a:ext cx="2452656" cy="201334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sz="2400" b="1" dirty="0" smtClean="0"/>
                <a:t>THREATS</a:t>
              </a:r>
              <a:endParaRPr lang="en-GB" sz="2400" b="1" dirty="0"/>
            </a:p>
          </p:txBody>
        </p:sp>
        <p:sp>
          <p:nvSpPr>
            <p:cNvPr id="8" name="Obdélník 7"/>
            <p:cNvSpPr/>
            <p:nvPr/>
          </p:nvSpPr>
          <p:spPr>
            <a:xfrm>
              <a:off x="2267744" y="1663764"/>
              <a:ext cx="2448272" cy="20078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sz="2400" b="1" dirty="0" smtClean="0"/>
                <a:t>STRENGHT</a:t>
              </a:r>
              <a:endParaRPr lang="en-GB" sz="2400" b="1" dirty="0"/>
            </a:p>
          </p:txBody>
        </p:sp>
        <p:sp>
          <p:nvSpPr>
            <p:cNvPr id="9" name="Obdélník 8"/>
            <p:cNvSpPr/>
            <p:nvPr/>
          </p:nvSpPr>
          <p:spPr>
            <a:xfrm>
              <a:off x="2267744" y="3803370"/>
              <a:ext cx="2432686" cy="20078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sz="2400" b="1" dirty="0" smtClean="0"/>
                <a:t>WEAKNESESS</a:t>
              </a:r>
              <a:endParaRPr lang="en-GB" sz="2400" b="1" dirty="0"/>
            </a:p>
          </p:txBody>
        </p:sp>
      </p:grpSp>
      <p:sp>
        <p:nvSpPr>
          <p:cNvPr id="4" name="TextovéPole 3"/>
          <p:cNvSpPr txBox="1"/>
          <p:nvPr/>
        </p:nvSpPr>
        <p:spPr>
          <a:xfrm>
            <a:off x="2182342" y="5855316"/>
            <a:ext cx="2448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smtClean="0">
                <a:solidFill>
                  <a:srgbClr val="FF00FF"/>
                </a:solidFill>
              </a:rPr>
              <a:t>INTERNAL FACTORS</a:t>
            </a:r>
            <a:endParaRPr lang="en-GB" sz="2000" b="1" dirty="0">
              <a:solidFill>
                <a:srgbClr val="FF00FF"/>
              </a:solidFill>
            </a:endParaRPr>
          </a:p>
        </p:txBody>
      </p:sp>
      <p:sp>
        <p:nvSpPr>
          <p:cNvPr id="10" name="TextovéPole 9"/>
          <p:cNvSpPr txBox="1"/>
          <p:nvPr/>
        </p:nvSpPr>
        <p:spPr>
          <a:xfrm>
            <a:off x="4716016" y="5855316"/>
            <a:ext cx="24526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b="1" dirty="0" smtClean="0">
                <a:solidFill>
                  <a:srgbClr val="FF00FF"/>
                </a:solidFill>
              </a:rPr>
              <a:t>EXTERNAL FACTORS</a:t>
            </a:r>
            <a:endParaRPr lang="en-GB" sz="2000" b="1" dirty="0">
              <a:solidFill>
                <a:srgbClr val="FF00FF"/>
              </a:solidFill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1450767" y="1598252"/>
            <a:ext cx="695960" cy="2007840"/>
          </a:xfrm>
          <a:prstGeom prst="rect">
            <a:avLst/>
          </a:prstGeom>
          <a:noFill/>
        </p:spPr>
        <p:txBody>
          <a:bodyPr vert="wordArtVert" wrap="square" rtlCol="0">
            <a:spAutoFit/>
          </a:bodyPr>
          <a:lstStyle/>
          <a:p>
            <a:r>
              <a:rPr lang="cs-CZ" sz="1400" b="1" spc="-140" dirty="0" smtClean="0">
                <a:solidFill>
                  <a:srgbClr val="FF00FF"/>
                </a:solidFill>
              </a:rPr>
              <a:t>POSITIVE FACTORS</a:t>
            </a:r>
            <a:endParaRPr lang="en-GB" sz="1400" b="1" spc="-140" dirty="0">
              <a:solidFill>
                <a:srgbClr val="FF00FF"/>
              </a:solidFill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1450767" y="3768834"/>
            <a:ext cx="695960" cy="2007840"/>
          </a:xfrm>
          <a:prstGeom prst="rect">
            <a:avLst/>
          </a:prstGeom>
          <a:noFill/>
        </p:spPr>
        <p:txBody>
          <a:bodyPr vert="wordArtVert" wrap="square" rtlCol="0">
            <a:spAutoFit/>
          </a:bodyPr>
          <a:lstStyle/>
          <a:p>
            <a:r>
              <a:rPr lang="cs-CZ" sz="1400" b="1" spc="-140" dirty="0" smtClean="0">
                <a:solidFill>
                  <a:srgbClr val="FF00FF"/>
                </a:solidFill>
              </a:rPr>
              <a:t>NEGATIVE FACTORS</a:t>
            </a:r>
            <a:endParaRPr lang="en-GB" sz="1400" b="1" spc="-140" dirty="0">
              <a:solidFill>
                <a:srgbClr val="FF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3266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b="1" dirty="0" smtClean="0"/>
              <a:t>EXAMPLES OF SWOT FACTORS</a:t>
            </a:r>
            <a:endParaRPr lang="en-GB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 marL="266700" indent="-268288"/>
            <a:r>
              <a:rPr lang="en-GB" sz="3200" dirty="0" smtClean="0"/>
              <a:t>Internal factors: </a:t>
            </a:r>
          </a:p>
          <a:p>
            <a:pPr marL="530225" lvl="1" indent="-265113"/>
            <a:r>
              <a:rPr lang="en-GB" sz="3200" dirty="0" smtClean="0"/>
              <a:t>product quality</a:t>
            </a:r>
          </a:p>
          <a:p>
            <a:pPr marL="530225" lvl="1" indent="-265113"/>
            <a:r>
              <a:rPr lang="en-GB" sz="3200" dirty="0" smtClean="0"/>
              <a:t>skills, ability and efficiency of employees</a:t>
            </a:r>
          </a:p>
          <a:p>
            <a:pPr marL="530225" lvl="1" indent="-265113"/>
            <a:r>
              <a:rPr lang="en-GB" sz="3200" dirty="0" smtClean="0"/>
              <a:t>work of management</a:t>
            </a:r>
          </a:p>
          <a:p>
            <a:pPr marL="530225" lvl="1" indent="-265113"/>
            <a:r>
              <a:rPr lang="en-GB" sz="3200" dirty="0" smtClean="0"/>
              <a:t>hardware and technologies</a:t>
            </a:r>
          </a:p>
          <a:p>
            <a:pPr marL="268288" indent="-271463"/>
            <a:r>
              <a:rPr lang="en-GB" sz="3400" dirty="0" smtClean="0"/>
              <a:t>External factors:</a:t>
            </a:r>
          </a:p>
          <a:p>
            <a:pPr marL="441326" lvl="1" indent="-271463"/>
            <a:r>
              <a:rPr lang="en-GB" sz="3200" dirty="0" smtClean="0"/>
              <a:t>competition</a:t>
            </a:r>
          </a:p>
          <a:p>
            <a:pPr marL="441326" lvl="1" indent="-271463"/>
            <a:r>
              <a:rPr lang="en-GB" sz="3200" dirty="0" smtClean="0"/>
              <a:t>political situation</a:t>
            </a:r>
          </a:p>
          <a:p>
            <a:pPr marL="441326" lvl="1" indent="-271463"/>
            <a:r>
              <a:rPr lang="en-GB" sz="3200" dirty="0" smtClean="0"/>
              <a:t>financial, natural and technical factors</a:t>
            </a:r>
          </a:p>
          <a:p>
            <a:pPr marL="439738" lvl="1" indent="-268288"/>
            <a:endParaRPr lang="cs-CZ" sz="3200" dirty="0" smtClean="0"/>
          </a:p>
          <a:p>
            <a:pPr marL="439738" lvl="1" indent="-268288"/>
            <a:endParaRPr lang="en-GB" sz="3000" dirty="0" smtClean="0"/>
          </a:p>
        </p:txBody>
      </p:sp>
    </p:spTree>
    <p:extLst>
      <p:ext uri="{BB962C8B-B14F-4D97-AF65-F5344CB8AC3E}">
        <p14:creationId xmlns:p14="http://schemas.microsoft.com/office/powerpoint/2010/main" val="3324729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MARKET ENVIRONMENT</a:t>
            </a:r>
            <a:endParaRPr lang="en-GB" b="1" dirty="0"/>
          </a:p>
        </p:txBody>
      </p:sp>
      <p:sp>
        <p:nvSpPr>
          <p:cNvPr id="17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8595360" cy="4937760"/>
          </a:xfrm>
        </p:spPr>
        <p:txBody>
          <a:bodyPr>
            <a:normAutofit/>
          </a:bodyPr>
          <a:lstStyle/>
          <a:p>
            <a:pPr marL="265113" lvl="1" indent="-265113"/>
            <a:r>
              <a:rPr lang="en-GB" sz="3200" dirty="0" smtClean="0"/>
              <a:t>The marketers divide market environment into two parts:</a:t>
            </a:r>
          </a:p>
          <a:p>
            <a:pPr marL="530225" lvl="2" indent="-265113"/>
            <a:r>
              <a:rPr lang="en-GB" sz="3200" dirty="0" smtClean="0"/>
              <a:t>Micro-Environment </a:t>
            </a:r>
            <a:r>
              <a:rPr lang="en-GB" sz="3200" dirty="0"/>
              <a:t>(near environment</a:t>
            </a:r>
            <a:r>
              <a:rPr lang="en-GB" sz="3200" dirty="0" smtClean="0"/>
              <a:t>)</a:t>
            </a:r>
            <a:endParaRPr lang="cs-CZ" sz="3200" dirty="0" smtClean="0"/>
          </a:p>
          <a:p>
            <a:pPr marL="530225" lvl="2" indent="-265113"/>
            <a:r>
              <a:rPr lang="en-GB" sz="3200" dirty="0"/>
              <a:t>Macro-Environment (external environment</a:t>
            </a:r>
            <a:r>
              <a:rPr lang="en-GB" sz="3200" dirty="0" smtClean="0"/>
              <a:t>)</a:t>
            </a:r>
            <a:endParaRPr lang="cs-CZ" sz="3200" dirty="0" smtClean="0"/>
          </a:p>
          <a:p>
            <a:pPr marL="265112" lvl="2" indent="0">
              <a:buNone/>
            </a:pPr>
            <a:endParaRPr lang="en-GB" sz="3000" dirty="0" smtClean="0"/>
          </a:p>
        </p:txBody>
      </p:sp>
      <p:grpSp>
        <p:nvGrpSpPr>
          <p:cNvPr id="6" name="Skupina 5"/>
          <p:cNvGrpSpPr/>
          <p:nvPr/>
        </p:nvGrpSpPr>
        <p:grpSpPr>
          <a:xfrm>
            <a:off x="3569927" y="4041031"/>
            <a:ext cx="1980220" cy="2160240"/>
            <a:chOff x="3023828" y="2780928"/>
            <a:chExt cx="3024336" cy="3672408"/>
          </a:xfrm>
        </p:grpSpPr>
        <p:sp>
          <p:nvSpPr>
            <p:cNvPr id="3" name="Obdélník 2"/>
            <p:cNvSpPr/>
            <p:nvPr/>
          </p:nvSpPr>
          <p:spPr>
            <a:xfrm>
              <a:off x="3438965" y="4653136"/>
              <a:ext cx="2232248" cy="18002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17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b="1" dirty="0" smtClean="0">
                  <a:solidFill>
                    <a:schemeClr val="tx2"/>
                  </a:solidFill>
                </a:rPr>
                <a:t>COMPANY LTD</a:t>
              </a:r>
              <a:endParaRPr lang="en-GB" b="1" dirty="0">
                <a:solidFill>
                  <a:schemeClr val="tx2"/>
                </a:solidFill>
              </a:endParaRPr>
            </a:p>
          </p:txBody>
        </p:sp>
        <p:sp>
          <p:nvSpPr>
            <p:cNvPr id="5" name="Rovnoramenný trojúhelník 4"/>
            <p:cNvSpPr/>
            <p:nvPr/>
          </p:nvSpPr>
          <p:spPr>
            <a:xfrm>
              <a:off x="3023828" y="2780928"/>
              <a:ext cx="3024336" cy="1872208"/>
            </a:xfrm>
            <a:prstGeom prst="triangle">
              <a:avLst/>
            </a:prstGeom>
            <a:solidFill>
              <a:srgbClr val="FF0000"/>
            </a:solidFill>
            <a:ln w="317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0" name="Ovál 9"/>
          <p:cNvSpPr/>
          <p:nvPr/>
        </p:nvSpPr>
        <p:spPr>
          <a:xfrm>
            <a:off x="3042368" y="3810182"/>
            <a:ext cx="3060340" cy="2664296"/>
          </a:xfrm>
          <a:prstGeom prst="ellipse">
            <a:avLst/>
          </a:prstGeom>
          <a:solidFill>
            <a:schemeClr val="tx2">
              <a:lumMod val="40000"/>
              <a:lumOff val="60000"/>
              <a:alpha val="3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Ovál 10"/>
          <p:cNvSpPr/>
          <p:nvPr/>
        </p:nvSpPr>
        <p:spPr>
          <a:xfrm>
            <a:off x="1296174" y="3558174"/>
            <a:ext cx="6552728" cy="3096344"/>
          </a:xfrm>
          <a:prstGeom prst="ellipse">
            <a:avLst/>
          </a:prstGeom>
          <a:solidFill>
            <a:schemeClr val="accent1">
              <a:lumMod val="20000"/>
              <a:lumOff val="80000"/>
              <a:alpha val="11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8" name="Zakřivená spojnice 17"/>
          <p:cNvCxnSpPr/>
          <p:nvPr/>
        </p:nvCxnSpPr>
        <p:spPr>
          <a:xfrm rot="10800000" flipV="1">
            <a:off x="5550148" y="2601366"/>
            <a:ext cx="2222681" cy="2088232"/>
          </a:xfrm>
          <a:prstGeom prst="curvedConnector3">
            <a:avLst>
              <a:gd name="adj1" fmla="val -44223"/>
            </a:avLst>
          </a:prstGeom>
          <a:ln w="114300">
            <a:solidFill>
              <a:srgbClr val="FF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Zakřivená spojnice 21"/>
          <p:cNvCxnSpPr/>
          <p:nvPr/>
        </p:nvCxnSpPr>
        <p:spPr>
          <a:xfrm rot="16200000" flipH="1">
            <a:off x="755576" y="3717032"/>
            <a:ext cx="1656184" cy="936104"/>
          </a:xfrm>
          <a:prstGeom prst="curvedConnector3">
            <a:avLst>
              <a:gd name="adj1" fmla="val 50000"/>
            </a:avLst>
          </a:prstGeom>
          <a:ln w="1143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4837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MICRO-ENVIRONMENT</a:t>
            </a:r>
            <a:endParaRPr lang="en-GB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266700" indent="-268288"/>
            <a:r>
              <a:rPr lang="en-GB" sz="3200" dirty="0"/>
              <a:t>The </a:t>
            </a:r>
            <a:r>
              <a:rPr lang="en-GB" sz="3200" dirty="0" smtClean="0"/>
              <a:t>micro</a:t>
            </a:r>
            <a:r>
              <a:rPr lang="cs-CZ" sz="3200" dirty="0" smtClean="0"/>
              <a:t>-</a:t>
            </a:r>
            <a:r>
              <a:rPr lang="en-GB" sz="3200" dirty="0" smtClean="0"/>
              <a:t>environment </a:t>
            </a:r>
            <a:r>
              <a:rPr lang="en-GB" sz="3200" dirty="0"/>
              <a:t>refers to the forces that are close </a:t>
            </a:r>
            <a:r>
              <a:rPr lang="en-GB" sz="3200" dirty="0" smtClean="0"/>
              <a:t>to </a:t>
            </a:r>
            <a:r>
              <a:rPr lang="en-GB" sz="3200" dirty="0"/>
              <a:t>the </a:t>
            </a:r>
            <a:r>
              <a:rPr lang="en-GB" sz="3200" dirty="0" smtClean="0"/>
              <a:t>company</a:t>
            </a:r>
            <a:endParaRPr lang="cs-CZ" sz="3200" dirty="0" smtClean="0"/>
          </a:p>
          <a:p>
            <a:pPr marL="266700" indent="-268288"/>
            <a:r>
              <a:rPr lang="en-GB" sz="3200" dirty="0" smtClean="0"/>
              <a:t>Factors that the company may affect with its </a:t>
            </a:r>
            <a:r>
              <a:rPr lang="cs-CZ" sz="3200" dirty="0" err="1" smtClean="0"/>
              <a:t>activities</a:t>
            </a:r>
            <a:r>
              <a:rPr lang="en-GB" sz="3200" dirty="0" smtClean="0"/>
              <a:t> (at least partly)</a:t>
            </a:r>
          </a:p>
          <a:p>
            <a:pPr marL="0" indent="0">
              <a:buNone/>
            </a:pPr>
            <a:endParaRPr lang="en-GB" sz="3200" dirty="0" smtClean="0"/>
          </a:p>
        </p:txBody>
      </p:sp>
      <p:grpSp>
        <p:nvGrpSpPr>
          <p:cNvPr id="19" name="Skupina 18"/>
          <p:cNvGrpSpPr/>
          <p:nvPr/>
        </p:nvGrpSpPr>
        <p:grpSpPr>
          <a:xfrm>
            <a:off x="2339752" y="3717032"/>
            <a:ext cx="3819592" cy="2376264"/>
            <a:chOff x="2339752" y="3717032"/>
            <a:chExt cx="3819592" cy="2376264"/>
          </a:xfrm>
        </p:grpSpPr>
        <p:grpSp>
          <p:nvGrpSpPr>
            <p:cNvPr id="6" name="Skupina 5"/>
            <p:cNvGrpSpPr/>
            <p:nvPr/>
          </p:nvGrpSpPr>
          <p:grpSpPr>
            <a:xfrm>
              <a:off x="2915816" y="3717032"/>
              <a:ext cx="1980220" cy="2160240"/>
              <a:chOff x="3023828" y="2780928"/>
              <a:chExt cx="3024336" cy="3672408"/>
            </a:xfrm>
          </p:grpSpPr>
          <p:sp>
            <p:nvSpPr>
              <p:cNvPr id="7" name="Obdélník 6"/>
              <p:cNvSpPr/>
              <p:nvPr/>
            </p:nvSpPr>
            <p:spPr>
              <a:xfrm>
                <a:off x="3438965" y="4653136"/>
                <a:ext cx="2232248" cy="180020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 w="317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cs-CZ" b="1" dirty="0" smtClean="0">
                    <a:solidFill>
                      <a:schemeClr val="tx2"/>
                    </a:solidFill>
                  </a:rPr>
                  <a:t>COMPANY LTD</a:t>
                </a:r>
                <a:endParaRPr lang="en-GB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8" name="Rovnoramenný trojúhelník 7"/>
              <p:cNvSpPr/>
              <p:nvPr/>
            </p:nvSpPr>
            <p:spPr>
              <a:xfrm>
                <a:off x="3023828" y="2780928"/>
                <a:ext cx="3024336" cy="1872208"/>
              </a:xfrm>
              <a:prstGeom prst="triangle">
                <a:avLst/>
              </a:prstGeom>
              <a:solidFill>
                <a:srgbClr val="FF0000"/>
              </a:solidFill>
              <a:ln w="317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cxnSp>
          <p:nvCxnSpPr>
            <p:cNvPr id="10" name="Přímá spojnice se šipkou 9"/>
            <p:cNvCxnSpPr/>
            <p:nvPr/>
          </p:nvCxnSpPr>
          <p:spPr>
            <a:xfrm flipV="1">
              <a:off x="3751730" y="3717032"/>
              <a:ext cx="897493" cy="1294868"/>
            </a:xfrm>
            <a:prstGeom prst="straightConnector1">
              <a:avLst/>
            </a:prstGeom>
            <a:ln w="38100" cap="rnd">
              <a:solidFill>
                <a:srgbClr val="FFFF00"/>
              </a:solidFill>
              <a:headEnd type="triangle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Přímá spojnice se šipkou 10"/>
            <p:cNvCxnSpPr/>
            <p:nvPr/>
          </p:nvCxnSpPr>
          <p:spPr>
            <a:xfrm>
              <a:off x="2733188" y="4581128"/>
              <a:ext cx="897493" cy="403640"/>
            </a:xfrm>
            <a:prstGeom prst="straightConnector1">
              <a:avLst/>
            </a:prstGeom>
            <a:ln w="38100" cap="rnd">
              <a:solidFill>
                <a:srgbClr val="FFFF00"/>
              </a:solidFill>
              <a:headEnd type="triangle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Přímá spojnice se šipkou 11"/>
            <p:cNvCxnSpPr/>
            <p:nvPr/>
          </p:nvCxnSpPr>
          <p:spPr>
            <a:xfrm>
              <a:off x="4364359" y="5451800"/>
              <a:ext cx="1794985" cy="0"/>
            </a:xfrm>
            <a:prstGeom prst="straightConnector1">
              <a:avLst/>
            </a:prstGeom>
            <a:ln w="38100" cap="rnd">
              <a:solidFill>
                <a:srgbClr val="FFFF00"/>
              </a:solidFill>
              <a:headEnd type="triangle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Přímá spojnice se šipkou 12"/>
            <p:cNvCxnSpPr/>
            <p:nvPr/>
          </p:nvCxnSpPr>
          <p:spPr>
            <a:xfrm flipV="1">
              <a:off x="2339752" y="5451800"/>
              <a:ext cx="1290929" cy="641496"/>
            </a:xfrm>
            <a:prstGeom prst="straightConnector1">
              <a:avLst/>
            </a:prstGeom>
            <a:ln w="38100" cap="rnd">
              <a:solidFill>
                <a:srgbClr val="FFFF00"/>
              </a:solidFill>
              <a:headEnd type="triangle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Přímá spojnice se šipkou 13"/>
            <p:cNvCxnSpPr/>
            <p:nvPr/>
          </p:nvCxnSpPr>
          <p:spPr>
            <a:xfrm>
              <a:off x="3380979" y="5729389"/>
              <a:ext cx="1049893" cy="0"/>
            </a:xfrm>
            <a:prstGeom prst="straightConnector1">
              <a:avLst/>
            </a:prstGeom>
            <a:ln w="38100" cap="rnd">
              <a:solidFill>
                <a:srgbClr val="FFFF00"/>
              </a:solidFill>
              <a:headEnd type="triangle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191781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MICRO-ENVIRONMENT </a:t>
            </a:r>
            <a:endParaRPr lang="en-GB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266700" indent="-268288"/>
            <a:r>
              <a:rPr lang="en-GB" sz="3200" dirty="0" smtClean="0"/>
              <a:t>Includes:</a:t>
            </a:r>
          </a:p>
          <a:p>
            <a:pPr marL="530225" lvl="1" indent="-265113"/>
            <a:r>
              <a:rPr lang="en-GB" sz="3200" dirty="0" smtClean="0"/>
              <a:t>company itself</a:t>
            </a:r>
          </a:p>
          <a:p>
            <a:pPr marL="530225" lvl="1" indent="-265113"/>
            <a:r>
              <a:rPr lang="en-GB" sz="3200" dirty="0" smtClean="0"/>
              <a:t>suppliers</a:t>
            </a:r>
          </a:p>
          <a:p>
            <a:pPr marL="530225" lvl="1" indent="-265113"/>
            <a:r>
              <a:rPr lang="en-GB" sz="3200" dirty="0" smtClean="0"/>
              <a:t>marketing intermediaries</a:t>
            </a:r>
            <a:endParaRPr lang="cs-CZ" sz="3200" dirty="0" smtClean="0"/>
          </a:p>
          <a:p>
            <a:pPr marL="530225" lvl="1" indent="-265113"/>
            <a:r>
              <a:rPr lang="en-GB" sz="3200" dirty="0" smtClean="0"/>
              <a:t>customer </a:t>
            </a:r>
            <a:r>
              <a:rPr lang="en-GB" sz="3200" dirty="0"/>
              <a:t>markets </a:t>
            </a:r>
            <a:endParaRPr lang="cs-CZ" sz="3200" dirty="0" smtClean="0"/>
          </a:p>
          <a:p>
            <a:pPr marL="530225" lvl="1" indent="-265113"/>
            <a:r>
              <a:rPr lang="en-GB" sz="3200" dirty="0" smtClean="0"/>
              <a:t>public</a:t>
            </a:r>
            <a:endParaRPr lang="en-GB" sz="3000" dirty="0"/>
          </a:p>
        </p:txBody>
      </p:sp>
    </p:spTree>
    <p:extLst>
      <p:ext uri="{BB962C8B-B14F-4D97-AF65-F5344CB8AC3E}">
        <p14:creationId xmlns:p14="http://schemas.microsoft.com/office/powerpoint/2010/main" val="1473112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ho">
  <a:themeElements>
    <a:clrScheme name="SOHO">
      <a:dk1>
        <a:srgbClr val="2E2224"/>
      </a:dk1>
      <a:lt1>
        <a:sysClr val="window" lastClr="FFFFFF"/>
      </a:lt1>
      <a:dk2>
        <a:srgbClr val="48231E"/>
      </a:dk2>
      <a:lt2>
        <a:srgbClr val="CBD8DD"/>
      </a:lt2>
      <a:accent1>
        <a:srgbClr val="61625E"/>
      </a:accent1>
      <a:accent2>
        <a:srgbClr val="964D2C"/>
      </a:accent2>
      <a:accent3>
        <a:srgbClr val="66553E"/>
      </a:accent3>
      <a:accent4>
        <a:srgbClr val="848058"/>
      </a:accent4>
      <a:accent5>
        <a:srgbClr val="AFA14B"/>
      </a:accent5>
      <a:accent6>
        <a:srgbClr val="AD7D4D"/>
      </a:accent6>
      <a:hlink>
        <a:srgbClr val="FFDE66"/>
      </a:hlink>
      <a:folHlink>
        <a:srgbClr val="C0AEBC"/>
      </a:folHlink>
    </a:clrScheme>
    <a:fontScheme name="SOHO">
      <a:majorFont>
        <a:latin typeface="Candara"/>
        <a:ea typeface=""/>
        <a:cs typeface=""/>
        <a:font script="Jpan" typeface="ＭＳ Ｐゴシック"/>
        <a:font script="Hang" typeface="HY견명조"/>
        <a:font script="Hans" typeface="华文新魏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华文楷体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HO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7000"/>
                <a:satMod val="150000"/>
              </a:schemeClr>
            </a:gs>
            <a:gs pos="30000">
              <a:schemeClr val="phClr">
                <a:shade val="94000"/>
                <a:satMod val="130000"/>
              </a:schemeClr>
            </a:gs>
            <a:gs pos="45000">
              <a:schemeClr val="phClr">
                <a:shade val="100000"/>
                <a:satMod val="120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4000"/>
                <a:satMod val="130000"/>
              </a:schemeClr>
            </a:gs>
            <a:gs pos="100000">
              <a:schemeClr val="phClr">
                <a:shade val="67000"/>
                <a:satMod val="15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700000"/>
            </a:lightRig>
          </a:scene3d>
          <a:sp3d contourW="19050">
            <a:bevelT w="31750" h="38100"/>
            <a:contourClr>
              <a:schemeClr val="phClr">
                <a:shade val="15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4000"/>
                <a:satMod val="210000"/>
              </a:schemeClr>
            </a:gs>
            <a:gs pos="40000">
              <a:schemeClr val="phClr">
                <a:tint val="72000"/>
                <a:shade val="99000"/>
                <a:satMod val="200000"/>
              </a:schemeClr>
            </a:gs>
            <a:gs pos="100000">
              <a:schemeClr val="phClr">
                <a:tint val="100000"/>
                <a:shade val="30000"/>
                <a:alpha val="100000"/>
                <a:satMod val="17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86000"/>
                <a:alpha val="90000"/>
              </a:schemeClr>
              <a:schemeClr val="phClr">
                <a:shade val="49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TC101790493[[fn=Malé pracoviště, domácnost (SoHo)]]</Template>
  <TotalTime>2234</TotalTime>
  <Words>477</Words>
  <Application>Microsoft Office PowerPoint</Application>
  <PresentationFormat>Předvádění na obrazovce (4:3)</PresentationFormat>
  <Paragraphs>113</Paragraphs>
  <Slides>19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0" baseType="lpstr">
      <vt:lpstr>Soho</vt:lpstr>
      <vt:lpstr>MARKET ENVIRONMENT</vt:lpstr>
      <vt:lpstr>MARKET ENVIRONMENT</vt:lpstr>
      <vt:lpstr>THE USED METHODS FOR KNOWING MARKET ENVIRONMENT</vt:lpstr>
      <vt:lpstr>SWOT ANALYSIS (SWOT MATRIX)</vt:lpstr>
      <vt:lpstr>SWOT ANALYSIS - CONTINUATION</vt:lpstr>
      <vt:lpstr>EXAMPLES OF SWOT FACTORS</vt:lpstr>
      <vt:lpstr>MARKET ENVIRONMENT</vt:lpstr>
      <vt:lpstr>MICRO-ENVIRONMENT</vt:lpstr>
      <vt:lpstr>MICRO-ENVIRONMENT </vt:lpstr>
      <vt:lpstr>MICRO-ENVIRONMENT</vt:lpstr>
      <vt:lpstr>MACRO-ENVIRONMENT</vt:lpstr>
      <vt:lpstr>MACRO-ENVIRONMENT</vt:lpstr>
      <vt:lpstr>DEMOGRAPHIC FACTORS</vt:lpstr>
      <vt:lpstr>TECHNICAL AND TECNOLOGICAL FACTORS</vt:lpstr>
      <vt:lpstr>NATURAL FACTORS</vt:lpstr>
      <vt:lpstr>POLITICAL FACTORS</vt:lpstr>
      <vt:lpstr>ECONOMICAL FACTORS</vt:lpstr>
      <vt:lpstr>CULTURAL AND SOCIAL FACTORS</vt:lpstr>
      <vt:lpstr>Resources:</vt:lpstr>
    </vt:vector>
  </TitlesOfParts>
  <Company>Ledeč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MARKETING</dc:title>
  <dc:creator>Flekalová Jana</dc:creator>
  <cp:lastModifiedBy>Flekalová Jana</cp:lastModifiedBy>
  <cp:revision>51</cp:revision>
  <dcterms:created xsi:type="dcterms:W3CDTF">2014-04-24T17:21:30Z</dcterms:created>
  <dcterms:modified xsi:type="dcterms:W3CDTF">2014-05-28T20:13:31Z</dcterms:modified>
</cp:coreProperties>
</file>