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2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9.5.2014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MARKETING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PLACE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How the goods get from the producer to the customer.</a:t>
            </a:r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1908"/>
            <a:ext cx="2476500" cy="18478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3365815"/>
            <a:ext cx="2371725" cy="19335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43327"/>
            <a:ext cx="2095500" cy="2181225"/>
          </a:xfrm>
          <a:prstGeom prst="rect">
            <a:avLst/>
          </a:prstGeom>
        </p:spPr>
      </p:pic>
      <p:cxnSp>
        <p:nvCxnSpPr>
          <p:cNvPr id="8" name="Přímá spojnice se šipkou 7"/>
          <p:cNvCxnSpPr/>
          <p:nvPr/>
        </p:nvCxnSpPr>
        <p:spPr>
          <a:xfrm>
            <a:off x="2635052" y="3284984"/>
            <a:ext cx="784820" cy="1224136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>
            <a:endCxn id="4" idx="1"/>
          </p:cNvCxnSpPr>
          <p:nvPr/>
        </p:nvCxnSpPr>
        <p:spPr>
          <a:xfrm>
            <a:off x="5791597" y="4343115"/>
            <a:ext cx="508595" cy="1232718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PRICE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The amount that you pay for a definite quantity, weight or other measure of a good or service.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789040"/>
            <a:ext cx="3674716" cy="18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PROMOTION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356164"/>
            <a:ext cx="8595360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Tools used for persuasive communication with customers:</a:t>
            </a:r>
          </a:p>
          <a:p>
            <a:pPr marL="530225" lvl="3" indent="-265113"/>
            <a:r>
              <a:rPr lang="en-GB" sz="3200" dirty="0" smtClean="0"/>
              <a:t>advertising</a:t>
            </a:r>
          </a:p>
          <a:p>
            <a:pPr marL="530225" lvl="3" indent="-265113"/>
            <a:r>
              <a:rPr lang="en-GB" sz="3200" dirty="0" smtClean="0"/>
              <a:t>personal selling</a:t>
            </a:r>
          </a:p>
          <a:p>
            <a:pPr marL="530225" lvl="3" indent="-265113"/>
            <a:r>
              <a:rPr lang="en-GB" sz="3200" dirty="0" smtClean="0"/>
              <a:t>sales promotion</a:t>
            </a:r>
          </a:p>
          <a:p>
            <a:pPr marL="530225" lvl="3" indent="-265113"/>
            <a:r>
              <a:rPr lang="en-GB" sz="3200" dirty="0" smtClean="0"/>
              <a:t>public </a:t>
            </a:r>
            <a:r>
              <a:rPr lang="en-GB" sz="2800" dirty="0" smtClean="0"/>
              <a:t>relations</a:t>
            </a:r>
            <a:endParaRPr lang="en-GB" sz="2800" dirty="0"/>
          </a:p>
        </p:txBody>
      </p:sp>
      <p:grpSp>
        <p:nvGrpSpPr>
          <p:cNvPr id="29" name="Skupina 28"/>
          <p:cNvGrpSpPr/>
          <p:nvPr/>
        </p:nvGrpSpPr>
        <p:grpSpPr>
          <a:xfrm>
            <a:off x="4776429" y="2386809"/>
            <a:ext cx="1354268" cy="3768508"/>
            <a:chOff x="6255187" y="2924944"/>
            <a:chExt cx="990110" cy="2964658"/>
          </a:xfrm>
        </p:grpSpPr>
        <p:sp>
          <p:nvSpPr>
            <p:cNvPr id="4" name="Veselý obličej 3"/>
            <p:cNvSpPr/>
            <p:nvPr/>
          </p:nvSpPr>
          <p:spPr>
            <a:xfrm>
              <a:off x="6435207" y="2924944"/>
              <a:ext cx="810090" cy="792088"/>
            </a:xfrm>
            <a:prstGeom prst="smileyFac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Přímá spojnice 5"/>
            <p:cNvCxnSpPr/>
            <p:nvPr/>
          </p:nvCxnSpPr>
          <p:spPr>
            <a:xfrm>
              <a:off x="6840252" y="3717032"/>
              <a:ext cx="0" cy="216024"/>
            </a:xfrm>
            <a:prstGeom prst="line">
              <a:avLst/>
            </a:prstGeom>
            <a:ln w="187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Vývojový diagram: alternativní postup 6"/>
            <p:cNvSpPr/>
            <p:nvPr/>
          </p:nvSpPr>
          <p:spPr>
            <a:xfrm>
              <a:off x="6570222" y="3933056"/>
              <a:ext cx="540060" cy="1008112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Přímá spojnice 8"/>
            <p:cNvCxnSpPr/>
            <p:nvPr/>
          </p:nvCxnSpPr>
          <p:spPr>
            <a:xfrm flipH="1">
              <a:off x="6255187" y="4194635"/>
              <a:ext cx="315035" cy="242477"/>
            </a:xfrm>
            <a:prstGeom prst="line">
              <a:avLst/>
            </a:prstGeom>
            <a:ln w="82550">
              <a:solidFill>
                <a:schemeClr val="accent2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 flipH="1">
              <a:off x="6732240" y="4251619"/>
              <a:ext cx="219200" cy="473525"/>
            </a:xfrm>
            <a:prstGeom prst="line">
              <a:avLst/>
            </a:prstGeom>
            <a:ln w="82550">
              <a:solidFill>
                <a:schemeClr val="accent2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Skupina 26"/>
            <p:cNvGrpSpPr/>
            <p:nvPr/>
          </p:nvGrpSpPr>
          <p:grpSpPr>
            <a:xfrm>
              <a:off x="6570222" y="4941168"/>
              <a:ext cx="162018" cy="936104"/>
              <a:chOff x="6570222" y="4941168"/>
              <a:chExt cx="162018" cy="936104"/>
            </a:xfrm>
          </p:grpSpPr>
          <p:cxnSp>
            <p:nvCxnSpPr>
              <p:cNvPr id="22" name="Přímá spojnice 21"/>
              <p:cNvCxnSpPr/>
              <p:nvPr/>
            </p:nvCxnSpPr>
            <p:spPr>
              <a:xfrm>
                <a:off x="6732240" y="4941168"/>
                <a:ext cx="0" cy="936104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Přímá spojnice 22"/>
              <p:cNvCxnSpPr/>
              <p:nvPr/>
            </p:nvCxnSpPr>
            <p:spPr>
              <a:xfrm flipH="1">
                <a:off x="6570222" y="5877272"/>
                <a:ext cx="157135" cy="0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Skupina 25"/>
            <p:cNvGrpSpPr/>
            <p:nvPr/>
          </p:nvGrpSpPr>
          <p:grpSpPr>
            <a:xfrm>
              <a:off x="6794305" y="4941168"/>
              <a:ext cx="157135" cy="948434"/>
              <a:chOff x="6794305" y="4941168"/>
              <a:chExt cx="157135" cy="948434"/>
            </a:xfrm>
          </p:grpSpPr>
          <p:cxnSp>
            <p:nvCxnSpPr>
              <p:cNvPr id="21" name="Přímá spojnice 20"/>
              <p:cNvCxnSpPr/>
              <p:nvPr/>
            </p:nvCxnSpPr>
            <p:spPr>
              <a:xfrm>
                <a:off x="6951440" y="4941168"/>
                <a:ext cx="0" cy="936104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Přímá spojnice 24"/>
              <p:cNvCxnSpPr/>
              <p:nvPr/>
            </p:nvCxnSpPr>
            <p:spPr>
              <a:xfrm flipH="1">
                <a:off x="6794305" y="5889602"/>
                <a:ext cx="157135" cy="0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17415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THE OTHER </a:t>
            </a:r>
            <a:r>
              <a:rPr lang="cs-CZ" b="1" dirty="0" err="1" smtClean="0"/>
              <a:t>Ps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010872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Packaging – putting goods into the wrappers, designing and of these wrappers</a:t>
            </a:r>
          </a:p>
          <a:p>
            <a:pPr marL="265113" indent="-265113"/>
            <a:r>
              <a:rPr lang="en-GB" sz="3200" dirty="0" smtClean="0"/>
              <a:t>Positioning – the way by which the marketers want to create required impression in the minds of consumers</a:t>
            </a:r>
          </a:p>
          <a:p>
            <a:pPr marL="265113" indent="-265113"/>
            <a:r>
              <a:rPr lang="en-GB" sz="3200" dirty="0" smtClean="0"/>
              <a:t>People – work of employees, management, organization culture</a:t>
            </a:r>
          </a:p>
          <a:p>
            <a:pPr marL="265113" indent="-265113"/>
            <a:r>
              <a:rPr lang="en-GB" sz="3200" dirty="0" smtClean="0"/>
              <a:t>Partnership – </a:t>
            </a:r>
            <a:r>
              <a:rPr lang="en-GB" sz="3200" dirty="0" err="1" smtClean="0"/>
              <a:t>cooperations</a:t>
            </a:r>
            <a:r>
              <a:rPr lang="en-GB" sz="3200" dirty="0" smtClean="0"/>
              <a:t> and alliances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7334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http://www.notesdesk.com/notes/marketing/what-is-marketing-and-basic-marketing-concepts</a:t>
            </a:r>
            <a:r>
              <a:rPr lang="en-GB" dirty="0" smtClean="0"/>
              <a:t>/</a:t>
            </a:r>
            <a:endParaRPr lang="cs-CZ" dirty="0" smtClean="0"/>
          </a:p>
          <a:p>
            <a:r>
              <a:rPr lang="cs-CZ" dirty="0"/>
              <a:t>http://</a:t>
            </a:r>
            <a:r>
              <a:rPr lang="cs-CZ" dirty="0" smtClean="0"/>
              <a:t>en.wikipedia.org/wiki/Marketing#History</a:t>
            </a:r>
          </a:p>
          <a:p>
            <a:r>
              <a:rPr lang="cs-CZ" dirty="0"/>
              <a:t>http://</a:t>
            </a:r>
            <a:r>
              <a:rPr lang="cs-CZ" dirty="0" smtClean="0"/>
              <a:t>esl.about.com/od/businessenglishvocabulary/a/lx_marketing1.htm</a:t>
            </a:r>
          </a:p>
          <a:p>
            <a:r>
              <a:rPr lang="cs-CZ" dirty="0"/>
              <a:t>http://www.netmba.com/strategy/matrix/bcg</a:t>
            </a:r>
            <a:r>
              <a:rPr lang="cs-CZ" dirty="0" smtClean="0"/>
              <a:t>/</a:t>
            </a:r>
          </a:p>
          <a:p>
            <a:r>
              <a:rPr lang="cs-CZ" dirty="0"/>
              <a:t>http://</a:t>
            </a:r>
            <a:r>
              <a:rPr lang="cs-CZ" dirty="0" smtClean="0"/>
              <a:t>economictimes.indiatimes.com/definition/marketing-mix</a:t>
            </a:r>
          </a:p>
          <a:p>
            <a:r>
              <a:rPr lang="cs-CZ" dirty="0" smtClean="0"/>
              <a:t>www.pixabay.com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WHAT´S MARKETING?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4729728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business discipline</a:t>
            </a:r>
            <a:r>
              <a:rPr lang="cs-CZ" sz="3200" dirty="0" smtClean="0"/>
              <a:t>  </a:t>
            </a:r>
          </a:p>
          <a:p>
            <a:pPr marL="265113" indent="-265113"/>
            <a:r>
              <a:rPr lang="en-GB" sz="3200" dirty="0" smtClean="0"/>
              <a:t>activities </a:t>
            </a:r>
            <a:r>
              <a:rPr lang="en-GB" sz="3200" dirty="0"/>
              <a:t>intended to make and attract a profitable demand for a product</a:t>
            </a:r>
            <a:endParaRPr lang="en-GB" sz="3200" dirty="0" smtClean="0"/>
          </a:p>
          <a:p>
            <a:pPr marL="265113" indent="-265113"/>
            <a:r>
              <a:rPr lang="en-GB" sz="3200" dirty="0" smtClean="0"/>
              <a:t>the science of choosing target markets</a:t>
            </a:r>
          </a:p>
          <a:p>
            <a:pPr marL="0" indent="0">
              <a:buNone/>
            </a:pPr>
            <a:endParaRPr lang="cs-CZ" sz="3200" dirty="0" smtClean="0"/>
          </a:p>
          <a:p>
            <a:endParaRPr lang="cs-CZ" sz="3200" dirty="0" smtClean="0"/>
          </a:p>
          <a:p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3722494" cy="442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MARKETING´S HISTORY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first forms </a:t>
            </a:r>
            <a:r>
              <a:rPr lang="cs-CZ" sz="3200" dirty="0" err="1" smtClean="0"/>
              <a:t>appeared</a:t>
            </a:r>
            <a:r>
              <a:rPr lang="cs-CZ" sz="3200" dirty="0" smtClean="0"/>
              <a:t> </a:t>
            </a:r>
            <a:r>
              <a:rPr lang="en-GB" sz="3200" dirty="0" smtClean="0"/>
              <a:t>in ancient history (e. g. shop singboards, advertisings for matches in Rome)</a:t>
            </a:r>
          </a:p>
          <a:p>
            <a:pPr marL="265113" indent="-265113"/>
            <a:r>
              <a:rPr lang="en-GB" sz="3200" dirty="0" smtClean="0"/>
              <a:t>typical marketing (as we know it) developed after first world war</a:t>
            </a:r>
            <a:endParaRPr lang="cs-CZ" sz="3200" dirty="0" smtClean="0"/>
          </a:p>
          <a:p>
            <a:pPr marL="265113" lvl="8" indent="-265113"/>
            <a:r>
              <a:rPr lang="en-GB" sz="3200" spc="30" dirty="0">
                <a:cs typeface="Tahoma" pitchFamily="34" charset="0"/>
              </a:rPr>
              <a:t>the great expansion of marketing was in the </a:t>
            </a:r>
            <a:r>
              <a:rPr lang="en-GB" sz="3200" spc="30" dirty="0" smtClean="0">
                <a:cs typeface="Tahoma" pitchFamily="34" charset="0"/>
              </a:rPr>
              <a:t>50</a:t>
            </a:r>
            <a:r>
              <a:rPr lang="cs-CZ" sz="3200" spc="30" dirty="0" smtClean="0">
                <a:cs typeface="Tahoma" pitchFamily="34" charset="0"/>
              </a:rPr>
              <a:t>´</a:t>
            </a:r>
            <a:r>
              <a:rPr lang="en-GB" sz="3200" spc="30" dirty="0" smtClean="0">
                <a:cs typeface="Tahoma" pitchFamily="34" charset="0"/>
              </a:rPr>
              <a:t>s </a:t>
            </a:r>
            <a:r>
              <a:rPr lang="en-GB" sz="3200" spc="30" dirty="0">
                <a:cs typeface="Tahoma" pitchFamily="34" charset="0"/>
              </a:rPr>
              <a:t>and </a:t>
            </a:r>
            <a:r>
              <a:rPr lang="en-GB" sz="3200" spc="30" dirty="0" smtClean="0">
                <a:cs typeface="Tahoma" pitchFamily="34" charset="0"/>
              </a:rPr>
              <a:t>60</a:t>
            </a:r>
            <a:r>
              <a:rPr lang="cs-CZ" sz="3200" spc="30" dirty="0" smtClean="0">
                <a:cs typeface="Tahoma" pitchFamily="34" charset="0"/>
              </a:rPr>
              <a:t>´</a:t>
            </a:r>
            <a:r>
              <a:rPr lang="en-GB" sz="3200" spc="30" dirty="0" smtClean="0">
                <a:cs typeface="Tahoma" pitchFamily="34" charset="0"/>
              </a:rPr>
              <a:t>s </a:t>
            </a:r>
            <a:r>
              <a:rPr lang="en-GB" sz="3200" spc="30" dirty="0">
                <a:cs typeface="Tahoma" pitchFamily="34" charset="0"/>
              </a:rPr>
              <a:t>last century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C</a:t>
            </a:r>
            <a:r>
              <a:rPr lang="cs-CZ" sz="4000" b="1" dirty="0"/>
              <a:t>ONTEMPORARY APPROACHES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marketing is focused on the customers</a:t>
            </a:r>
          </a:p>
          <a:p>
            <a:pPr marL="266700" indent="-268288"/>
            <a:r>
              <a:rPr lang="en-GB" sz="3200" dirty="0" smtClean="0"/>
              <a:t>Philip </a:t>
            </a:r>
            <a:r>
              <a:rPr lang="en-GB" sz="3200" dirty="0" err="1" smtClean="0"/>
              <a:t>Kotler</a:t>
            </a:r>
            <a:r>
              <a:rPr lang="en-GB" sz="3200" dirty="0" smtClean="0"/>
              <a:t> (American significant marketing author) knows concept of business management</a:t>
            </a:r>
            <a:r>
              <a:rPr lang="cs-CZ" sz="3200" dirty="0" smtClean="0"/>
              <a:t>:</a:t>
            </a:r>
          </a:p>
          <a:p>
            <a:pPr marL="530225" lvl="1" indent="-265113"/>
            <a:r>
              <a:rPr lang="cs-CZ" sz="3200" spc="30" dirty="0"/>
              <a:t>t</a:t>
            </a:r>
            <a:r>
              <a:rPr lang="en-GB" sz="3200" spc="30" dirty="0" smtClean="0"/>
              <a:t>he </a:t>
            </a:r>
            <a:r>
              <a:rPr lang="cs-CZ" sz="3200" spc="30" dirty="0"/>
              <a:t>p</a:t>
            </a:r>
            <a:r>
              <a:rPr lang="en-GB" sz="3200" spc="30" dirty="0" err="1" smtClean="0"/>
              <a:t>roduction</a:t>
            </a:r>
            <a:r>
              <a:rPr lang="en-GB" sz="3200" spc="30" dirty="0" smtClean="0"/>
              <a:t> </a:t>
            </a:r>
            <a:r>
              <a:rPr lang="cs-CZ" sz="3200" spc="30" dirty="0" smtClean="0"/>
              <a:t>c</a:t>
            </a:r>
            <a:r>
              <a:rPr lang="en-GB" sz="3200" spc="30" dirty="0" err="1" smtClean="0"/>
              <a:t>oncept</a:t>
            </a:r>
            <a:r>
              <a:rPr lang="en-GB" sz="3200" spc="30" dirty="0" smtClean="0"/>
              <a:t> </a:t>
            </a:r>
            <a:endParaRPr lang="cs-CZ" sz="3200" spc="30" dirty="0" smtClean="0"/>
          </a:p>
          <a:p>
            <a:pPr marL="530225" lvl="1" indent="-265113"/>
            <a:r>
              <a:rPr lang="cs-CZ" sz="3200" spc="30" dirty="0" err="1"/>
              <a:t>t</a:t>
            </a:r>
            <a:r>
              <a:rPr lang="cs-CZ" sz="3200" spc="30" dirty="0" err="1" smtClean="0"/>
              <a:t>he</a:t>
            </a:r>
            <a:r>
              <a:rPr lang="cs-CZ" sz="3200" spc="30" dirty="0" smtClean="0"/>
              <a:t> sales </a:t>
            </a:r>
            <a:r>
              <a:rPr lang="cs-CZ" sz="3200" spc="30" dirty="0" err="1" smtClean="0"/>
              <a:t>concept</a:t>
            </a:r>
            <a:endParaRPr lang="cs-CZ" sz="3200" spc="30" dirty="0" smtClean="0"/>
          </a:p>
          <a:p>
            <a:pPr marL="530225" lvl="1" indent="-265113"/>
            <a:r>
              <a:rPr lang="cs-CZ" sz="3200" spc="30" dirty="0" err="1"/>
              <a:t>the</a:t>
            </a:r>
            <a:r>
              <a:rPr lang="cs-CZ" sz="3200" spc="30" dirty="0"/>
              <a:t> </a:t>
            </a:r>
            <a:r>
              <a:rPr lang="cs-CZ" sz="3200" spc="30" dirty="0" err="1"/>
              <a:t>product</a:t>
            </a:r>
            <a:r>
              <a:rPr lang="cs-CZ" sz="3200" spc="30" dirty="0"/>
              <a:t> </a:t>
            </a:r>
            <a:r>
              <a:rPr lang="cs-CZ" sz="3200" spc="30" dirty="0" err="1"/>
              <a:t>concept</a:t>
            </a:r>
            <a:endParaRPr lang="cs-CZ" sz="3200" spc="30" dirty="0"/>
          </a:p>
          <a:p>
            <a:pPr marL="530225" lvl="1" indent="-265113"/>
            <a:r>
              <a:rPr lang="cs-CZ" sz="3200" spc="30" dirty="0" err="1" smtClean="0"/>
              <a:t>the</a:t>
            </a:r>
            <a:r>
              <a:rPr lang="cs-CZ" sz="3200" spc="30" dirty="0" smtClean="0"/>
              <a:t> marketing </a:t>
            </a:r>
            <a:r>
              <a:rPr lang="cs-CZ" sz="3200" spc="30" dirty="0" err="1" smtClean="0"/>
              <a:t>concept</a:t>
            </a:r>
            <a:endParaRPr lang="cs-CZ" sz="3200" spc="30" dirty="0" smtClean="0"/>
          </a:p>
          <a:p>
            <a:pPr lvl="1"/>
            <a:endParaRPr lang="en-GB" sz="3200" spc="30" dirty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MARKETING ACTIVITIES - EXAMPLES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355976" y="1298448"/>
            <a:ext cx="451370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advertising</a:t>
            </a:r>
          </a:p>
          <a:p>
            <a:pPr marL="457200" indent="-457200"/>
            <a:r>
              <a:rPr lang="en-GB" sz="3200" dirty="0" smtClean="0"/>
              <a:t>sales promotion</a:t>
            </a:r>
          </a:p>
          <a:p>
            <a:pPr marL="457200" indent="-457200"/>
            <a:r>
              <a:rPr lang="en-GB" sz="3200" dirty="0" smtClean="0"/>
              <a:t>pricing</a:t>
            </a:r>
          </a:p>
          <a:p>
            <a:pPr marL="457200" indent="-457200"/>
            <a:r>
              <a:rPr lang="en-GB" sz="3200" dirty="0" smtClean="0"/>
              <a:t>market research</a:t>
            </a:r>
          </a:p>
          <a:p>
            <a:pPr marL="457200" indent="-457200"/>
            <a:r>
              <a:rPr lang="en-GB" sz="3200" dirty="0" smtClean="0"/>
              <a:t>developing new products</a:t>
            </a:r>
          </a:p>
          <a:p>
            <a:pPr marL="457200" indent="-457200"/>
            <a:r>
              <a:rPr lang="en-GB" sz="3200" dirty="0" smtClean="0"/>
              <a:t>testing new products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65" y="3501008"/>
            <a:ext cx="357088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BCG</a:t>
            </a:r>
            <a:r>
              <a:rPr lang="cs-CZ" dirty="0" smtClean="0"/>
              <a:t> </a:t>
            </a:r>
            <a:r>
              <a:rPr lang="cs-CZ" sz="4000" b="1" dirty="0"/>
              <a:t>MATRIX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66700" indent="-268288"/>
            <a:r>
              <a:rPr lang="en-GB" sz="3200" dirty="0" smtClean="0"/>
              <a:t>developed by The Boston Consulting Group in 70´s</a:t>
            </a:r>
          </a:p>
          <a:p>
            <a:pPr marL="266700" indent="-268288"/>
            <a:r>
              <a:rPr lang="en-GB" sz="3200" dirty="0" smtClean="0"/>
              <a:t>it compares relative market share (cash generation) and market growth rate (cash usage) – it divides products based on these indicators into four sections: </a:t>
            </a:r>
          </a:p>
          <a:p>
            <a:pPr marL="530225" lvl="1" indent="-265113"/>
            <a:r>
              <a:rPr lang="en-GB" sz="3000" dirty="0" smtClean="0"/>
              <a:t>Cash cows</a:t>
            </a:r>
          </a:p>
          <a:p>
            <a:pPr marL="530225" lvl="1" indent="-265113"/>
            <a:r>
              <a:rPr lang="en-GB" sz="3000" dirty="0" smtClean="0"/>
              <a:t>Stars</a:t>
            </a:r>
          </a:p>
          <a:p>
            <a:pPr marL="530225" lvl="1" indent="-265113"/>
            <a:r>
              <a:rPr lang="en-GB" sz="3000" dirty="0" smtClean="0"/>
              <a:t>Question Marks (Problem Child)</a:t>
            </a:r>
          </a:p>
          <a:p>
            <a:pPr marL="530225" lvl="1" indent="-265113"/>
            <a:r>
              <a:rPr lang="en-GB" sz="3000" dirty="0" smtClean="0"/>
              <a:t>Dogs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BCG MATRIX - CONTINUATION </a:t>
            </a:r>
            <a:endParaRPr lang="en-GB" b="1" dirty="0"/>
          </a:p>
        </p:txBody>
      </p:sp>
      <p:sp>
        <p:nvSpPr>
          <p:cNvPr id="9" name="Obdélník 8"/>
          <p:cNvSpPr/>
          <p:nvPr/>
        </p:nvSpPr>
        <p:spPr>
          <a:xfrm>
            <a:off x="2475935" y="2043326"/>
            <a:ext cx="2016224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0" dirty="0" smtClean="0">
                <a:solidFill>
                  <a:srgbClr val="FF00FF"/>
                </a:solidFill>
              </a:rPr>
              <a:t>?</a:t>
            </a:r>
            <a:endParaRPr lang="en-GB" sz="12000" dirty="0">
              <a:solidFill>
                <a:srgbClr val="FF00FF"/>
              </a:solidFill>
            </a:endParaRPr>
          </a:p>
        </p:txBody>
      </p:sp>
      <p:grpSp>
        <p:nvGrpSpPr>
          <p:cNvPr id="31" name="Skupina 30"/>
          <p:cNvGrpSpPr/>
          <p:nvPr/>
        </p:nvGrpSpPr>
        <p:grpSpPr>
          <a:xfrm>
            <a:off x="4649190" y="4080998"/>
            <a:ext cx="2016224" cy="1800200"/>
            <a:chOff x="2483768" y="4077072"/>
            <a:chExt cx="2016224" cy="1800200"/>
          </a:xfrm>
        </p:grpSpPr>
        <p:sp>
          <p:nvSpPr>
            <p:cNvPr id="7" name="Obdélník 6"/>
            <p:cNvSpPr/>
            <p:nvPr/>
          </p:nvSpPr>
          <p:spPr>
            <a:xfrm>
              <a:off x="2483768" y="4077072"/>
              <a:ext cx="2016224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5171" y="4325509"/>
              <a:ext cx="1393417" cy="1303325"/>
            </a:xfrm>
            <a:prstGeom prst="rect">
              <a:avLst/>
            </a:prstGeom>
          </p:spPr>
        </p:pic>
      </p:grpSp>
      <p:grpSp>
        <p:nvGrpSpPr>
          <p:cNvPr id="32" name="Skupina 31"/>
          <p:cNvGrpSpPr/>
          <p:nvPr/>
        </p:nvGrpSpPr>
        <p:grpSpPr>
          <a:xfrm>
            <a:off x="2420031" y="4080998"/>
            <a:ext cx="2016224" cy="1800200"/>
            <a:chOff x="4644008" y="4089230"/>
            <a:chExt cx="2016224" cy="1800200"/>
          </a:xfrm>
        </p:grpSpPr>
        <p:sp>
          <p:nvSpPr>
            <p:cNvPr id="4" name="Obdélník 3"/>
            <p:cNvSpPr/>
            <p:nvPr/>
          </p:nvSpPr>
          <p:spPr>
            <a:xfrm>
              <a:off x="4644008" y="4089230"/>
              <a:ext cx="2016224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605" y="4349815"/>
              <a:ext cx="1279029" cy="1279029"/>
            </a:xfrm>
            <a:prstGeom prst="rect">
              <a:avLst/>
            </a:prstGeom>
          </p:spPr>
        </p:pic>
      </p:grpSp>
      <p:grpSp>
        <p:nvGrpSpPr>
          <p:cNvPr id="26" name="Skupina 25"/>
          <p:cNvGrpSpPr/>
          <p:nvPr/>
        </p:nvGrpSpPr>
        <p:grpSpPr>
          <a:xfrm>
            <a:off x="4649190" y="2058513"/>
            <a:ext cx="2016224" cy="1800200"/>
            <a:chOff x="4649190" y="2058513"/>
            <a:chExt cx="2016224" cy="1800200"/>
          </a:xfrm>
        </p:grpSpPr>
        <p:sp>
          <p:nvSpPr>
            <p:cNvPr id="8" name="Obdélník 7"/>
            <p:cNvSpPr/>
            <p:nvPr/>
          </p:nvSpPr>
          <p:spPr>
            <a:xfrm>
              <a:off x="4649190" y="2058513"/>
              <a:ext cx="2016224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Pěticípá hvězda 13"/>
            <p:cNvSpPr/>
            <p:nvPr/>
          </p:nvSpPr>
          <p:spPr>
            <a:xfrm>
              <a:off x="4788023" y="2217267"/>
              <a:ext cx="1728192" cy="1452318"/>
            </a:xfrm>
            <a:prstGeom prst="star5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ovéPole 23"/>
          <p:cNvSpPr txBox="1"/>
          <p:nvPr/>
        </p:nvSpPr>
        <p:spPr>
          <a:xfrm>
            <a:off x="1619672" y="1842489"/>
            <a:ext cx="615553" cy="40324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2800" dirty="0" smtClean="0"/>
              <a:t>MARKET GROWTH RATE</a:t>
            </a:r>
            <a:endParaRPr lang="en-GB" sz="28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2475935" y="1352968"/>
            <a:ext cx="4184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RELATIVE MARKET SHARE</a:t>
            </a:r>
            <a:endParaRPr lang="en-GB" sz="2800" dirty="0"/>
          </a:p>
        </p:txBody>
      </p:sp>
      <p:cxnSp>
        <p:nvCxnSpPr>
          <p:cNvPr id="28" name="Přímá spojnice se šipkou 27"/>
          <p:cNvCxnSpPr/>
          <p:nvPr/>
        </p:nvCxnSpPr>
        <p:spPr>
          <a:xfrm flipV="1">
            <a:off x="2235225" y="2058513"/>
            <a:ext cx="0" cy="3816424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/>
          <p:nvPr/>
        </p:nvCxnSpPr>
        <p:spPr>
          <a:xfrm>
            <a:off x="2507704" y="1842489"/>
            <a:ext cx="4272607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MARKETING MIX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266700" indent="-268288"/>
            <a:r>
              <a:rPr lang="en-GB" sz="3200" dirty="0" smtClean="0"/>
              <a:t>The set of activities which a company use to strengthen demand for its products.</a:t>
            </a:r>
          </a:p>
          <a:p>
            <a:pPr marL="266700" indent="-268288"/>
            <a:r>
              <a:rPr lang="en-GB" sz="3200" dirty="0" smtClean="0"/>
              <a:t>It </a:t>
            </a:r>
            <a:r>
              <a:rPr lang="en-GB" sz="3200" dirty="0" err="1" smtClean="0"/>
              <a:t>consits</a:t>
            </a:r>
            <a:r>
              <a:rPr lang="en-GB" sz="3200" dirty="0" smtClean="0"/>
              <a:t> of:</a:t>
            </a:r>
          </a:p>
          <a:p>
            <a:pPr marL="530225" lvl="1" indent="-265113"/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roduct </a:t>
            </a:r>
          </a:p>
          <a:p>
            <a:pPr marL="530225" lvl="1" indent="-265113"/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lace</a:t>
            </a:r>
          </a:p>
          <a:p>
            <a:pPr marL="530225" lvl="1" indent="-265113"/>
            <a:r>
              <a:rPr lang="en-GB" sz="3200" dirty="0">
                <a:solidFill>
                  <a:srgbClr val="FF00FF"/>
                </a:solidFill>
              </a:rPr>
              <a:t>P</a:t>
            </a:r>
            <a:r>
              <a:rPr lang="en-GB" sz="3200" dirty="0"/>
              <a:t>rice</a:t>
            </a:r>
          </a:p>
          <a:p>
            <a:pPr marL="530225" lvl="1" indent="-265113"/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romotion</a:t>
            </a:r>
          </a:p>
          <a:p>
            <a:pPr marL="265113" indent="-265113"/>
            <a:r>
              <a:rPr lang="en-GB" sz="3200" dirty="0" smtClean="0"/>
              <a:t>Sometimes we speak about 8 Ps – marketing mix includes other Ps -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ackaging,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ositioning,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eople,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cs-CZ" sz="3200" dirty="0" err="1" smtClean="0"/>
              <a:t>artnership</a:t>
            </a:r>
            <a:r>
              <a:rPr lang="en-GB" sz="3200" dirty="0" smtClean="0"/>
              <a:t>. </a:t>
            </a:r>
            <a:endParaRPr lang="en-GB" sz="3200" dirty="0"/>
          </a:p>
        </p:txBody>
      </p:sp>
      <p:sp>
        <p:nvSpPr>
          <p:cNvPr id="4" name="Pravá složená závorka 3"/>
          <p:cNvSpPr/>
          <p:nvPr/>
        </p:nvSpPr>
        <p:spPr>
          <a:xfrm>
            <a:off x="2909717" y="3068960"/>
            <a:ext cx="504056" cy="190094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ovéPole 4"/>
          <p:cNvSpPr txBox="1"/>
          <p:nvPr/>
        </p:nvSpPr>
        <p:spPr>
          <a:xfrm>
            <a:off x="3442393" y="375782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We speak about </a:t>
            </a:r>
            <a:r>
              <a:rPr lang="en-GB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en-GB" sz="2800" dirty="0" smtClean="0"/>
              <a:t> Ps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PRODUCT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It´s all that can be sold, offered or exchanged. </a:t>
            </a:r>
          </a:p>
          <a:p>
            <a:pPr marL="266700" indent="-268288"/>
            <a:r>
              <a:rPr lang="en-GB" sz="3200" dirty="0" smtClean="0"/>
              <a:t>It isn´t just material thing (car, toothbrush, oranges, house), but it can also be immaterial thing (idea, know-how, licence).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9" y="3987117"/>
            <a:ext cx="1080120" cy="108012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783099"/>
            <a:ext cx="1142974" cy="165028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508" y="3968616"/>
            <a:ext cx="1221832" cy="151216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775303"/>
            <a:ext cx="1514475" cy="757238"/>
          </a:xfrm>
          <a:prstGeom prst="rect">
            <a:avLst/>
          </a:prstGeom>
        </p:spPr>
      </p:pic>
      <p:grpSp>
        <p:nvGrpSpPr>
          <p:cNvPr id="11" name="Skupina 10"/>
          <p:cNvGrpSpPr/>
          <p:nvPr/>
        </p:nvGrpSpPr>
        <p:grpSpPr>
          <a:xfrm>
            <a:off x="6739235" y="3498373"/>
            <a:ext cx="1944216" cy="2837835"/>
            <a:chOff x="6732240" y="3119754"/>
            <a:chExt cx="1944216" cy="2837835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3119754"/>
              <a:ext cx="1944216" cy="2837835"/>
            </a:xfrm>
            <a:prstGeom prst="rect">
              <a:avLst/>
            </a:prstGeom>
          </p:spPr>
        </p:pic>
        <p:sp>
          <p:nvSpPr>
            <p:cNvPr id="9" name="TextovéPole 8"/>
            <p:cNvSpPr txBox="1"/>
            <p:nvPr/>
          </p:nvSpPr>
          <p:spPr>
            <a:xfrm>
              <a:off x="7337527" y="4929773"/>
              <a:ext cx="73364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100" b="1" dirty="0" smtClean="0"/>
                <a:t>SCHOOL</a:t>
              </a:r>
              <a:endParaRPr lang="en-GB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731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248</TotalTime>
  <Words>401</Words>
  <Application>Microsoft Office PowerPoint</Application>
  <PresentationFormat>Předvádění na obrazovce (4:3)</PresentationFormat>
  <Paragraphs>71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Soho</vt:lpstr>
      <vt:lpstr>MARKETING</vt:lpstr>
      <vt:lpstr>WHAT´S MARKETING?</vt:lpstr>
      <vt:lpstr>MARKETING´S HISTORY</vt:lpstr>
      <vt:lpstr>CONTEMPORARY APPROACHES</vt:lpstr>
      <vt:lpstr>MARKETING ACTIVITIES - EXAMPLES</vt:lpstr>
      <vt:lpstr>BCG MATRIX</vt:lpstr>
      <vt:lpstr>BCG MATRIX - CONTINUATION </vt:lpstr>
      <vt:lpstr>MARKETING MIX</vt:lpstr>
      <vt:lpstr>PRODUCT</vt:lpstr>
      <vt:lpstr>PLACE</vt:lpstr>
      <vt:lpstr>PRICE</vt:lpstr>
      <vt:lpstr>PROMOTION</vt:lpstr>
      <vt:lpstr>THE OTHER Ps</vt:lpstr>
      <vt:lpstr>Resources: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Posseltová Naděžda</cp:lastModifiedBy>
  <cp:revision>26</cp:revision>
  <dcterms:created xsi:type="dcterms:W3CDTF">2014-04-24T17:21:30Z</dcterms:created>
  <dcterms:modified xsi:type="dcterms:W3CDTF">2014-05-09T08:13:34Z</dcterms:modified>
</cp:coreProperties>
</file>