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0" r:id="rId3"/>
    <p:sldId id="261" r:id="rId4"/>
    <p:sldId id="264" r:id="rId5"/>
    <p:sldId id="263" r:id="rId6"/>
    <p:sldId id="262" r:id="rId7"/>
    <p:sldId id="266" r:id="rId8"/>
    <p:sldId id="265" r:id="rId9"/>
    <p:sldId id="267" r:id="rId10"/>
    <p:sldId id="268" r:id="rId11"/>
    <p:sldId id="269" r:id="rId12"/>
    <p:sldId id="270" r:id="rId13"/>
    <p:sldId id="258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4" d="100"/>
          <a:sy n="94" d="100"/>
        </p:scale>
        <p:origin x="-2124" y="-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131588C4-6B88-41B8-89F9-9C05DDA6D3DF}" type="datetimeFigureOut">
              <a:rPr lang="cs-CZ" smtClean="0"/>
              <a:pPr/>
              <a:t>8.9.2014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FAC1AB70-D8E7-4DC7-AC56-C2CFA6956C09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MAkroekonomie</a:t>
            </a:r>
            <a:endParaRPr lang="cs-CZ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718538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22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nezaměstnanost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endParaRPr lang="cs-CZ" sz="3200" dirty="0"/>
          </a:p>
          <a:p>
            <a:r>
              <a:rPr lang="cs-CZ" sz="3200" dirty="0"/>
              <a:t>Cyklická nezaměstnanost - na základě ekonomického cyklu v období recese a </a:t>
            </a:r>
            <a:r>
              <a:rPr lang="cs-CZ" sz="3200" dirty="0" smtClean="0"/>
              <a:t>dna</a:t>
            </a:r>
          </a:p>
          <a:p>
            <a:r>
              <a:rPr lang="cs-CZ" sz="3200" dirty="0" smtClean="0"/>
              <a:t>Sezónní </a:t>
            </a:r>
            <a:r>
              <a:rPr lang="cs-CZ" sz="3200" dirty="0"/>
              <a:t>nezaměstnanost - je pravidelně v některých odvětvích (zemědělství, cestovní </a:t>
            </a:r>
            <a:r>
              <a:rPr lang="cs-CZ" sz="3200" dirty="0" smtClean="0"/>
              <a:t>ruch)</a:t>
            </a:r>
            <a:r>
              <a:rPr lang="en-GB" sz="3200" dirty="0" smtClean="0"/>
              <a:t> 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02897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Daně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Povinné platby </a:t>
            </a:r>
            <a:r>
              <a:rPr lang="cs-CZ" sz="3200" dirty="0" smtClean="0"/>
              <a:t>veřejnému rozpočtu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Fyzické a právnické osoby </a:t>
            </a:r>
            <a:r>
              <a:rPr lang="cs-CZ" sz="3200" dirty="0" smtClean="0"/>
              <a:t>platí </a:t>
            </a:r>
            <a:r>
              <a:rPr lang="cs-CZ" sz="3200" dirty="0"/>
              <a:t>různé daně.</a:t>
            </a: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20" name="Skupina 19"/>
          <p:cNvGrpSpPr/>
          <p:nvPr/>
        </p:nvGrpSpPr>
        <p:grpSpPr>
          <a:xfrm>
            <a:off x="465026" y="3591531"/>
            <a:ext cx="3963373" cy="2009301"/>
            <a:chOff x="465026" y="3591531"/>
            <a:chExt cx="3963373" cy="2009301"/>
          </a:xfrm>
        </p:grpSpPr>
        <p:grpSp>
          <p:nvGrpSpPr>
            <p:cNvPr id="13" name="Skupina 12"/>
            <p:cNvGrpSpPr/>
            <p:nvPr/>
          </p:nvGrpSpPr>
          <p:grpSpPr>
            <a:xfrm>
              <a:off x="465026" y="3591531"/>
              <a:ext cx="2035842" cy="2009301"/>
              <a:chOff x="465026" y="3591531"/>
              <a:chExt cx="2035842" cy="2009301"/>
            </a:xfrm>
          </p:grpSpPr>
          <p:pic>
            <p:nvPicPr>
              <p:cNvPr id="5" name="Obrázek 4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3729478">
                <a:off x="1127658" y="4227622"/>
                <a:ext cx="1782666" cy="963754"/>
              </a:xfrm>
              <a:prstGeom prst="rect">
                <a:avLst/>
              </a:prstGeom>
            </p:spPr>
          </p:pic>
          <p:grpSp>
            <p:nvGrpSpPr>
              <p:cNvPr id="11" name="Skupina 10"/>
              <p:cNvGrpSpPr/>
              <p:nvPr/>
            </p:nvGrpSpPr>
            <p:grpSpPr>
              <a:xfrm>
                <a:off x="465026" y="3591531"/>
                <a:ext cx="1692035" cy="1968055"/>
                <a:chOff x="462200" y="3886814"/>
                <a:chExt cx="2650519" cy="2770831"/>
              </a:xfrm>
            </p:grpSpPr>
            <p:pic>
              <p:nvPicPr>
                <p:cNvPr id="4" name="Obrázek 3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62202" y="5047126"/>
                  <a:ext cx="2650517" cy="1432936"/>
                </a:xfrm>
                <a:prstGeom prst="rect">
                  <a:avLst/>
                </a:prstGeom>
              </p:spPr>
            </p:pic>
            <p:pic>
              <p:nvPicPr>
                <p:cNvPr id="6" name="Obrázek 5"/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 rot="1844510">
                  <a:off x="462200" y="4773296"/>
                  <a:ext cx="2650517" cy="1432936"/>
                </a:xfrm>
                <a:prstGeom prst="rect">
                  <a:avLst/>
                </a:prstGeom>
              </p:spPr>
            </p:pic>
            <p:pic>
              <p:nvPicPr>
                <p:cNvPr id="7" name="Obrázek 6"/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 rot="4037835">
                  <a:off x="516507" y="4523366"/>
                  <a:ext cx="2770667" cy="1497892"/>
                </a:xfrm>
                <a:prstGeom prst="rect">
                  <a:avLst/>
                </a:prstGeom>
              </p:spPr>
            </p:pic>
            <p:pic>
              <p:nvPicPr>
                <p:cNvPr id="8" name="Obrázek 7"/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xmlns="" val="0"/>
                    </a:ext>
                  </a:extLst>
                </a:blip>
                <a:stretch>
                  <a:fillRect/>
                </a:stretch>
              </p:blipFill>
              <p:spPr>
                <a:xfrm rot="5400000">
                  <a:off x="811894" y="4495605"/>
                  <a:ext cx="2650517" cy="1432936"/>
                </a:xfrm>
                <a:prstGeom prst="rect">
                  <a:avLst/>
                </a:prstGeom>
              </p:spPr>
            </p:pic>
          </p:grpSp>
        </p:grpSp>
        <p:sp>
          <p:nvSpPr>
            <p:cNvPr id="14" name="TextovéPole 13"/>
            <p:cNvSpPr txBox="1"/>
            <p:nvPr/>
          </p:nvSpPr>
          <p:spPr>
            <a:xfrm>
              <a:off x="2539035" y="3675994"/>
              <a:ext cx="18893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00B050"/>
                  </a:solidFill>
                </a:rPr>
                <a:t>FOR ME </a:t>
              </a:r>
              <a:r>
                <a:rPr lang="cs-CZ" sz="2800" b="1" dirty="0" smtClean="0">
                  <a:solidFill>
                    <a:srgbClr val="00B050"/>
                  </a:solidFill>
                  <a:sym typeface="Wingdings" pitchFamily="2" charset="2"/>
                </a:rPr>
                <a:t></a:t>
              </a:r>
              <a:endParaRPr lang="en-GB" sz="2800" b="1" dirty="0">
                <a:solidFill>
                  <a:srgbClr val="00B050"/>
                </a:solidFill>
              </a:endParaRPr>
            </a:p>
          </p:txBody>
        </p:sp>
        <p:cxnSp>
          <p:nvCxnSpPr>
            <p:cNvPr id="17" name="Přímá spojnice se šipkou 16"/>
            <p:cNvCxnSpPr/>
            <p:nvPr/>
          </p:nvCxnSpPr>
          <p:spPr>
            <a:xfrm flipH="1">
              <a:off x="2046279" y="4148824"/>
              <a:ext cx="504056" cy="37640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Skupina 20"/>
          <p:cNvGrpSpPr/>
          <p:nvPr/>
        </p:nvGrpSpPr>
        <p:grpSpPr>
          <a:xfrm>
            <a:off x="5202894" y="3337008"/>
            <a:ext cx="3263973" cy="2385696"/>
            <a:chOff x="5202894" y="3337008"/>
            <a:chExt cx="3263973" cy="2385696"/>
          </a:xfrm>
        </p:grpSpPr>
        <p:grpSp>
          <p:nvGrpSpPr>
            <p:cNvPr id="12" name="Skupina 11"/>
            <p:cNvGrpSpPr/>
            <p:nvPr/>
          </p:nvGrpSpPr>
          <p:grpSpPr>
            <a:xfrm>
              <a:off x="5202894" y="3622485"/>
              <a:ext cx="1921000" cy="2100219"/>
              <a:chOff x="6024254" y="3823003"/>
              <a:chExt cx="2650517" cy="2650517"/>
            </a:xfrm>
          </p:grpSpPr>
          <p:pic>
            <p:nvPicPr>
              <p:cNvPr id="9" name="Obrázek 8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3603847">
                <a:off x="5428513" y="4431794"/>
                <a:ext cx="2650517" cy="1432936"/>
              </a:xfrm>
              <a:prstGeom prst="rect">
                <a:avLst/>
              </a:prstGeom>
            </p:spPr>
          </p:pic>
          <p:pic>
            <p:nvPicPr>
              <p:cNvPr id="10" name="Obrázek 9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 rot="2333001">
                <a:off x="6024254" y="3958146"/>
                <a:ext cx="2650517" cy="1432936"/>
              </a:xfrm>
              <a:prstGeom prst="rect">
                <a:avLst/>
              </a:prstGeom>
            </p:spPr>
          </p:pic>
        </p:grpSp>
        <p:sp>
          <p:nvSpPr>
            <p:cNvPr id="15" name="TextovéPole 14"/>
            <p:cNvSpPr txBox="1"/>
            <p:nvPr/>
          </p:nvSpPr>
          <p:spPr>
            <a:xfrm>
              <a:off x="6738675" y="3337008"/>
              <a:ext cx="17281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FF0000"/>
                  </a:solidFill>
                </a:rPr>
                <a:t>STATE </a:t>
              </a:r>
              <a:r>
                <a:rPr lang="cs-CZ" sz="2800" b="1" dirty="0" smtClean="0">
                  <a:solidFill>
                    <a:srgbClr val="FF0000"/>
                  </a:solidFill>
                  <a:sym typeface="Wingdings" pitchFamily="2" charset="2"/>
                </a:rPr>
                <a:t></a:t>
              </a:r>
              <a:endParaRPr lang="en-GB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9" name="Přímá spojnice se šipkou 18"/>
            <p:cNvCxnSpPr/>
            <p:nvPr/>
          </p:nvCxnSpPr>
          <p:spPr>
            <a:xfrm flipH="1">
              <a:off x="6705651" y="3824655"/>
              <a:ext cx="504056" cy="37640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7629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Typy daní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/>
              <a:t>daň z příjmů </a:t>
            </a:r>
            <a:br>
              <a:rPr lang="cs-CZ" sz="3200" dirty="0"/>
            </a:br>
            <a:r>
              <a:rPr lang="cs-CZ" sz="3200" dirty="0"/>
              <a:t>daň z nemovitosti </a:t>
            </a:r>
            <a:br>
              <a:rPr lang="cs-CZ" sz="3200" dirty="0"/>
            </a:br>
            <a:r>
              <a:rPr lang="cs-CZ" sz="3200" dirty="0"/>
              <a:t>DPH (daň z přidané hodnoty) </a:t>
            </a:r>
            <a:br>
              <a:rPr lang="cs-CZ" sz="3200" dirty="0"/>
            </a:br>
            <a:r>
              <a:rPr lang="cs-CZ" sz="3200" dirty="0"/>
              <a:t>Spotřební daně</a:t>
            </a: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216919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28625" y="3810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ts val="400"/>
              </a:spcBef>
              <a:buNone/>
              <a:defRPr sz="3600" b="0" kern="1200" cap="none" spc="0" baseline="0">
                <a:solidFill>
                  <a:schemeClr val="tx2"/>
                </a:solidFill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Zdroje:</a:t>
            </a:r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426720" y="1450848"/>
            <a:ext cx="8595360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3736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 sz="2200" b="0" i="0" kern="1200" cap="none" spc="3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34448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2pPr>
            <a:lvl3pPr marL="51593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3pPr>
            <a:lvl4pPr marL="68897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4pPr>
            <a:lvl5pPr marL="860425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5pPr>
            <a:lvl6pPr marL="105156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3444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1732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1600200" indent="-173736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http://</a:t>
            </a:r>
            <a:r>
              <a:rPr lang="cs-CZ" dirty="0" smtClean="0"/>
              <a:t>www.ask.com/question/what-is-national-economy</a:t>
            </a:r>
          </a:p>
          <a:p>
            <a:r>
              <a:rPr lang="cs-CZ" dirty="0"/>
              <a:t>http://</a:t>
            </a:r>
            <a:r>
              <a:rPr lang="cs-CZ" dirty="0" smtClean="0"/>
              <a:t>www.dummies.com/how-to/content/tracking-the-economic-cycle-from-expansion-to-rece.html</a:t>
            </a:r>
          </a:p>
          <a:p>
            <a:r>
              <a:rPr lang="cs-CZ" dirty="0"/>
              <a:t>http://</a:t>
            </a:r>
            <a:r>
              <a:rPr lang="cs-CZ" dirty="0" smtClean="0"/>
              <a:t>en.wikipedia.org/wiki/Gross_domestic_product</a:t>
            </a:r>
          </a:p>
          <a:p>
            <a:r>
              <a:rPr lang="cs-CZ" dirty="0"/>
              <a:t>http://www.mapsofworld.com/world-top-ten/world-top-ten-gross-domestic-countries-map.html</a:t>
            </a:r>
          </a:p>
          <a:p>
            <a:r>
              <a:rPr lang="cs-CZ" dirty="0" smtClean="0"/>
              <a:t>www.pixabay.com</a:t>
            </a:r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48637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Definice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/>
              <a:t>Makroekonomie </a:t>
            </a:r>
            <a:r>
              <a:rPr lang="cs-CZ" sz="3200" dirty="0" smtClean="0"/>
              <a:t>je odvětví </a:t>
            </a:r>
            <a:r>
              <a:rPr lang="cs-CZ" sz="3200" dirty="0"/>
              <a:t>ekonomiky, které se zabývají výkonem, </a:t>
            </a:r>
            <a:r>
              <a:rPr lang="cs-CZ" sz="3200" dirty="0" smtClean="0"/>
              <a:t>strukturou, chováním </a:t>
            </a:r>
            <a:r>
              <a:rPr lang="cs-CZ" sz="3200" dirty="0"/>
              <a:t>a </a:t>
            </a:r>
            <a:r>
              <a:rPr lang="cs-CZ" sz="3200" dirty="0" smtClean="0"/>
              <a:t>rozhodováním </a:t>
            </a:r>
            <a:r>
              <a:rPr lang="cs-CZ" sz="3200" dirty="0"/>
              <a:t>ekonomiky jako celku, nikoli jednotlivých </a:t>
            </a:r>
            <a:r>
              <a:rPr lang="cs-CZ" sz="3200" dirty="0" smtClean="0"/>
              <a:t>trhů. 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Slovo je řeckého </a:t>
            </a:r>
            <a:r>
              <a:rPr lang="cs-CZ" sz="3200" dirty="0" smtClean="0"/>
              <a:t>původu</a:t>
            </a:r>
          </a:p>
          <a:p>
            <a:pPr marL="457200" indent="-457200"/>
            <a:r>
              <a:rPr lang="cs-CZ" sz="3200" dirty="0" smtClean="0"/>
              <a:t> </a:t>
            </a:r>
            <a:r>
              <a:rPr lang="cs-CZ" sz="3200" dirty="0"/>
              <a:t>makro - to znamená, </a:t>
            </a:r>
            <a:br>
              <a:rPr lang="cs-CZ" sz="3200" dirty="0"/>
            </a:br>
            <a:r>
              <a:rPr lang="cs-CZ" sz="3200" dirty="0"/>
              <a:t>"Velký" a ekonomika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3517950"/>
            <a:ext cx="3635896" cy="311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850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Co </a:t>
            </a:r>
            <a:r>
              <a:rPr lang="cs-CZ" sz="4000" b="1" dirty="0" smtClean="0"/>
              <a:t>makroekonomie </a:t>
            </a:r>
            <a:r>
              <a:rPr lang="cs-CZ" sz="4000" b="1" dirty="0" smtClean="0"/>
              <a:t>studuje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/>
              <a:t>HDP </a:t>
            </a:r>
            <a:br>
              <a:rPr lang="cs-CZ" sz="3200" dirty="0"/>
            </a:br>
            <a:r>
              <a:rPr lang="cs-CZ" sz="3200" dirty="0"/>
              <a:t>inflace </a:t>
            </a:r>
            <a:br>
              <a:rPr lang="cs-CZ" sz="3200" dirty="0"/>
            </a:br>
            <a:r>
              <a:rPr lang="cs-CZ" sz="3200" dirty="0"/>
              <a:t>nezaměstnanost </a:t>
            </a:r>
            <a:br>
              <a:rPr lang="cs-CZ" sz="3200" dirty="0"/>
            </a:br>
            <a:r>
              <a:rPr lang="cs-CZ" sz="3200" dirty="0"/>
              <a:t>zahraniční obchod </a:t>
            </a:r>
            <a:br>
              <a:rPr lang="cs-CZ" sz="3200" dirty="0"/>
            </a:br>
            <a:r>
              <a:rPr lang="cs-CZ" sz="3200" dirty="0"/>
              <a:t>směnný kurz </a:t>
            </a:r>
            <a:br>
              <a:rPr lang="cs-CZ" sz="3200" dirty="0"/>
            </a:br>
            <a:r>
              <a:rPr lang="cs-CZ" sz="3200" dirty="0"/>
              <a:t>agregátní nabídka </a:t>
            </a:r>
            <a:br>
              <a:rPr lang="cs-CZ" sz="3200" dirty="0"/>
            </a:br>
            <a:r>
              <a:rPr lang="cs-CZ" sz="3200" dirty="0"/>
              <a:t>agregátní poptávka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350682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Národní hospodářství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Odkazuje na </a:t>
            </a:r>
            <a:r>
              <a:rPr lang="cs-CZ" sz="3200" dirty="0" smtClean="0"/>
              <a:t>finanční zdroje </a:t>
            </a:r>
            <a:r>
              <a:rPr lang="cs-CZ" sz="3200" dirty="0"/>
              <a:t>země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 smtClean="0"/>
              <a:t>Každé </a:t>
            </a:r>
            <a:r>
              <a:rPr lang="cs-CZ" sz="3200" dirty="0"/>
              <a:t>národní hospodářství má nějaké fáze vývoje takzvaného hospodářského cyklu ve čtyřech úrovních:</a:t>
            </a:r>
            <a:br>
              <a:rPr lang="cs-CZ" sz="3200" dirty="0"/>
            </a:br>
            <a:r>
              <a:rPr lang="cs-CZ" sz="3200" dirty="0"/>
              <a:t>rozšíření</a:t>
            </a:r>
            <a:br>
              <a:rPr lang="cs-CZ" sz="3200" dirty="0"/>
            </a:br>
            <a:r>
              <a:rPr lang="cs-CZ" sz="3200" dirty="0"/>
              <a:t>vrchol</a:t>
            </a:r>
            <a:br>
              <a:rPr lang="cs-CZ" sz="3200" dirty="0"/>
            </a:br>
            <a:r>
              <a:rPr lang="cs-CZ" sz="3200" dirty="0"/>
              <a:t>recese</a:t>
            </a:r>
            <a:br>
              <a:rPr lang="cs-CZ" sz="3200" dirty="0"/>
            </a:br>
            <a:r>
              <a:rPr lang="cs-CZ" sz="3200" dirty="0" smtClean="0"/>
              <a:t>dno</a:t>
            </a:r>
            <a:endParaRPr lang="en-GB" sz="30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20" name="Skupina 19"/>
          <p:cNvGrpSpPr/>
          <p:nvPr/>
        </p:nvGrpSpPr>
        <p:grpSpPr>
          <a:xfrm>
            <a:off x="3131840" y="3127757"/>
            <a:ext cx="5944192" cy="3560767"/>
            <a:chOff x="3131840" y="3127757"/>
            <a:chExt cx="5944192" cy="3560767"/>
          </a:xfrm>
        </p:grpSpPr>
        <p:sp>
          <p:nvSpPr>
            <p:cNvPr id="4" name="Volný tvar 3"/>
            <p:cNvSpPr/>
            <p:nvPr/>
          </p:nvSpPr>
          <p:spPr>
            <a:xfrm>
              <a:off x="4104416" y="3429000"/>
              <a:ext cx="3746090" cy="2406724"/>
            </a:xfrm>
            <a:custGeom>
              <a:avLst/>
              <a:gdLst>
                <a:gd name="connsiteX0" fmla="*/ 0 w 3746090"/>
                <a:gd name="connsiteY0" fmla="*/ 665938 h 2406724"/>
                <a:gd name="connsiteX1" fmla="*/ 412955 w 3746090"/>
                <a:gd name="connsiteY1" fmla="*/ 223487 h 2406724"/>
                <a:gd name="connsiteX2" fmla="*/ 884903 w 3746090"/>
                <a:gd name="connsiteY2" fmla="*/ 238235 h 2406724"/>
                <a:gd name="connsiteX3" fmla="*/ 1651819 w 3746090"/>
                <a:gd name="connsiteY3" fmla="*/ 2406248 h 2406724"/>
                <a:gd name="connsiteX4" fmla="*/ 2802193 w 3746090"/>
                <a:gd name="connsiteY4" fmla="*/ 31758 h 2406724"/>
                <a:gd name="connsiteX5" fmla="*/ 3746090 w 3746090"/>
                <a:gd name="connsiteY5" fmla="*/ 975654 h 2406724"/>
                <a:gd name="connsiteX6" fmla="*/ 3701845 w 3746090"/>
                <a:gd name="connsiteY6" fmla="*/ 931409 h 240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46090" h="2406724">
                  <a:moveTo>
                    <a:pt x="0" y="665938"/>
                  </a:moveTo>
                  <a:cubicBezTo>
                    <a:pt x="132735" y="480354"/>
                    <a:pt x="265471" y="294771"/>
                    <a:pt x="412955" y="223487"/>
                  </a:cubicBezTo>
                  <a:cubicBezTo>
                    <a:pt x="560439" y="152203"/>
                    <a:pt x="678426" y="-125558"/>
                    <a:pt x="884903" y="238235"/>
                  </a:cubicBezTo>
                  <a:cubicBezTo>
                    <a:pt x="1091380" y="602028"/>
                    <a:pt x="1332271" y="2440661"/>
                    <a:pt x="1651819" y="2406248"/>
                  </a:cubicBezTo>
                  <a:cubicBezTo>
                    <a:pt x="1971367" y="2371835"/>
                    <a:pt x="2453148" y="270190"/>
                    <a:pt x="2802193" y="31758"/>
                  </a:cubicBezTo>
                  <a:cubicBezTo>
                    <a:pt x="3151238" y="-206674"/>
                    <a:pt x="3746090" y="975654"/>
                    <a:pt x="3746090" y="975654"/>
                  </a:cubicBezTo>
                  <a:lnTo>
                    <a:pt x="3701845" y="931409"/>
                  </a:lnTo>
                </a:path>
              </a:pathLst>
            </a:custGeom>
            <a:noFill/>
            <a:ln w="635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ovéPole 4"/>
            <p:cNvSpPr txBox="1"/>
            <p:nvPr/>
          </p:nvSpPr>
          <p:spPr>
            <a:xfrm>
              <a:off x="5004763" y="6165304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0070C0"/>
                  </a:solidFill>
                </a:rPr>
                <a:t>Dno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7419848" y="3210217"/>
              <a:ext cx="1656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0070C0"/>
                  </a:solidFill>
                </a:rPr>
                <a:t>vrchol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3131840" y="4535542"/>
              <a:ext cx="204198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0070C0"/>
                  </a:solidFill>
                </a:rPr>
                <a:t>Recese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sp>
          <p:nvSpPr>
            <p:cNvPr id="8" name="TextovéPole 7"/>
            <p:cNvSpPr txBox="1"/>
            <p:nvPr/>
          </p:nvSpPr>
          <p:spPr>
            <a:xfrm>
              <a:off x="6372136" y="4797152"/>
              <a:ext cx="2160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2800" b="1" dirty="0" smtClean="0">
                  <a:solidFill>
                    <a:srgbClr val="0070C0"/>
                  </a:solidFill>
                </a:rPr>
                <a:t>rozšíření</a:t>
              </a:r>
              <a:endParaRPr lang="en-GB" sz="28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0" name="Přímá spojnice se šipkou 9"/>
            <p:cNvCxnSpPr/>
            <p:nvPr/>
          </p:nvCxnSpPr>
          <p:spPr>
            <a:xfrm flipV="1">
              <a:off x="5724128" y="5949280"/>
              <a:ext cx="0" cy="314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Přímá spojnice se šipkou 13"/>
            <p:cNvCxnSpPr/>
            <p:nvPr/>
          </p:nvCxnSpPr>
          <p:spPr>
            <a:xfrm flipH="1">
              <a:off x="7011168" y="3127757"/>
              <a:ext cx="288032" cy="30124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Přímá spojnice se šipkou 14"/>
            <p:cNvCxnSpPr/>
            <p:nvPr/>
          </p:nvCxnSpPr>
          <p:spPr>
            <a:xfrm flipV="1">
              <a:off x="4788024" y="4317908"/>
              <a:ext cx="233403" cy="314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/>
            <p:cNvCxnSpPr/>
            <p:nvPr/>
          </p:nvCxnSpPr>
          <p:spPr>
            <a:xfrm flipH="1" flipV="1">
              <a:off x="6516216" y="4535542"/>
              <a:ext cx="360040" cy="31445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94034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HDP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Hrubý domácí produkt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HDP je tržní hodnota všech finálních statků a služeb vyrobených v dané zemi za rok.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Rozlišujeme HDP a HDP na obyvatele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11069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HDP na obyvatele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r>
              <a:rPr lang="cs-CZ" sz="2400" dirty="0"/>
              <a:t>je často používán jako ukazatel materiální životní </a:t>
            </a:r>
            <a:r>
              <a:rPr lang="cs-CZ" sz="2400" dirty="0" smtClean="0"/>
              <a:t>úrovně země. 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>Mezi státy s nejvyšším HDP na obyvatele: </a:t>
            </a:r>
            <a:br>
              <a:rPr lang="cs-CZ" sz="2400" dirty="0"/>
            </a:br>
            <a:r>
              <a:rPr lang="cs-CZ" sz="2400" dirty="0" smtClean="0"/>
              <a:t>Katar 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>Lucembursko </a:t>
            </a:r>
            <a:br>
              <a:rPr lang="cs-CZ" sz="2400" dirty="0"/>
            </a:br>
            <a:r>
              <a:rPr lang="cs-CZ" sz="2400" dirty="0"/>
              <a:t>Singapur </a:t>
            </a:r>
            <a:br>
              <a:rPr lang="cs-CZ" sz="2400" dirty="0"/>
            </a:br>
            <a:r>
              <a:rPr lang="cs-CZ" sz="2400" dirty="0"/>
              <a:t>Norsko </a:t>
            </a:r>
            <a:br>
              <a:rPr lang="cs-CZ" sz="2400" dirty="0"/>
            </a:br>
            <a:r>
              <a:rPr lang="cs-CZ" sz="2400" dirty="0"/>
              <a:t>Brunej </a:t>
            </a:r>
            <a:br>
              <a:rPr lang="cs-CZ" sz="2400" dirty="0"/>
            </a:br>
            <a:r>
              <a:rPr lang="cs-CZ" sz="2400" dirty="0" smtClean="0"/>
              <a:t>Hong</a:t>
            </a:r>
            <a:r>
              <a:rPr lang="cs-CZ" sz="2400" dirty="0"/>
              <a:t>k</a:t>
            </a:r>
            <a:r>
              <a:rPr lang="cs-CZ" sz="2400" dirty="0" smtClean="0"/>
              <a:t>ong 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 smtClean="0"/>
              <a:t>USA 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/>
              <a:t>Spojené arabské emiráty </a:t>
            </a:r>
            <a:br>
              <a:rPr lang="cs-CZ" sz="2400" dirty="0"/>
            </a:br>
            <a:r>
              <a:rPr lang="cs-CZ" sz="2400" dirty="0"/>
              <a:t>Švýcarsko </a:t>
            </a:r>
            <a:br>
              <a:rPr lang="cs-CZ" sz="2400" dirty="0"/>
            </a:br>
            <a:r>
              <a:rPr lang="cs-CZ" sz="2400" dirty="0"/>
              <a:t>Austrálie</a:t>
            </a:r>
          </a:p>
          <a:p>
            <a:pPr marL="811213" lvl="1" indent="-368300"/>
            <a:endParaRPr lang="en-GB" sz="3000" dirty="0" smtClean="0"/>
          </a:p>
          <a:p>
            <a:pPr marL="0" indent="0">
              <a:buNone/>
            </a:pPr>
            <a:endParaRPr lang="en-GB" sz="32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068960"/>
            <a:ext cx="4513331" cy="300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7674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Inflace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= Zvýšení cenové úrovně veškerého zboží a služeb po delší dobu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Rozlišujeme tři typy inflace: </a:t>
            </a:r>
            <a:br>
              <a:rPr lang="cs-CZ" sz="3200" dirty="0"/>
            </a:br>
            <a:r>
              <a:rPr lang="cs-CZ" sz="3200" dirty="0"/>
              <a:t>Střední (horší) inflace </a:t>
            </a:r>
            <a:br>
              <a:rPr lang="cs-CZ" sz="3200" dirty="0"/>
            </a:br>
            <a:r>
              <a:rPr lang="cs-CZ" sz="3200" dirty="0" smtClean="0"/>
              <a:t>rychle rostoucí inflaci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hyperinflace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sp>
        <p:nvSpPr>
          <p:cNvPr id="4" name="Oválný popisek 3"/>
          <p:cNvSpPr/>
          <p:nvPr/>
        </p:nvSpPr>
        <p:spPr>
          <a:xfrm>
            <a:off x="6383461" y="2996952"/>
            <a:ext cx="2736304" cy="1512168"/>
          </a:xfrm>
          <a:prstGeom prst="wedgeEllipseCallout">
            <a:avLst>
              <a:gd name="adj1" fmla="val 29558"/>
              <a:gd name="adj2" fmla="val 69219"/>
            </a:avLst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600" strike="sngStrike" dirty="0"/>
              <a:t>$</a:t>
            </a:r>
            <a:r>
              <a:rPr lang="cs-CZ" sz="3600" strike="sngStrike" dirty="0" smtClean="0"/>
              <a:t>1000</a:t>
            </a:r>
          </a:p>
          <a:p>
            <a:pPr algn="ctr"/>
            <a:r>
              <a:rPr lang="cs-CZ" sz="4800" dirty="0" smtClean="0"/>
              <a:t>$1890</a:t>
            </a:r>
            <a:endParaRPr lang="en-GB" sz="4800" dirty="0"/>
          </a:p>
        </p:txBody>
      </p:sp>
      <p:sp>
        <p:nvSpPr>
          <p:cNvPr id="5" name="Oválný popisek 4"/>
          <p:cNvSpPr/>
          <p:nvPr/>
        </p:nvSpPr>
        <p:spPr>
          <a:xfrm>
            <a:off x="4221526" y="4260055"/>
            <a:ext cx="2016224" cy="1512168"/>
          </a:xfrm>
          <a:prstGeom prst="wedgeEllipseCallout">
            <a:avLst>
              <a:gd name="adj1" fmla="val 30581"/>
              <a:gd name="adj2" fmla="val 9705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b="1" strike="sngStrike" dirty="0" smtClean="0"/>
              <a:t>45 €</a:t>
            </a:r>
          </a:p>
          <a:p>
            <a:pPr algn="ctr"/>
            <a:r>
              <a:rPr lang="cs-CZ" sz="4800" b="1" dirty="0" smtClean="0"/>
              <a:t>52</a:t>
            </a:r>
            <a:r>
              <a:rPr lang="cs-CZ" sz="4800" b="1" dirty="0"/>
              <a:t> €</a:t>
            </a:r>
            <a:endParaRPr lang="en-GB" sz="4800" b="1" dirty="0"/>
          </a:p>
        </p:txBody>
      </p:sp>
      <p:sp>
        <p:nvSpPr>
          <p:cNvPr id="6" name="Oválný popisek 5"/>
          <p:cNvSpPr/>
          <p:nvPr/>
        </p:nvSpPr>
        <p:spPr>
          <a:xfrm>
            <a:off x="1331640" y="5013176"/>
            <a:ext cx="1872208" cy="1512168"/>
          </a:xfrm>
          <a:prstGeom prst="wedgeEllipseCallout">
            <a:avLst>
              <a:gd name="adj1" fmla="val -74213"/>
              <a:gd name="adj2" fmla="val 47545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4800" strike="sngStrike" dirty="0" smtClean="0"/>
              <a:t>£1,2</a:t>
            </a:r>
          </a:p>
          <a:p>
            <a:pPr algn="ctr"/>
            <a:r>
              <a:rPr lang="cs-CZ" sz="4800" dirty="0" smtClean="0"/>
              <a:t>£2,1</a:t>
            </a:r>
            <a:endParaRPr lang="en-GB" sz="4800" dirty="0"/>
          </a:p>
        </p:txBody>
      </p:sp>
      <p:sp>
        <p:nvSpPr>
          <p:cNvPr id="7" name="Oválný popisek 6"/>
          <p:cNvSpPr/>
          <p:nvPr/>
        </p:nvSpPr>
        <p:spPr>
          <a:xfrm>
            <a:off x="6659216" y="141306"/>
            <a:ext cx="2484784" cy="1136919"/>
          </a:xfrm>
          <a:prstGeom prst="wedgeEllipse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3200" b="1" strike="sngStrike" dirty="0" smtClean="0">
                <a:solidFill>
                  <a:schemeClr val="tx1"/>
                </a:solidFill>
              </a:rPr>
              <a:t>459</a:t>
            </a:r>
            <a:r>
              <a:rPr lang="cs-CZ" sz="3200" strike="sngStrike" dirty="0" smtClean="0">
                <a:solidFill>
                  <a:schemeClr val="tx1"/>
                </a:solidFill>
              </a:rPr>
              <a:t>,- Kč</a:t>
            </a:r>
          </a:p>
          <a:p>
            <a:pPr algn="ctr"/>
            <a:r>
              <a:rPr lang="cs-CZ" sz="3200" b="1" dirty="0" smtClean="0">
                <a:solidFill>
                  <a:schemeClr val="tx1"/>
                </a:solidFill>
              </a:rPr>
              <a:t>548,-Kč</a:t>
            </a:r>
            <a:endParaRPr lang="en-GB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997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smtClean="0"/>
              <a:t>Nezaměstnanost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r>
              <a:rPr lang="cs-CZ" sz="3200" dirty="0" smtClean="0"/>
              <a:t>K nezaměstnanosti dochází, </a:t>
            </a:r>
            <a:r>
              <a:rPr lang="cs-CZ" sz="3200" dirty="0"/>
              <a:t>když jsou lidé bez práce a aktivně </a:t>
            </a:r>
            <a:r>
              <a:rPr lang="cs-CZ" sz="3200" dirty="0" smtClean="0"/>
              <a:t>hledají </a:t>
            </a:r>
            <a:r>
              <a:rPr lang="cs-CZ" sz="3200" dirty="0"/>
              <a:t>práci. </a:t>
            </a:r>
            <a:br>
              <a:rPr lang="cs-CZ" sz="3200" dirty="0"/>
            </a:b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Rozlišujeme několik typů nezaměstnanosti: </a:t>
            </a:r>
            <a:br>
              <a:rPr lang="cs-CZ" sz="3200" dirty="0"/>
            </a:br>
            <a:r>
              <a:rPr lang="cs-CZ" sz="3200" dirty="0" smtClean="0"/>
              <a:t>frikční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sz="3200" dirty="0"/>
              <a:t>strukturální </a:t>
            </a:r>
            <a:br>
              <a:rPr lang="cs-CZ" sz="3200" dirty="0"/>
            </a:br>
            <a:r>
              <a:rPr lang="cs-CZ" sz="3200" dirty="0"/>
              <a:t>cyklická </a:t>
            </a:r>
            <a:br>
              <a:rPr lang="cs-CZ" sz="3200" dirty="0"/>
            </a:br>
            <a:r>
              <a:rPr lang="cs-CZ" sz="3200" dirty="0"/>
              <a:t>sezónní</a:t>
            </a:r>
          </a:p>
          <a:p>
            <a:pPr marL="442913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  <p:grpSp>
        <p:nvGrpSpPr>
          <p:cNvPr id="6" name="Skupina 5"/>
          <p:cNvGrpSpPr/>
          <p:nvPr/>
        </p:nvGrpSpPr>
        <p:grpSpPr>
          <a:xfrm>
            <a:off x="4788024" y="3284984"/>
            <a:ext cx="4000887" cy="3325738"/>
            <a:chOff x="4788024" y="3284984"/>
            <a:chExt cx="4000887" cy="3325738"/>
          </a:xfrm>
        </p:grpSpPr>
        <p:pic>
          <p:nvPicPr>
            <p:cNvPr id="4" name="Obrázek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88024" y="3284984"/>
              <a:ext cx="4000887" cy="3325738"/>
            </a:xfrm>
            <a:prstGeom prst="rect">
              <a:avLst/>
            </a:prstGeom>
          </p:spPr>
        </p:pic>
        <p:sp>
          <p:nvSpPr>
            <p:cNvPr id="5" name="TextovéPole 4"/>
            <p:cNvSpPr txBox="1"/>
            <p:nvPr/>
          </p:nvSpPr>
          <p:spPr>
            <a:xfrm rot="20472584">
              <a:off x="5828872" y="3958454"/>
              <a:ext cx="172819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b="1" dirty="0" smtClean="0">
                  <a:solidFill>
                    <a:schemeClr val="bg1"/>
                  </a:solidFill>
                </a:rPr>
                <a:t>LOOKING FOR A JOB</a:t>
              </a:r>
              <a:endParaRPr lang="en-GB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8833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 err="1" smtClean="0"/>
              <a:t>NEzaměstnanost</a:t>
            </a:r>
            <a:endParaRPr lang="en-GB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298448"/>
            <a:ext cx="8496944" cy="4937760"/>
          </a:xfrm>
        </p:spPr>
        <p:txBody>
          <a:bodyPr>
            <a:normAutofit/>
          </a:bodyPr>
          <a:lstStyle/>
          <a:p>
            <a:pPr marL="457200" indent="-457200"/>
            <a:r>
              <a:rPr lang="cs-CZ" sz="3200" dirty="0"/>
              <a:t>Frikční nezaměstnanost (</a:t>
            </a:r>
            <a:r>
              <a:rPr lang="cs-CZ" sz="3200" dirty="0" smtClean="0"/>
              <a:t>krátkodobá) </a:t>
            </a:r>
            <a:r>
              <a:rPr lang="cs-CZ" sz="3200" dirty="0"/>
              <a:t>- je velmi přírodní, Je to situace, kdy lidé hledají práci a většinou </a:t>
            </a:r>
            <a:r>
              <a:rPr lang="cs-CZ" sz="3200" dirty="0" smtClean="0"/>
              <a:t>ji rychle najdou </a:t>
            </a:r>
            <a:r>
              <a:rPr lang="cs-CZ" sz="3200" dirty="0"/>
              <a:t>(po absolvování školy, po přestěhování) </a:t>
            </a:r>
            <a:br>
              <a:rPr lang="cs-CZ" sz="3200" dirty="0"/>
            </a:br>
            <a:endParaRPr lang="cs-CZ" sz="3200" dirty="0" smtClean="0"/>
          </a:p>
          <a:p>
            <a:pPr marL="457200" indent="-457200"/>
            <a:r>
              <a:rPr lang="cs-CZ" sz="3200" dirty="0" smtClean="0"/>
              <a:t>Strukturální </a:t>
            </a:r>
            <a:r>
              <a:rPr lang="cs-CZ" sz="3200" dirty="0"/>
              <a:t>nezaměstnanost - </a:t>
            </a:r>
            <a:r>
              <a:rPr lang="cs-CZ" sz="3200" dirty="0" smtClean="0"/>
              <a:t>se </a:t>
            </a:r>
            <a:r>
              <a:rPr lang="cs-CZ" sz="3200" dirty="0"/>
              <a:t>objeví, když některé sektory (nebo geografické oblasti) se </a:t>
            </a:r>
            <a:r>
              <a:rPr lang="cs-CZ" sz="3200" dirty="0" smtClean="0"/>
              <a:t>dostanou </a:t>
            </a:r>
            <a:r>
              <a:rPr lang="cs-CZ" sz="3200" dirty="0"/>
              <a:t>do silnějšího poklesu</a:t>
            </a: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xmlns="" val="404449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TC101790493[[fn=Malé pracoviště, domácnost (SoHo)]]</Template>
  <TotalTime>667</TotalTime>
  <Words>198</Words>
  <Application>Microsoft Office PowerPoint</Application>
  <PresentationFormat>Předvádění na obrazovce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Soho</vt:lpstr>
      <vt:lpstr>MAkroekonomie</vt:lpstr>
      <vt:lpstr>Definice</vt:lpstr>
      <vt:lpstr>Co makroekonomie studuje</vt:lpstr>
      <vt:lpstr>Národní hospodářství</vt:lpstr>
      <vt:lpstr>HDP</vt:lpstr>
      <vt:lpstr>HDP na obyvatele</vt:lpstr>
      <vt:lpstr>Inflace</vt:lpstr>
      <vt:lpstr>Nezaměstnanost</vt:lpstr>
      <vt:lpstr>NEzaměstnanost</vt:lpstr>
      <vt:lpstr>nezaměstnanost</vt:lpstr>
      <vt:lpstr>Daně</vt:lpstr>
      <vt:lpstr>Typy daní</vt:lpstr>
      <vt:lpstr>Snímek 13</vt:lpstr>
    </vt:vector>
  </TitlesOfParts>
  <Company>Ledeč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</dc:title>
  <dc:creator>Flekalová Jana</dc:creator>
  <cp:lastModifiedBy>volencovah</cp:lastModifiedBy>
  <cp:revision>65</cp:revision>
  <dcterms:created xsi:type="dcterms:W3CDTF">2014-04-24T17:21:30Z</dcterms:created>
  <dcterms:modified xsi:type="dcterms:W3CDTF">2014-09-08T09:33:05Z</dcterms:modified>
</cp:coreProperties>
</file>