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1" r:id="rId4"/>
    <p:sldId id="262" r:id="rId5"/>
    <p:sldId id="264" r:id="rId6"/>
    <p:sldId id="263" r:id="rId7"/>
    <p:sldId id="265" r:id="rId8"/>
    <p:sldId id="266" r:id="rId9"/>
    <p:sldId id="258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2124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Mikroekonomie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Definice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 smtClean="0"/>
              <a:t>Mikroekonomie je </a:t>
            </a:r>
            <a:r>
              <a:rPr lang="cs-CZ" sz="3200" dirty="0"/>
              <a:t>obor ekonomie, která studuje chování jednotlivců a malých organizací, které mají dopad na rozhodování o alokaci omezených zdrojů. </a:t>
            </a:r>
            <a:br>
              <a:rPr lang="cs-CZ" sz="3200" dirty="0"/>
            </a:br>
            <a:r>
              <a:rPr lang="cs-CZ" sz="3200" dirty="0"/>
              <a:t>Slovo je řeckého původu: MIKRO - což znamená "malý" a </a:t>
            </a:r>
            <a:r>
              <a:rPr lang="cs-CZ" sz="3200" dirty="0" smtClean="0"/>
              <a:t>ekonomie</a:t>
            </a:r>
            <a:endParaRPr lang="cs-CZ" sz="3200" dirty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3976868"/>
            <a:ext cx="3120008" cy="2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Předmět zkoumání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Rozhodování jednotlivých účastníků trhu: </a:t>
            </a:r>
            <a:br>
              <a:rPr lang="cs-CZ" sz="3200" dirty="0"/>
            </a:br>
            <a:r>
              <a:rPr lang="cs-CZ" sz="3200" dirty="0"/>
              <a:t>Jednotlivci / domácnosti </a:t>
            </a:r>
            <a:br>
              <a:rPr lang="cs-CZ" sz="3200" dirty="0"/>
            </a:br>
            <a:r>
              <a:rPr lang="cs-CZ" sz="3200" dirty="0"/>
              <a:t>společnosti </a:t>
            </a:r>
            <a:br>
              <a:rPr lang="cs-CZ" sz="3200" dirty="0"/>
            </a:br>
            <a:r>
              <a:rPr lang="cs-CZ" sz="3200" dirty="0"/>
              <a:t>stát </a:t>
            </a:r>
            <a:br>
              <a:rPr lang="cs-CZ" sz="3200" dirty="0"/>
            </a:br>
            <a:r>
              <a:rPr lang="cs-CZ" sz="3200" dirty="0"/>
              <a:t>Jak </a:t>
            </a:r>
            <a:r>
              <a:rPr lang="cs-CZ" sz="3200" dirty="0" smtClean="0"/>
              <a:t>jejich rozhodnutí </a:t>
            </a:r>
            <a:r>
              <a:rPr lang="cs-CZ" sz="3200" dirty="0"/>
              <a:t>a </a:t>
            </a:r>
            <a:r>
              <a:rPr lang="cs-CZ" sz="3200" dirty="0" smtClean="0"/>
              <a:t>chování </a:t>
            </a:r>
            <a:r>
              <a:rPr lang="cs-CZ" sz="3200" dirty="0"/>
              <a:t>ovlivňují nabídku a poptávku po zboží a službách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2111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smtClean="0"/>
              <a:t>THE BASIC GRAPH</a:t>
            </a:r>
            <a:endParaRPr lang="en-GB" sz="4000" b="1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86770" y="1007689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/>
          </a:p>
        </p:txBody>
      </p:sp>
      <p:grpSp>
        <p:nvGrpSpPr>
          <p:cNvPr id="38" name="Skupina 37"/>
          <p:cNvGrpSpPr/>
          <p:nvPr/>
        </p:nvGrpSpPr>
        <p:grpSpPr>
          <a:xfrm>
            <a:off x="724131" y="1205287"/>
            <a:ext cx="7622221" cy="4576191"/>
            <a:chOff x="844250" y="1692424"/>
            <a:chExt cx="7622221" cy="4576191"/>
          </a:xfrm>
        </p:grpSpPr>
        <p:grpSp>
          <p:nvGrpSpPr>
            <p:cNvPr id="36" name="Skupina 35"/>
            <p:cNvGrpSpPr/>
            <p:nvPr/>
          </p:nvGrpSpPr>
          <p:grpSpPr>
            <a:xfrm>
              <a:off x="844250" y="1692424"/>
              <a:ext cx="7622221" cy="4576191"/>
              <a:chOff x="844250" y="1692424"/>
              <a:chExt cx="7622221" cy="4576191"/>
            </a:xfrm>
          </p:grpSpPr>
          <p:grpSp>
            <p:nvGrpSpPr>
              <p:cNvPr id="34" name="Skupina 33"/>
              <p:cNvGrpSpPr/>
              <p:nvPr/>
            </p:nvGrpSpPr>
            <p:grpSpPr>
              <a:xfrm>
                <a:off x="844250" y="1692424"/>
                <a:ext cx="7622221" cy="4576191"/>
                <a:chOff x="844250" y="1692424"/>
                <a:chExt cx="7622221" cy="4576191"/>
              </a:xfrm>
            </p:grpSpPr>
            <p:grpSp>
              <p:nvGrpSpPr>
                <p:cNvPr id="28" name="Skupina 27"/>
                <p:cNvGrpSpPr/>
                <p:nvPr/>
              </p:nvGrpSpPr>
              <p:grpSpPr>
                <a:xfrm>
                  <a:off x="844250" y="1692424"/>
                  <a:ext cx="7622221" cy="4576191"/>
                  <a:chOff x="844250" y="1692424"/>
                  <a:chExt cx="7622221" cy="4576191"/>
                </a:xfrm>
              </p:grpSpPr>
              <p:grpSp>
                <p:nvGrpSpPr>
                  <p:cNvPr id="23" name="Skupina 22"/>
                  <p:cNvGrpSpPr/>
                  <p:nvPr/>
                </p:nvGrpSpPr>
                <p:grpSpPr>
                  <a:xfrm>
                    <a:off x="844250" y="1692424"/>
                    <a:ext cx="7622221" cy="4576191"/>
                    <a:chOff x="844250" y="1692424"/>
                    <a:chExt cx="7622221" cy="4576191"/>
                  </a:xfrm>
                </p:grpSpPr>
                <p:grpSp>
                  <p:nvGrpSpPr>
                    <p:cNvPr id="20" name="Skupina 19"/>
                    <p:cNvGrpSpPr/>
                    <p:nvPr/>
                  </p:nvGrpSpPr>
                  <p:grpSpPr>
                    <a:xfrm>
                      <a:off x="844250" y="1692424"/>
                      <a:ext cx="6643320" cy="4576191"/>
                      <a:chOff x="844250" y="1692424"/>
                      <a:chExt cx="6643320" cy="4576191"/>
                    </a:xfrm>
                  </p:grpSpPr>
                  <p:grpSp>
                    <p:nvGrpSpPr>
                      <p:cNvPr id="17" name="Skupina 16"/>
                      <p:cNvGrpSpPr/>
                      <p:nvPr/>
                    </p:nvGrpSpPr>
                    <p:grpSpPr>
                      <a:xfrm>
                        <a:off x="844250" y="1692424"/>
                        <a:ext cx="6643320" cy="4576191"/>
                        <a:chOff x="844250" y="1692424"/>
                        <a:chExt cx="6643320" cy="4576191"/>
                      </a:xfrm>
                    </p:grpSpPr>
                    <p:grpSp>
                      <p:nvGrpSpPr>
                        <p:cNvPr id="12" name="Skupina 11"/>
                        <p:cNvGrpSpPr/>
                        <p:nvPr/>
                      </p:nvGrpSpPr>
                      <p:grpSpPr>
                        <a:xfrm>
                          <a:off x="844250" y="1692424"/>
                          <a:ext cx="6643320" cy="4576191"/>
                          <a:chOff x="844250" y="1692424"/>
                          <a:chExt cx="6643320" cy="4576191"/>
                        </a:xfrm>
                      </p:grpSpPr>
                      <p:grpSp>
                        <p:nvGrpSpPr>
                          <p:cNvPr id="9" name="Skupina 8"/>
                          <p:cNvGrpSpPr/>
                          <p:nvPr/>
                        </p:nvGrpSpPr>
                        <p:grpSpPr>
                          <a:xfrm>
                            <a:off x="1582914" y="1692424"/>
                            <a:ext cx="5904656" cy="3896816"/>
                            <a:chOff x="1582914" y="1692424"/>
                            <a:chExt cx="5904656" cy="3896816"/>
                          </a:xfrm>
                        </p:grpSpPr>
                        <p:cxnSp>
                          <p:nvCxnSpPr>
                            <p:cNvPr id="5" name="Přímá spojnice se šipkou 4"/>
                            <p:cNvCxnSpPr/>
                            <p:nvPr/>
                          </p:nvCxnSpPr>
                          <p:spPr>
                            <a:xfrm>
                              <a:off x="1582914" y="5589240"/>
                              <a:ext cx="5904656" cy="0"/>
                            </a:xfrm>
                            <a:prstGeom prst="straightConnector1">
                              <a:avLst/>
                            </a:prstGeom>
                            <a:ln w="22225"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7" name="Přímá spojnice se šipkou 6"/>
                            <p:cNvCxnSpPr/>
                            <p:nvPr/>
                          </p:nvCxnSpPr>
                          <p:spPr>
                            <a:xfrm flipV="1">
                              <a:off x="1582914" y="1692424"/>
                              <a:ext cx="0" cy="3896816"/>
                            </a:xfrm>
                            <a:prstGeom prst="straightConnector1">
                              <a:avLst/>
                            </a:prstGeom>
                            <a:ln w="22225"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0" name="TextovéPole 9"/>
                          <p:cNvSpPr txBox="1"/>
                          <p:nvPr/>
                        </p:nvSpPr>
                        <p:spPr>
                          <a:xfrm>
                            <a:off x="5063002" y="5622284"/>
                            <a:ext cx="2304256" cy="64633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cs-CZ" sz="3600" dirty="0" smtClean="0"/>
                              <a:t>Množství</a:t>
                            </a:r>
                            <a:endParaRPr lang="en-GB" sz="3600" dirty="0"/>
                          </a:p>
                        </p:txBody>
                      </p:sp>
                      <p:sp>
                        <p:nvSpPr>
                          <p:cNvPr id="11" name="TextovéPole 10"/>
                          <p:cNvSpPr txBox="1"/>
                          <p:nvPr/>
                        </p:nvSpPr>
                        <p:spPr>
                          <a:xfrm>
                            <a:off x="844250" y="1734835"/>
                            <a:ext cx="738664" cy="152055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vert="vert270" wrap="square" rtlCol="0">
                            <a:spAutoFit/>
                          </a:bodyPr>
                          <a:lstStyle/>
                          <a:p>
                            <a:r>
                              <a:rPr lang="cs-CZ" sz="3600" dirty="0" smtClean="0"/>
                              <a:t>Cena</a:t>
                            </a:r>
                            <a:endParaRPr lang="en-GB" sz="3600" dirty="0"/>
                          </a:p>
                        </p:txBody>
                      </p:sp>
                    </p:grpSp>
                    <p:sp>
                      <p:nvSpPr>
                        <p:cNvPr id="16" name="Volný tvar 15"/>
                        <p:cNvSpPr/>
                        <p:nvPr/>
                      </p:nvSpPr>
                      <p:spPr>
                        <a:xfrm>
                          <a:off x="2123728" y="2033258"/>
                          <a:ext cx="4513007" cy="3215148"/>
                        </a:xfrm>
                        <a:custGeom>
                          <a:avLst/>
                          <a:gdLst>
                            <a:gd name="connsiteX0" fmla="*/ 0 w 4513007"/>
                            <a:gd name="connsiteY0" fmla="*/ 3215148 h 3215148"/>
                            <a:gd name="connsiteX1" fmla="*/ 3288891 w 4513007"/>
                            <a:gd name="connsiteY1" fmla="*/ 1843548 h 3215148"/>
                            <a:gd name="connsiteX2" fmla="*/ 4513007 w 4513007"/>
                            <a:gd name="connsiteY2" fmla="*/ 0 h 3215148"/>
                            <a:gd name="connsiteX3" fmla="*/ 4513007 w 4513007"/>
                            <a:gd name="connsiteY3" fmla="*/ 0 h 32151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513007" h="3215148">
                              <a:moveTo>
                                <a:pt x="0" y="3215148"/>
                              </a:moveTo>
                              <a:cubicBezTo>
                                <a:pt x="1268361" y="2797277"/>
                                <a:pt x="2536723" y="2379406"/>
                                <a:pt x="3288891" y="1843548"/>
                              </a:cubicBezTo>
                              <a:cubicBezTo>
                                <a:pt x="4041059" y="1307690"/>
                                <a:pt x="4513007" y="0"/>
                                <a:pt x="4513007" y="0"/>
                              </a:cubicBezTo>
                              <a:lnTo>
                                <a:pt x="4513007" y="0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0070C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19" name="Volný tvar 18"/>
                      <p:cNvSpPr/>
                      <p:nvPr/>
                    </p:nvSpPr>
                    <p:spPr>
                      <a:xfrm>
                        <a:off x="1976284" y="1843548"/>
                        <a:ext cx="4689987" cy="3288891"/>
                      </a:xfrm>
                      <a:custGeom>
                        <a:avLst/>
                        <a:gdLst>
                          <a:gd name="connsiteX0" fmla="*/ 0 w 4689987"/>
                          <a:gd name="connsiteY0" fmla="*/ 0 h 3288891"/>
                          <a:gd name="connsiteX1" fmla="*/ 1253613 w 4689987"/>
                          <a:gd name="connsiteY1" fmla="*/ 1622323 h 3288891"/>
                          <a:gd name="connsiteX2" fmla="*/ 4689987 w 4689987"/>
                          <a:gd name="connsiteY2" fmla="*/ 3288891 h 32888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689987" h="3288891">
                            <a:moveTo>
                              <a:pt x="0" y="0"/>
                            </a:moveTo>
                            <a:cubicBezTo>
                              <a:pt x="235974" y="537087"/>
                              <a:pt x="471949" y="1074175"/>
                              <a:pt x="1253613" y="1622323"/>
                            </a:cubicBezTo>
                            <a:cubicBezTo>
                              <a:pt x="2035278" y="2170472"/>
                              <a:pt x="3362632" y="2729681"/>
                              <a:pt x="4689987" y="3288891"/>
                            </a:cubicBezTo>
                          </a:path>
                        </a:pathLst>
                      </a:custGeom>
                      <a:noFill/>
                      <a:ln w="2222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21" name="TextovéPole 20"/>
                    <p:cNvSpPr txBox="1"/>
                    <p:nvPr/>
                  </p:nvSpPr>
                  <p:spPr>
                    <a:xfrm>
                      <a:off x="2249365" y="1692424"/>
                      <a:ext cx="187220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800" dirty="0" smtClean="0">
                          <a:solidFill>
                            <a:srgbClr val="FF0000"/>
                          </a:solidFill>
                        </a:rPr>
                        <a:t>Poptávka</a:t>
                      </a:r>
                      <a:endParaRPr lang="en-GB" sz="28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2" name="TextovéPole 21"/>
                    <p:cNvSpPr txBox="1"/>
                    <p:nvPr/>
                  </p:nvSpPr>
                  <p:spPr>
                    <a:xfrm>
                      <a:off x="6666271" y="1979245"/>
                      <a:ext cx="18002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800" dirty="0" smtClean="0">
                          <a:solidFill>
                            <a:srgbClr val="0070C0"/>
                          </a:solidFill>
                        </a:rPr>
                        <a:t>Nabídka</a:t>
                      </a:r>
                      <a:endParaRPr lang="en-GB" sz="2800" dirty="0">
                        <a:solidFill>
                          <a:srgbClr val="0070C0"/>
                        </a:solidFill>
                      </a:endParaRPr>
                    </a:p>
                  </p:txBody>
                </p:sp>
              </p:grpSp>
              <p:sp>
                <p:nvSpPr>
                  <p:cNvPr id="24" name="TextovéPole 23"/>
                  <p:cNvSpPr txBox="1"/>
                  <p:nvPr/>
                </p:nvSpPr>
                <p:spPr>
                  <a:xfrm>
                    <a:off x="5336348" y="4057657"/>
                    <a:ext cx="252028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800" b="1" dirty="0" smtClean="0"/>
                      <a:t>rovnováha</a:t>
                    </a:r>
                    <a:endParaRPr lang="en-GB" sz="2800" b="1" dirty="0"/>
                  </a:p>
                </p:txBody>
              </p:sp>
              <p:cxnSp>
                <p:nvCxnSpPr>
                  <p:cNvPr id="26" name="Přímá spojnice se šipkou 25"/>
                  <p:cNvCxnSpPr>
                    <a:stCxn id="24" idx="1"/>
                  </p:cNvCxnSpPr>
                  <p:nvPr/>
                </p:nvCxnSpPr>
                <p:spPr>
                  <a:xfrm flipH="1" flipV="1">
                    <a:off x="4747777" y="4260470"/>
                    <a:ext cx="588571" cy="58797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0" name="Přímá spojnice 29"/>
                <p:cNvCxnSpPr/>
                <p:nvPr/>
              </p:nvCxnSpPr>
              <p:spPr>
                <a:xfrm>
                  <a:off x="4753325" y="4309283"/>
                  <a:ext cx="0" cy="127995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Přímá spojnice 31"/>
                <p:cNvCxnSpPr/>
                <p:nvPr/>
              </p:nvCxnSpPr>
              <p:spPr>
                <a:xfrm>
                  <a:off x="1582914" y="4279885"/>
                  <a:ext cx="320511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TextovéPole 34"/>
              <p:cNvSpPr txBox="1"/>
              <p:nvPr/>
            </p:nvSpPr>
            <p:spPr>
              <a:xfrm>
                <a:off x="4446638" y="5589240"/>
                <a:ext cx="6827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smtClean="0"/>
                  <a:t>Q*</a:t>
                </a:r>
                <a:endParaRPr lang="en-GB" sz="2800"/>
              </a:p>
            </p:txBody>
          </p:sp>
        </p:grpSp>
        <p:sp>
          <p:nvSpPr>
            <p:cNvPr id="37" name="TextovéPole 36"/>
            <p:cNvSpPr txBox="1"/>
            <p:nvPr/>
          </p:nvSpPr>
          <p:spPr>
            <a:xfrm>
              <a:off x="1043608" y="4047673"/>
              <a:ext cx="738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smtClean="0"/>
                <a:t>P*</a:t>
              </a:r>
              <a:endParaRPr lang="en-GB" sz="2800"/>
            </a:p>
          </p:txBody>
        </p:sp>
      </p:grpSp>
      <p:sp>
        <p:nvSpPr>
          <p:cNvPr id="39" name="TextovéPole 38"/>
          <p:cNvSpPr txBox="1"/>
          <p:nvPr/>
        </p:nvSpPr>
        <p:spPr>
          <a:xfrm>
            <a:off x="179512" y="5991526"/>
            <a:ext cx="8556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P* - </a:t>
            </a:r>
            <a:r>
              <a:rPr lang="cs-CZ" sz="3200" dirty="0" smtClean="0"/>
              <a:t>rovnovážná cena</a:t>
            </a:r>
            <a:r>
              <a:rPr lang="en-GB" sz="3200" dirty="0" smtClean="0"/>
              <a:t>, Q* - </a:t>
            </a:r>
            <a:r>
              <a:rPr lang="cs-CZ" sz="3200" dirty="0" smtClean="0"/>
              <a:t>rovnovážné množství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2963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Poptávka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Množství zboží, které jsou kupující ochotni koupit za tuto cenu.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Z</a:t>
            </a:r>
            <a:r>
              <a:rPr lang="cs-CZ" sz="3200" dirty="0" smtClean="0"/>
              <a:t>ákazníci </a:t>
            </a:r>
            <a:r>
              <a:rPr lang="cs-CZ" sz="3200" dirty="0"/>
              <a:t>chtějí </a:t>
            </a:r>
            <a:br>
              <a:rPr lang="cs-CZ" sz="3200" dirty="0"/>
            </a:br>
            <a:r>
              <a:rPr lang="cs-CZ" sz="3200" dirty="0"/>
              <a:t>koupit větší množství </a:t>
            </a:r>
            <a:br>
              <a:rPr lang="cs-CZ" sz="3200" dirty="0"/>
            </a:br>
            <a:r>
              <a:rPr lang="cs-CZ" sz="3200" dirty="0"/>
              <a:t>za nižší cenu.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Při zvýšení cen </a:t>
            </a:r>
            <a:br>
              <a:rPr lang="cs-CZ" sz="3200" dirty="0"/>
            </a:br>
            <a:r>
              <a:rPr lang="cs-CZ" sz="3200" dirty="0"/>
              <a:t>poptávka klesá.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4426537" y="2021167"/>
            <a:ext cx="4717463" cy="3442952"/>
            <a:chOff x="643342" y="1681644"/>
            <a:chExt cx="6844228" cy="4646808"/>
          </a:xfrm>
        </p:grpSpPr>
        <p:grpSp>
          <p:nvGrpSpPr>
            <p:cNvPr id="15" name="Skupina 14"/>
            <p:cNvGrpSpPr/>
            <p:nvPr/>
          </p:nvGrpSpPr>
          <p:grpSpPr>
            <a:xfrm>
              <a:off x="643342" y="1692424"/>
              <a:ext cx="6844228" cy="4636028"/>
              <a:chOff x="643342" y="1692424"/>
              <a:chExt cx="6844228" cy="4636028"/>
            </a:xfrm>
          </p:grpSpPr>
          <p:grpSp>
            <p:nvGrpSpPr>
              <p:cNvPr id="20" name="Skupina 19"/>
              <p:cNvGrpSpPr/>
              <p:nvPr/>
            </p:nvGrpSpPr>
            <p:grpSpPr>
              <a:xfrm>
                <a:off x="643342" y="1692424"/>
                <a:ext cx="6844228" cy="4636028"/>
                <a:chOff x="643342" y="1692424"/>
                <a:chExt cx="6844228" cy="4636028"/>
              </a:xfrm>
            </p:grpSpPr>
            <p:grpSp>
              <p:nvGrpSpPr>
                <p:cNvPr id="22" name="Skupina 21"/>
                <p:cNvGrpSpPr/>
                <p:nvPr/>
              </p:nvGrpSpPr>
              <p:grpSpPr>
                <a:xfrm>
                  <a:off x="1582914" y="1692424"/>
                  <a:ext cx="5904656" cy="3896816"/>
                  <a:chOff x="1582914" y="1692424"/>
                  <a:chExt cx="5904656" cy="3896816"/>
                </a:xfrm>
              </p:grpSpPr>
              <p:cxnSp>
                <p:nvCxnSpPr>
                  <p:cNvPr id="25" name="Přímá spojnice se šipkou 24"/>
                  <p:cNvCxnSpPr/>
                  <p:nvPr/>
                </p:nvCxnSpPr>
                <p:spPr>
                  <a:xfrm>
                    <a:off x="1582914" y="5589240"/>
                    <a:ext cx="5904656" cy="0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Přímá spojnice se šipkou 25"/>
                  <p:cNvCxnSpPr/>
                  <p:nvPr/>
                </p:nvCxnSpPr>
                <p:spPr>
                  <a:xfrm flipV="1">
                    <a:off x="1582914" y="1692424"/>
                    <a:ext cx="0" cy="3896816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TextovéPole 22"/>
                <p:cNvSpPr txBox="1"/>
                <p:nvPr/>
              </p:nvSpPr>
              <p:spPr>
                <a:xfrm>
                  <a:off x="4321278" y="5622284"/>
                  <a:ext cx="3045980" cy="7061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dirty="0" smtClean="0"/>
                    <a:t>QUANTITY</a:t>
                  </a:r>
                  <a:endParaRPr lang="en-GB" sz="2800" dirty="0"/>
                </a:p>
              </p:txBody>
            </p:sp>
            <p:sp>
              <p:nvSpPr>
                <p:cNvPr id="24" name="TextovéPole 23"/>
                <p:cNvSpPr txBox="1"/>
                <p:nvPr/>
              </p:nvSpPr>
              <p:spPr>
                <a:xfrm>
                  <a:off x="643342" y="1734836"/>
                  <a:ext cx="982367" cy="1520552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GB" sz="3200" dirty="0" smtClean="0"/>
                    <a:t>PRICE</a:t>
                  </a:r>
                  <a:endParaRPr lang="en-GB" sz="3200" dirty="0"/>
                </a:p>
              </p:txBody>
            </p:sp>
          </p:grpSp>
          <p:sp>
            <p:nvSpPr>
              <p:cNvPr id="19" name="Volný tvar 18"/>
              <p:cNvSpPr/>
              <p:nvPr/>
            </p:nvSpPr>
            <p:spPr>
              <a:xfrm>
                <a:off x="1976284" y="1843548"/>
                <a:ext cx="4689987" cy="3288891"/>
              </a:xfrm>
              <a:custGeom>
                <a:avLst/>
                <a:gdLst>
                  <a:gd name="connsiteX0" fmla="*/ 0 w 4689987"/>
                  <a:gd name="connsiteY0" fmla="*/ 0 h 3288891"/>
                  <a:gd name="connsiteX1" fmla="*/ 1253613 w 4689987"/>
                  <a:gd name="connsiteY1" fmla="*/ 1622323 h 3288891"/>
                  <a:gd name="connsiteX2" fmla="*/ 4689987 w 4689987"/>
                  <a:gd name="connsiteY2" fmla="*/ 3288891 h 328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89987" h="3288891">
                    <a:moveTo>
                      <a:pt x="0" y="0"/>
                    </a:moveTo>
                    <a:cubicBezTo>
                      <a:pt x="235974" y="537087"/>
                      <a:pt x="471949" y="1074175"/>
                      <a:pt x="1253613" y="1622323"/>
                    </a:cubicBezTo>
                    <a:cubicBezTo>
                      <a:pt x="2035278" y="2170472"/>
                      <a:pt x="3362632" y="2729681"/>
                      <a:pt x="4689987" y="3288891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ovéPole 15"/>
            <p:cNvSpPr txBox="1"/>
            <p:nvPr/>
          </p:nvSpPr>
          <p:spPr>
            <a:xfrm>
              <a:off x="2267744" y="1681644"/>
              <a:ext cx="2267498" cy="6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FF0000"/>
                  </a:solidFill>
                </a:rPr>
                <a:t>DEMAND</a:t>
              </a:r>
              <a:endParaRPr lang="en-GB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785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Nabídka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Množství </a:t>
            </a:r>
            <a:r>
              <a:rPr lang="cs-CZ" sz="3200" dirty="0" smtClean="0"/>
              <a:t>prodaného </a:t>
            </a:r>
            <a:r>
              <a:rPr lang="cs-CZ" sz="3200" dirty="0"/>
              <a:t>zboží, </a:t>
            </a:r>
            <a:r>
              <a:rPr lang="cs-CZ" sz="3200" dirty="0" smtClean="0"/>
              <a:t>které </a:t>
            </a:r>
            <a:r>
              <a:rPr lang="cs-CZ" sz="3200" dirty="0"/>
              <a:t>společnost chce prodat za tuto cenu.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Společnosti chtějí </a:t>
            </a:r>
            <a:br>
              <a:rPr lang="cs-CZ" sz="3200" dirty="0"/>
            </a:br>
            <a:r>
              <a:rPr lang="cs-CZ" sz="3200" dirty="0"/>
              <a:t>prodávat větší množství </a:t>
            </a:r>
            <a:br>
              <a:rPr lang="cs-CZ" sz="3200" dirty="0"/>
            </a:br>
            <a:r>
              <a:rPr lang="cs-CZ" sz="3200" dirty="0"/>
              <a:t>za vyšší cenu.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Při zvýšení cen </a:t>
            </a:r>
            <a:br>
              <a:rPr lang="cs-CZ" sz="3200" dirty="0"/>
            </a:br>
            <a:r>
              <a:rPr lang="cs-CZ" sz="3200" dirty="0"/>
              <a:t>zvýší se taky dodávky.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4499992" y="2377758"/>
            <a:ext cx="5062780" cy="3328656"/>
            <a:chOff x="548091" y="1376809"/>
            <a:chExt cx="9019624" cy="5055231"/>
          </a:xfrm>
        </p:grpSpPr>
        <p:grpSp>
          <p:nvGrpSpPr>
            <p:cNvPr id="18" name="Skupina 17"/>
            <p:cNvGrpSpPr/>
            <p:nvPr/>
          </p:nvGrpSpPr>
          <p:grpSpPr>
            <a:xfrm>
              <a:off x="548091" y="1376809"/>
              <a:ext cx="7438849" cy="5055231"/>
              <a:chOff x="548091" y="1376809"/>
              <a:chExt cx="7438849" cy="5055231"/>
            </a:xfrm>
          </p:grpSpPr>
          <p:grpSp>
            <p:nvGrpSpPr>
              <p:cNvPr id="20" name="Skupina 19"/>
              <p:cNvGrpSpPr/>
              <p:nvPr/>
            </p:nvGrpSpPr>
            <p:grpSpPr>
              <a:xfrm>
                <a:off x="548091" y="1376809"/>
                <a:ext cx="7438849" cy="5055231"/>
                <a:chOff x="548091" y="1376809"/>
                <a:chExt cx="7438849" cy="5055231"/>
              </a:xfrm>
            </p:grpSpPr>
            <p:grpSp>
              <p:nvGrpSpPr>
                <p:cNvPr id="22" name="Skupina 21"/>
                <p:cNvGrpSpPr/>
                <p:nvPr/>
              </p:nvGrpSpPr>
              <p:grpSpPr>
                <a:xfrm>
                  <a:off x="1582914" y="1692424"/>
                  <a:ext cx="5904656" cy="3896816"/>
                  <a:chOff x="1582914" y="1692424"/>
                  <a:chExt cx="5904656" cy="3896816"/>
                </a:xfrm>
              </p:grpSpPr>
              <p:cxnSp>
                <p:nvCxnSpPr>
                  <p:cNvPr id="25" name="Přímá spojnice se šipkou 24"/>
                  <p:cNvCxnSpPr/>
                  <p:nvPr/>
                </p:nvCxnSpPr>
                <p:spPr>
                  <a:xfrm>
                    <a:off x="1582914" y="5589240"/>
                    <a:ext cx="5904656" cy="0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Přímá spojnice se šipkou 25"/>
                  <p:cNvCxnSpPr/>
                  <p:nvPr/>
                </p:nvCxnSpPr>
                <p:spPr>
                  <a:xfrm flipV="1">
                    <a:off x="1582914" y="1692424"/>
                    <a:ext cx="0" cy="3896816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TextovéPole 22"/>
                <p:cNvSpPr txBox="1"/>
                <p:nvPr/>
              </p:nvSpPr>
              <p:spPr>
                <a:xfrm>
                  <a:off x="4380230" y="5637426"/>
                  <a:ext cx="3606710" cy="7946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dirty="0" smtClean="0"/>
                    <a:t>QUANTITY</a:t>
                  </a:r>
                  <a:endParaRPr lang="en-GB" sz="2800" dirty="0"/>
                </a:p>
              </p:txBody>
            </p:sp>
            <p:sp>
              <p:nvSpPr>
                <p:cNvPr id="24" name="TextovéPole 23"/>
                <p:cNvSpPr txBox="1"/>
                <p:nvPr/>
              </p:nvSpPr>
              <p:spPr>
                <a:xfrm>
                  <a:off x="548091" y="1376809"/>
                  <a:ext cx="1096642" cy="1905998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GB" sz="2800" dirty="0" smtClean="0"/>
                    <a:t>PRICE</a:t>
                  </a:r>
                  <a:endParaRPr lang="en-GB" sz="2800" dirty="0"/>
                </a:p>
              </p:txBody>
            </p:sp>
          </p:grpSp>
          <p:sp>
            <p:nvSpPr>
              <p:cNvPr id="21" name="Volný tvar 20"/>
              <p:cNvSpPr/>
              <p:nvPr/>
            </p:nvSpPr>
            <p:spPr>
              <a:xfrm>
                <a:off x="2123728" y="2033258"/>
                <a:ext cx="4513007" cy="3215148"/>
              </a:xfrm>
              <a:custGeom>
                <a:avLst/>
                <a:gdLst>
                  <a:gd name="connsiteX0" fmla="*/ 0 w 4513007"/>
                  <a:gd name="connsiteY0" fmla="*/ 3215148 h 3215148"/>
                  <a:gd name="connsiteX1" fmla="*/ 3288891 w 4513007"/>
                  <a:gd name="connsiteY1" fmla="*/ 1843548 h 3215148"/>
                  <a:gd name="connsiteX2" fmla="*/ 4513007 w 4513007"/>
                  <a:gd name="connsiteY2" fmla="*/ 0 h 3215148"/>
                  <a:gd name="connsiteX3" fmla="*/ 4513007 w 4513007"/>
                  <a:gd name="connsiteY3" fmla="*/ 0 h 3215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13007" h="3215148">
                    <a:moveTo>
                      <a:pt x="0" y="3215148"/>
                    </a:moveTo>
                    <a:cubicBezTo>
                      <a:pt x="1268361" y="2797277"/>
                      <a:pt x="2536723" y="2379406"/>
                      <a:pt x="3288891" y="1843548"/>
                    </a:cubicBezTo>
                    <a:cubicBezTo>
                      <a:pt x="4041059" y="1307690"/>
                      <a:pt x="4513007" y="0"/>
                      <a:pt x="4513007" y="0"/>
                    </a:cubicBezTo>
                    <a:lnTo>
                      <a:pt x="4513007" y="0"/>
                    </a:lnTo>
                  </a:path>
                </a:pathLst>
              </a:custGeom>
              <a:noFill/>
              <a:ln w="2222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TextovéPole 16"/>
            <p:cNvSpPr txBox="1"/>
            <p:nvPr/>
          </p:nvSpPr>
          <p:spPr>
            <a:xfrm>
              <a:off x="6666272" y="1979244"/>
              <a:ext cx="2901443" cy="701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SUPPLY</a:t>
              </a:r>
              <a:endParaRPr lang="en-GB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571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Elasticita poptávky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Elastická poptávka - výrazně a rychle reaguje na změny cen </a:t>
            </a:r>
            <a:br>
              <a:rPr lang="cs-CZ" sz="3200" dirty="0"/>
            </a:br>
            <a:r>
              <a:rPr lang="cs-CZ" sz="3200" dirty="0"/>
              <a:t>Spotřební a snadno vyměnitelné zboží (módní zboží, jeden druh pečiva) </a:t>
            </a:r>
            <a:br>
              <a:rPr lang="cs-CZ" sz="3200" dirty="0"/>
            </a:br>
            <a:endParaRPr lang="cs-CZ" sz="3200" dirty="0" smtClean="0"/>
          </a:p>
          <a:p>
            <a:pPr marL="457200" indent="-457200"/>
            <a:r>
              <a:rPr lang="cs-CZ" sz="3200" dirty="0" smtClean="0"/>
              <a:t>Neelastická </a:t>
            </a:r>
            <a:r>
              <a:rPr lang="cs-CZ" sz="3200" dirty="0"/>
              <a:t>poptávka - reaguje na změny cen pomalu a omezené </a:t>
            </a:r>
            <a:br>
              <a:rPr lang="cs-CZ" sz="3200" dirty="0"/>
            </a:br>
            <a:r>
              <a:rPr lang="cs-CZ" sz="3200" dirty="0"/>
              <a:t>Zboží a služby, které potřebujeme k životu a nemůžeme ho vyměnit (sůl, sladká voda)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4388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Elasticita nabídky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The supply is usually increasing. So it´s usually elastic.</a:t>
            </a:r>
          </a:p>
          <a:p>
            <a:pPr marL="457200" indent="-457200"/>
            <a:r>
              <a:rPr lang="en-GB" sz="3200" dirty="0" smtClean="0"/>
              <a:t>The inelastic supply is not often. We can find inelastic supply in </a:t>
            </a:r>
            <a:r>
              <a:rPr lang="cs-CZ" sz="3200" dirty="0" smtClean="0"/>
              <a:t>a </a:t>
            </a:r>
            <a:r>
              <a:rPr lang="en-GB" sz="3200" dirty="0" smtClean="0"/>
              <a:t>short </a:t>
            </a:r>
            <a:r>
              <a:rPr lang="cs-CZ" sz="3200" dirty="0" smtClean="0"/>
              <a:t>period</a:t>
            </a:r>
            <a:r>
              <a:rPr lang="en-GB" sz="3200" dirty="0" smtClean="0"/>
              <a:t>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r>
              <a:rPr lang="cs-CZ" sz="3200" dirty="0" smtClean="0"/>
              <a:t>Nabídka se obvykle zvyšuje, takže je </a:t>
            </a:r>
            <a:r>
              <a:rPr lang="cs-CZ" sz="3200" dirty="0"/>
              <a:t>obvykle pružná. </a:t>
            </a:r>
            <a:br>
              <a:rPr lang="cs-CZ" sz="3200" dirty="0"/>
            </a:br>
            <a:r>
              <a:rPr lang="cs-CZ" sz="3200" dirty="0" smtClean="0"/>
              <a:t>Nepružná nabídka </a:t>
            </a:r>
            <a:r>
              <a:rPr lang="cs-CZ" sz="3200" dirty="0"/>
              <a:t>není často. </a:t>
            </a:r>
            <a:r>
              <a:rPr lang="cs-CZ" sz="3200"/>
              <a:t>Najdeme </a:t>
            </a:r>
            <a:r>
              <a:rPr lang="cs-CZ" sz="3200" smtClean="0"/>
              <a:t>ji </a:t>
            </a:r>
            <a:r>
              <a:rPr lang="cs-CZ" sz="3200" dirty="0"/>
              <a:t>v krátkém období.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6927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http://</a:t>
            </a:r>
            <a:r>
              <a:rPr lang="cs-CZ" dirty="0" smtClean="0"/>
              <a:t>en.wikipedia.org/wiki/Microeconomics</a:t>
            </a:r>
          </a:p>
          <a:p>
            <a:r>
              <a:rPr lang="cs-CZ" dirty="0"/>
              <a:t>http://cs.wikipedia.org/wiki/Mikroekonomie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521</TotalTime>
  <Words>149</Words>
  <Application>Microsoft Office PowerPoint</Application>
  <PresentationFormat>Předvádění na obrazovce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Soho</vt:lpstr>
      <vt:lpstr>Mikroekonomie</vt:lpstr>
      <vt:lpstr>Definice</vt:lpstr>
      <vt:lpstr>Předmět zkoumání</vt:lpstr>
      <vt:lpstr>THE BASIC GRAPH</vt:lpstr>
      <vt:lpstr>Poptávka</vt:lpstr>
      <vt:lpstr>Nabídka</vt:lpstr>
      <vt:lpstr>Elasticita poptávky</vt:lpstr>
      <vt:lpstr>Elasticita nabídky</vt:lpstr>
      <vt:lpstr>Snímek 9</vt:lpstr>
    </vt:vector>
  </TitlesOfParts>
  <Company>Ledeč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volencovah</cp:lastModifiedBy>
  <cp:revision>52</cp:revision>
  <dcterms:created xsi:type="dcterms:W3CDTF">2014-04-24T17:21:30Z</dcterms:created>
  <dcterms:modified xsi:type="dcterms:W3CDTF">2014-09-08T09:27:43Z</dcterms:modified>
</cp:coreProperties>
</file>