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5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4" d="100"/>
          <a:sy n="94" d="100"/>
        </p:scale>
        <p:origin x="-2124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iffsnotes.com/more-subjects/principles-of-management/the-nature-of-management/functions-of-manager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MAnagement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Vedení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 lnSpcReduction="10000"/>
          </a:bodyPr>
          <a:lstStyle/>
          <a:p>
            <a:endParaRPr lang="cs-CZ" sz="3200" dirty="0"/>
          </a:p>
          <a:p>
            <a:r>
              <a:rPr lang="cs-CZ" sz="3200" dirty="0"/>
              <a:t>= Firma musí udělat víc než jen plánovat, organizovat a </a:t>
            </a:r>
            <a:r>
              <a:rPr lang="cs-CZ" sz="3200" dirty="0" smtClean="0"/>
              <a:t>řešit personalistiku </a:t>
            </a:r>
            <a:r>
              <a:rPr lang="cs-CZ" sz="3200" dirty="0"/>
              <a:t>k dosažení cíle. Manažeři se musí také vést.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To zahrnuje: </a:t>
            </a:r>
            <a:br>
              <a:rPr lang="cs-CZ" sz="3200" dirty="0"/>
            </a:br>
            <a:r>
              <a:rPr lang="cs-CZ" sz="3200" dirty="0" smtClean="0"/>
              <a:t>motivování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Komunikace </a:t>
            </a:r>
            <a:br>
              <a:rPr lang="cs-CZ" sz="3200" dirty="0"/>
            </a:br>
            <a:r>
              <a:rPr lang="cs-CZ" sz="3200" dirty="0"/>
              <a:t>vedení </a:t>
            </a:r>
            <a:br>
              <a:rPr lang="cs-CZ" sz="3200" dirty="0"/>
            </a:br>
            <a:r>
              <a:rPr lang="cs-CZ" sz="3200" dirty="0" smtClean="0"/>
              <a:t>povzbuzování</a:t>
            </a:r>
            <a:endParaRPr lang="cs-CZ" sz="3200" dirty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8067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Kontrola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Obsahuje</a:t>
            </a:r>
            <a:endParaRPr lang="en-GB" sz="3200" dirty="0" smtClean="0"/>
          </a:p>
          <a:p>
            <a:pPr marL="457200" indent="-457200"/>
            <a:r>
              <a:rPr lang="cs-CZ" sz="3200" dirty="0" smtClean="0"/>
              <a:t>Stanovení norem nebo </a:t>
            </a:r>
            <a:r>
              <a:rPr lang="cs-CZ" sz="3200" dirty="0" err="1" smtClean="0"/>
              <a:t>standartů</a:t>
            </a:r>
            <a:endParaRPr lang="en-GB" sz="3200" dirty="0" smtClean="0"/>
          </a:p>
          <a:p>
            <a:pPr marL="457200" indent="-457200"/>
            <a:r>
              <a:rPr lang="cs-CZ" sz="3200" dirty="0" smtClean="0"/>
              <a:t>Porovnání skutečnosti vůči normám</a:t>
            </a:r>
            <a:endParaRPr lang="en-GB" sz="3200" dirty="0" smtClean="0"/>
          </a:p>
          <a:p>
            <a:pPr marL="457200" indent="-457200"/>
            <a:r>
              <a:rPr lang="cs-CZ" sz="3200" dirty="0" smtClean="0"/>
              <a:t>Léčbu nežádoucího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3282045"/>
            <a:ext cx="2932336" cy="299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7701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Typy kontrol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/>
              <a:t>V závislosti na čase: </a:t>
            </a:r>
            <a:br>
              <a:rPr lang="cs-CZ" sz="3200" dirty="0"/>
            </a:br>
            <a:r>
              <a:rPr lang="cs-CZ" sz="3200" dirty="0" err="1"/>
              <a:t>Dopředná</a:t>
            </a:r>
            <a:r>
              <a:rPr lang="cs-CZ" sz="3200" dirty="0"/>
              <a:t> regulace </a:t>
            </a:r>
            <a:br>
              <a:rPr lang="cs-CZ" sz="3200" dirty="0"/>
            </a:br>
            <a:r>
              <a:rPr lang="cs-CZ" sz="3200" dirty="0"/>
              <a:t>Současné řízení </a:t>
            </a:r>
            <a:br>
              <a:rPr lang="cs-CZ" sz="3200" dirty="0"/>
            </a:br>
            <a:r>
              <a:rPr lang="cs-CZ" sz="3200" dirty="0"/>
              <a:t>zpětnovazební řízení </a:t>
            </a:r>
            <a:br>
              <a:rPr lang="cs-CZ" sz="3200" dirty="0"/>
            </a:br>
            <a:r>
              <a:rPr lang="cs-CZ" sz="3200" dirty="0"/>
              <a:t>Podle délky: </a:t>
            </a:r>
            <a:br>
              <a:rPr lang="cs-CZ" sz="3200" dirty="0"/>
            </a:br>
            <a:r>
              <a:rPr lang="cs-CZ" sz="3200" dirty="0"/>
              <a:t>kontinuální </a:t>
            </a:r>
            <a:br>
              <a:rPr lang="cs-CZ" sz="3200" dirty="0"/>
            </a:br>
            <a:r>
              <a:rPr lang="cs-CZ" sz="3200" dirty="0"/>
              <a:t>pravidelné </a:t>
            </a:r>
            <a:br>
              <a:rPr lang="cs-CZ" sz="3200" dirty="0"/>
            </a:br>
            <a:r>
              <a:rPr lang="cs-CZ" sz="3200" dirty="0"/>
              <a:t>nepravidelný </a:t>
            </a:r>
            <a:br>
              <a:rPr lang="cs-CZ" sz="3200" dirty="0"/>
            </a:br>
            <a:r>
              <a:rPr lang="cs-CZ" sz="3200" dirty="0"/>
              <a:t>Částečné </a:t>
            </a:r>
            <a:r>
              <a:rPr lang="cs-CZ" sz="3200" dirty="0" smtClean="0"/>
              <a:t>kontrola </a:t>
            </a:r>
            <a:r>
              <a:rPr lang="cs-CZ" sz="3200" dirty="0"/>
              <a:t>nebo </a:t>
            </a:r>
            <a:r>
              <a:rPr lang="cs-CZ" sz="3200" smtClean="0"/>
              <a:t>komplexní kontrola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01372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28625" y="3810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dirty="0" smtClean="0"/>
              <a:t>Resources</a:t>
            </a:r>
            <a:r>
              <a:rPr lang="cs-CZ" dirty="0" smtClean="0"/>
              <a:t>: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26720" y="1450848"/>
            <a:ext cx="8595360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http</a:t>
            </a:r>
            <a:r>
              <a:rPr lang="cs-CZ" dirty="0"/>
              <a:t>://</a:t>
            </a:r>
            <a:r>
              <a:rPr lang="cs-CZ" dirty="0" smtClean="0"/>
              <a:t>www.cliffsnotes.com/more-subjects/principles-of-management/the-nature-of-management/functions-of-manager</a:t>
            </a:r>
            <a:r>
              <a:rPr lang="cs-CZ" dirty="0" smtClean="0">
                <a:hlinkClick r:id="rId2"/>
              </a:rPr>
              <a:t>s</a:t>
            </a:r>
            <a:endParaRPr lang="cs-CZ" dirty="0" smtClean="0"/>
          </a:p>
          <a:p>
            <a:r>
              <a:rPr lang="cs-CZ" dirty="0"/>
              <a:t>http://</a:t>
            </a:r>
            <a:r>
              <a:rPr lang="cs-CZ" dirty="0" smtClean="0"/>
              <a:t>education-portal.com/academy/lesson/types-of-planning-strategic-tactical-operational-contingency-planning.html#lesson</a:t>
            </a:r>
          </a:p>
          <a:p>
            <a:r>
              <a:rPr lang="cs-CZ" dirty="0"/>
              <a:t>http://</a:t>
            </a:r>
            <a:r>
              <a:rPr lang="cs-CZ" dirty="0" smtClean="0"/>
              <a:t>smallbusiness.chron.com/different-types-organizational-structure-723.html</a:t>
            </a:r>
          </a:p>
          <a:p>
            <a:r>
              <a:rPr lang="cs-CZ" dirty="0"/>
              <a:t>http://www.cliffsnotes.com/more-subjects/principles-of-management/staffing-and-human-resource-management/staffing-as-a-management-function</a:t>
            </a:r>
            <a:endParaRPr lang="cs-CZ" dirty="0" smtClean="0"/>
          </a:p>
          <a:p>
            <a:r>
              <a:rPr lang="cs-CZ" dirty="0" smtClean="0"/>
              <a:t>www.pixabay.com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863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Co je management?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5737840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cs-CZ" sz="3200" dirty="0"/>
              <a:t>Obchodní disciplína </a:t>
            </a:r>
            <a:endParaRPr lang="cs-CZ" sz="3200" dirty="0" smtClean="0"/>
          </a:p>
          <a:p>
            <a:pPr marL="265113" indent="-265113"/>
            <a:r>
              <a:rPr lang="cs-CZ" sz="3200" dirty="0" smtClean="0"/>
              <a:t>Lidská </a:t>
            </a:r>
            <a:r>
              <a:rPr lang="cs-CZ" sz="3200" dirty="0"/>
              <a:t>činnost ve </a:t>
            </a:r>
            <a:r>
              <a:rPr lang="cs-CZ" sz="3200" dirty="0" smtClean="0"/>
              <a:t>firmě</a:t>
            </a:r>
          </a:p>
          <a:p>
            <a:pPr marL="265113" indent="-265113"/>
            <a:r>
              <a:rPr lang="cs-CZ" sz="3200" dirty="0" smtClean="0"/>
              <a:t>Teoretická </a:t>
            </a:r>
            <a:r>
              <a:rPr lang="cs-CZ" sz="3200" dirty="0"/>
              <a:t>věda </a:t>
            </a:r>
            <a:endParaRPr lang="cs-CZ" sz="3200" dirty="0" smtClean="0"/>
          </a:p>
          <a:p>
            <a:pPr marL="265113" indent="-265113"/>
            <a:r>
              <a:rPr lang="cs-CZ" sz="3200" dirty="0" smtClean="0"/>
              <a:t>Schopnost </a:t>
            </a:r>
            <a:r>
              <a:rPr lang="cs-CZ" sz="3200" dirty="0"/>
              <a:t>řídit firmu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3667526"/>
            <a:ext cx="5159896" cy="29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Kdo je manažer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Osoba, která řídí něco nebo někoho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endParaRPr lang="cs-CZ" sz="3200" dirty="0" smtClean="0"/>
          </a:p>
          <a:p>
            <a:pPr marL="457200" indent="-457200"/>
            <a:r>
              <a:rPr lang="cs-CZ" sz="3200" dirty="0" smtClean="0"/>
              <a:t>Základní manažerské úkoly</a:t>
            </a:r>
            <a:r>
              <a:rPr lang="cs-CZ" sz="3200" dirty="0"/>
              <a:t>: </a:t>
            </a:r>
            <a:endParaRPr lang="cs-CZ" sz="3200" dirty="0" smtClean="0"/>
          </a:p>
          <a:p>
            <a:pPr marL="457200" indent="-457200"/>
            <a:r>
              <a:rPr lang="cs-CZ" sz="3200" dirty="0" smtClean="0"/>
              <a:t>Odpovědnost </a:t>
            </a:r>
            <a:r>
              <a:rPr lang="cs-CZ" sz="3200" dirty="0"/>
              <a:t>za další </a:t>
            </a:r>
            <a:r>
              <a:rPr lang="cs-CZ" sz="3200" dirty="0" smtClean="0"/>
              <a:t>lidskou práci</a:t>
            </a:r>
          </a:p>
          <a:p>
            <a:pPr marL="457200" indent="-457200"/>
            <a:r>
              <a:rPr lang="cs-CZ" sz="3200" dirty="0" smtClean="0"/>
              <a:t>Plánování </a:t>
            </a:r>
            <a:r>
              <a:rPr lang="cs-CZ" sz="3200" dirty="0"/>
              <a:t>práce </a:t>
            </a:r>
            <a:endParaRPr lang="cs-CZ" sz="3200" dirty="0" smtClean="0"/>
          </a:p>
          <a:p>
            <a:pPr marL="457200" indent="-457200"/>
            <a:r>
              <a:rPr lang="cs-CZ" sz="3200" dirty="0" smtClean="0"/>
              <a:t>Přidělování </a:t>
            </a:r>
            <a:r>
              <a:rPr lang="cs-CZ" sz="3200" dirty="0"/>
              <a:t>zdrojů </a:t>
            </a:r>
            <a:endParaRPr lang="cs-CZ" sz="3200" dirty="0" smtClean="0"/>
          </a:p>
          <a:p>
            <a:pPr marL="457200" indent="-457200"/>
            <a:r>
              <a:rPr lang="cs-CZ" sz="3200" dirty="0" smtClean="0"/>
              <a:t>Kontrola</a:t>
            </a: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43462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Funkce managementu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 smtClean="0"/>
              <a:t>Plánování</a:t>
            </a:r>
          </a:p>
          <a:p>
            <a:pPr marL="457200" indent="-457200"/>
            <a:r>
              <a:rPr lang="cs-CZ" sz="3200" dirty="0" smtClean="0"/>
              <a:t>Organizování</a:t>
            </a:r>
          </a:p>
          <a:p>
            <a:pPr marL="457200" indent="-457200"/>
            <a:r>
              <a:rPr lang="cs-CZ" sz="3200" dirty="0" smtClean="0"/>
              <a:t>Zaměstnanci</a:t>
            </a:r>
          </a:p>
          <a:p>
            <a:pPr marL="457200" indent="-457200"/>
            <a:r>
              <a:rPr lang="cs-CZ" sz="3200" dirty="0" smtClean="0"/>
              <a:t>Vedení</a:t>
            </a:r>
          </a:p>
          <a:p>
            <a:pPr marL="457200" indent="-457200"/>
            <a:r>
              <a:rPr lang="cs-CZ" sz="3200" dirty="0" smtClean="0"/>
              <a:t>Kontrola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685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Plánování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= </a:t>
            </a:r>
            <a:r>
              <a:rPr lang="cs-CZ" sz="3200" dirty="0"/>
              <a:t>Jak dosáhnout určitého cíle</a:t>
            </a:r>
            <a:endParaRPr lang="cs-CZ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0251" y="2060848"/>
            <a:ext cx="3743498" cy="45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789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Typy plánů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5298904"/>
          </a:xfrm>
        </p:spPr>
        <p:txBody>
          <a:bodyPr>
            <a:normAutofit/>
          </a:bodyPr>
          <a:lstStyle/>
          <a:p>
            <a:r>
              <a:rPr lang="cs-CZ" sz="2800" dirty="0" smtClean="0"/>
              <a:t>V </a:t>
            </a:r>
            <a:r>
              <a:rPr lang="cs-CZ" sz="2800" dirty="0"/>
              <a:t>závislosti na čase</a:t>
            </a:r>
            <a:r>
              <a:rPr lang="cs-CZ" sz="2800" dirty="0" smtClean="0"/>
              <a:t>:</a:t>
            </a:r>
          </a:p>
          <a:p>
            <a:pPr lvl="1"/>
            <a:r>
              <a:rPr lang="cs-CZ" sz="2600" dirty="0" smtClean="0"/>
              <a:t>Dlouhodobý </a:t>
            </a:r>
            <a:r>
              <a:rPr lang="cs-CZ" sz="2600" dirty="0"/>
              <a:t>záměr (5 a více let) </a:t>
            </a:r>
            <a:endParaRPr lang="cs-CZ" sz="2600" dirty="0" smtClean="0"/>
          </a:p>
          <a:p>
            <a:pPr lvl="1"/>
            <a:r>
              <a:rPr lang="cs-CZ" sz="2600" dirty="0" smtClean="0"/>
              <a:t>Střednědobý </a:t>
            </a:r>
            <a:r>
              <a:rPr lang="cs-CZ" sz="2600" dirty="0"/>
              <a:t>plán (1-5 let) </a:t>
            </a:r>
            <a:endParaRPr lang="cs-CZ" sz="2600" dirty="0" smtClean="0"/>
          </a:p>
          <a:p>
            <a:pPr lvl="1"/>
            <a:r>
              <a:rPr lang="cs-CZ" sz="2600" dirty="0" smtClean="0"/>
              <a:t>Krátkodobý </a:t>
            </a:r>
            <a:r>
              <a:rPr lang="cs-CZ" sz="2600" dirty="0"/>
              <a:t>plán (do 1 roku</a:t>
            </a:r>
            <a:r>
              <a:rPr lang="cs-CZ" sz="2600" dirty="0" smtClean="0"/>
              <a:t>)</a:t>
            </a:r>
          </a:p>
          <a:p>
            <a:r>
              <a:rPr lang="cs-CZ" sz="2800" dirty="0" smtClean="0"/>
              <a:t>Podle </a:t>
            </a:r>
            <a:r>
              <a:rPr lang="cs-CZ" sz="2800" dirty="0"/>
              <a:t>ovládání: </a:t>
            </a:r>
            <a:endParaRPr lang="cs-CZ" sz="2800" dirty="0" smtClean="0"/>
          </a:p>
          <a:p>
            <a:pPr lvl="1"/>
            <a:r>
              <a:rPr lang="cs-CZ" sz="2600" dirty="0" smtClean="0"/>
              <a:t>strategický plán</a:t>
            </a:r>
          </a:p>
          <a:p>
            <a:pPr lvl="1"/>
            <a:r>
              <a:rPr lang="cs-CZ" sz="2600" dirty="0" smtClean="0"/>
              <a:t>taktický </a:t>
            </a:r>
            <a:r>
              <a:rPr lang="cs-CZ" sz="2600" dirty="0"/>
              <a:t>plán </a:t>
            </a:r>
            <a:endParaRPr lang="cs-CZ" sz="2600" dirty="0" smtClean="0"/>
          </a:p>
          <a:p>
            <a:pPr lvl="1"/>
            <a:r>
              <a:rPr lang="cs-CZ" sz="2600" dirty="0" smtClean="0"/>
              <a:t>Operační plán</a:t>
            </a:r>
          </a:p>
          <a:p>
            <a:r>
              <a:rPr lang="cs-CZ" sz="2800" dirty="0" smtClean="0"/>
              <a:t>Podle </a:t>
            </a:r>
            <a:r>
              <a:rPr lang="cs-CZ" sz="2800" dirty="0"/>
              <a:t>územní řízení - například Výrobní program, personální plán, finanční plán ...</a:t>
            </a:r>
          </a:p>
          <a:p>
            <a:pPr marL="442913" indent="-442913"/>
            <a:endParaRPr lang="en-GB" sz="3200" dirty="0" smtClean="0"/>
          </a:p>
          <a:p>
            <a:pPr marL="811213" lvl="1" indent="-368300"/>
            <a:endParaRPr lang="en-GB" sz="3000" dirty="0" smtClean="0"/>
          </a:p>
          <a:p>
            <a:pPr marL="457200" indent="-457200"/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5857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Organizování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352928" cy="4937760"/>
          </a:xfrm>
        </p:spPr>
        <p:txBody>
          <a:bodyPr>
            <a:normAutofit/>
          </a:bodyPr>
          <a:lstStyle/>
          <a:p>
            <a:endParaRPr lang="cs-CZ" sz="3200" dirty="0"/>
          </a:p>
          <a:p>
            <a:r>
              <a:rPr lang="cs-CZ" sz="3200" dirty="0"/>
              <a:t>přidělování práce a udělení oprávnění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Cílem je navrhnout organizační strukturu </a:t>
            </a:r>
            <a:br>
              <a:rPr lang="cs-CZ" sz="3200" dirty="0"/>
            </a:br>
            <a:r>
              <a:rPr lang="cs-CZ" sz="3200" dirty="0" smtClean="0"/>
              <a:t>Typy </a:t>
            </a:r>
            <a:r>
              <a:rPr lang="cs-CZ" sz="3200" dirty="0"/>
              <a:t>organizačních struktur: </a:t>
            </a:r>
            <a:br>
              <a:rPr lang="cs-CZ" sz="3200" dirty="0"/>
            </a:br>
            <a:r>
              <a:rPr lang="cs-CZ" sz="3200" dirty="0"/>
              <a:t>funkční struktura </a:t>
            </a:r>
            <a:br>
              <a:rPr lang="cs-CZ" sz="3200" dirty="0"/>
            </a:br>
            <a:r>
              <a:rPr lang="cs-CZ" sz="3200" dirty="0"/>
              <a:t>divizní struktura </a:t>
            </a:r>
            <a:br>
              <a:rPr lang="cs-CZ" sz="3200" dirty="0"/>
            </a:br>
            <a:r>
              <a:rPr lang="cs-CZ" sz="3200" dirty="0"/>
              <a:t>matice</a:t>
            </a:r>
            <a:endParaRPr lang="cs-CZ" sz="3200" dirty="0">
              <a:effectLst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4044226"/>
            <a:ext cx="3984104" cy="2697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389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Personalistika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Zahrnuje i lidské zdroje plánují a pracují se zaměstnanci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Společnost musí najít lidi s: </a:t>
            </a:r>
            <a:br>
              <a:rPr lang="cs-CZ" sz="3200" dirty="0"/>
            </a:br>
            <a:r>
              <a:rPr lang="cs-CZ" sz="3200" dirty="0"/>
              <a:t>správné dovednosti </a:t>
            </a:r>
            <a:br>
              <a:rPr lang="cs-CZ" sz="3200" dirty="0"/>
            </a:br>
            <a:r>
              <a:rPr lang="cs-CZ" sz="3200" dirty="0"/>
              <a:t>znalosti </a:t>
            </a:r>
            <a:br>
              <a:rPr lang="cs-CZ" sz="3200" dirty="0"/>
            </a:br>
            <a:r>
              <a:rPr lang="cs-CZ" sz="3200" dirty="0"/>
              <a:t>Schopnosti </a:t>
            </a:r>
            <a:r>
              <a:rPr lang="cs-CZ" sz="3200" dirty="0" smtClean="0"/>
              <a:t>být správným zaměstnancem </a:t>
            </a:r>
            <a:r>
              <a:rPr lang="cs-CZ" sz="3200" dirty="0"/>
              <a:t>na správném místě.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355096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Personalistika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To zahrnuje spoustu práce se zaměstnanci: </a:t>
            </a:r>
            <a:br>
              <a:rPr lang="cs-CZ" sz="3200" dirty="0"/>
            </a:br>
            <a:r>
              <a:rPr lang="cs-CZ" sz="3200" dirty="0"/>
              <a:t>Nábor </a:t>
            </a:r>
            <a:br>
              <a:rPr lang="cs-CZ" sz="3200" dirty="0"/>
            </a:br>
            <a:r>
              <a:rPr lang="cs-CZ" sz="3200" dirty="0"/>
              <a:t>Výběr </a:t>
            </a:r>
            <a:br>
              <a:rPr lang="cs-CZ" sz="3200" dirty="0"/>
            </a:br>
            <a:r>
              <a:rPr lang="cs-CZ" sz="3200" dirty="0"/>
              <a:t>Školení </a:t>
            </a:r>
            <a:br>
              <a:rPr lang="cs-CZ" sz="3200" dirty="0"/>
            </a:br>
            <a:r>
              <a:rPr lang="cs-CZ" sz="3200" dirty="0"/>
              <a:t>Rozvoj </a:t>
            </a:r>
            <a:br>
              <a:rPr lang="cs-CZ" sz="3200" dirty="0"/>
            </a:br>
            <a:r>
              <a:rPr lang="cs-CZ" sz="3200" dirty="0"/>
              <a:t>vzdělávání </a:t>
            </a:r>
            <a:br>
              <a:rPr lang="cs-CZ" sz="3200" dirty="0"/>
            </a:br>
            <a:r>
              <a:rPr lang="cs-CZ" sz="3200" dirty="0" err="1"/>
              <a:t>Atd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2060848"/>
            <a:ext cx="3911769" cy="45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018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438</TotalTime>
  <Words>174</Words>
  <Application>Microsoft Office PowerPoint</Application>
  <PresentationFormat>Předvádění na obrazovce (4:3)</PresentationFormat>
  <Paragraphs>65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Soho</vt:lpstr>
      <vt:lpstr>MAnagement</vt:lpstr>
      <vt:lpstr>Co je management?</vt:lpstr>
      <vt:lpstr>Kdo je manažer</vt:lpstr>
      <vt:lpstr>Funkce managementu</vt:lpstr>
      <vt:lpstr>Plánování</vt:lpstr>
      <vt:lpstr>Typy plánů</vt:lpstr>
      <vt:lpstr>Organizování</vt:lpstr>
      <vt:lpstr>Personalistika</vt:lpstr>
      <vt:lpstr>Personalistika</vt:lpstr>
      <vt:lpstr>Vedení</vt:lpstr>
      <vt:lpstr>Kontrola</vt:lpstr>
      <vt:lpstr>Typy kontrol</vt:lpstr>
      <vt:lpstr>Snímek 13</vt:lpstr>
    </vt:vector>
  </TitlesOfParts>
  <Company>Ledeč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volencovah</cp:lastModifiedBy>
  <cp:revision>42</cp:revision>
  <dcterms:created xsi:type="dcterms:W3CDTF">2014-04-24T17:21:30Z</dcterms:created>
  <dcterms:modified xsi:type="dcterms:W3CDTF">2014-09-08T09:29:45Z</dcterms:modified>
</cp:coreProperties>
</file>