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7"/>
  </p:notesMasterIdLst>
  <p:sldIdLst>
    <p:sldId id="256" r:id="rId2"/>
    <p:sldId id="257" r:id="rId3"/>
    <p:sldId id="258" r:id="rId4"/>
    <p:sldId id="260" r:id="rId5"/>
    <p:sldId id="259" r:id="rId6"/>
    <p:sldId id="261" r:id="rId7"/>
    <p:sldId id="263" r:id="rId8"/>
    <p:sldId id="264" r:id="rId9"/>
    <p:sldId id="267" r:id="rId10"/>
    <p:sldId id="265" r:id="rId11"/>
    <p:sldId id="266" r:id="rId12"/>
    <p:sldId id="268" r:id="rId13"/>
    <p:sldId id="269" r:id="rId14"/>
    <p:sldId id="270" r:id="rId15"/>
    <p:sldId id="262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lekalová Jana" initials="FJ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406E"/>
    <a:srgbClr val="F2F729"/>
    <a:srgbClr val="8798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064" y="-5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CB0A1A-E089-4938-94CE-1FB01619F830}" type="datetimeFigureOut">
              <a:rPr lang="en-GB" smtClean="0"/>
              <a:t>02/06/2014</a:t>
            </a:fld>
            <a:endParaRPr lang="en-GB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AEBDEC-CA25-41C3-B506-EB92A6E68AD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4123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AEBDEC-CA25-41C3-B506-EB92A6E68AD6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5411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2. 6. 2014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2. 6. 2014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2. 6. 2014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2. 6. 2014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2. 6. 2014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2. 6. 2014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2. 6. 2014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2. 6. 2014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2. 6. 2014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2. 6. 2014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2. 6. 2014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2. 6. 2014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THE PROMOTION</a:t>
            </a:r>
            <a:endParaRPr lang="cs-CZ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718538"/>
            <a:ext cx="3489425" cy="85254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2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Typy podpory prodeje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5370912"/>
          </a:xfrm>
        </p:spPr>
        <p:txBody>
          <a:bodyPr>
            <a:normAutofit lnSpcReduction="10000"/>
          </a:bodyPr>
          <a:lstStyle/>
          <a:p>
            <a:r>
              <a:rPr lang="cs-CZ" sz="3200" dirty="0" smtClean="0"/>
              <a:t>Redukce ceny</a:t>
            </a:r>
            <a:endParaRPr lang="cs-CZ" sz="3200" dirty="0" smtClean="0"/>
          </a:p>
          <a:p>
            <a:pPr marL="0" indent="0">
              <a:buNone/>
            </a:pPr>
            <a:endParaRPr lang="cs-CZ" sz="3200" dirty="0" smtClean="0"/>
          </a:p>
          <a:p>
            <a:endParaRPr lang="cs-CZ" sz="3200" dirty="0" smtClean="0"/>
          </a:p>
          <a:p>
            <a:endParaRPr lang="cs-CZ" sz="3200" dirty="0"/>
          </a:p>
          <a:p>
            <a:r>
              <a:rPr lang="cs-CZ" sz="3200" dirty="0" smtClean="0"/>
              <a:t>Dárky</a:t>
            </a:r>
            <a:endParaRPr lang="cs-CZ" sz="3200" dirty="0" smtClean="0"/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cs-CZ" sz="3200" dirty="0" smtClean="0"/>
          </a:p>
          <a:p>
            <a:r>
              <a:rPr lang="cs-CZ" sz="3200" dirty="0" smtClean="0"/>
              <a:t>Soutěže</a:t>
            </a:r>
            <a:endParaRPr lang="cs-CZ" sz="3200" dirty="0" smtClean="0"/>
          </a:p>
          <a:p>
            <a:pPr marL="0" indent="0">
              <a:buNone/>
            </a:pPr>
            <a:r>
              <a:rPr lang="en-GB" sz="3200" dirty="0"/>
              <a:t/>
            </a:r>
            <a:br>
              <a:rPr lang="en-GB" sz="3200" dirty="0"/>
            </a:br>
            <a:endParaRPr lang="en-GB" sz="3000" dirty="0"/>
          </a:p>
        </p:txBody>
      </p:sp>
      <p:grpSp>
        <p:nvGrpSpPr>
          <p:cNvPr id="15" name="Skupina 14"/>
          <p:cNvGrpSpPr/>
          <p:nvPr/>
        </p:nvGrpSpPr>
        <p:grpSpPr>
          <a:xfrm>
            <a:off x="3707904" y="1101841"/>
            <a:ext cx="4176464" cy="1848024"/>
            <a:chOff x="3707904" y="1101841"/>
            <a:chExt cx="4176464" cy="1848024"/>
          </a:xfrm>
        </p:grpSpPr>
        <p:pic>
          <p:nvPicPr>
            <p:cNvPr id="4" name="Obrázek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7904" y="1702090"/>
              <a:ext cx="1428750" cy="1247775"/>
            </a:xfrm>
            <a:prstGeom prst="rect">
              <a:avLst/>
            </a:prstGeom>
          </p:spPr>
        </p:pic>
        <p:grpSp>
          <p:nvGrpSpPr>
            <p:cNvPr id="14" name="Skupina 13"/>
            <p:cNvGrpSpPr/>
            <p:nvPr/>
          </p:nvGrpSpPr>
          <p:grpSpPr>
            <a:xfrm>
              <a:off x="5364088" y="1101841"/>
              <a:ext cx="2520280" cy="1296144"/>
              <a:chOff x="5508104" y="1052736"/>
              <a:chExt cx="2520280" cy="1296144"/>
            </a:xfrm>
          </p:grpSpPr>
          <p:sp>
            <p:nvSpPr>
              <p:cNvPr id="5" name="Oválný popisek 4"/>
              <p:cNvSpPr/>
              <p:nvPr/>
            </p:nvSpPr>
            <p:spPr>
              <a:xfrm>
                <a:off x="5508104" y="1052736"/>
                <a:ext cx="2520280" cy="1296144"/>
              </a:xfrm>
              <a:prstGeom prst="wedgeEllipseCallout">
                <a:avLst>
                  <a:gd name="adj1" fmla="val -66905"/>
                  <a:gd name="adj2" fmla="val 48726"/>
                </a:avLst>
              </a:prstGeom>
              <a:solidFill>
                <a:schemeClr val="bg1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2000" b="1" dirty="0" smtClean="0">
                    <a:solidFill>
                      <a:srgbClr val="FF0000"/>
                    </a:solidFill>
                  </a:rPr>
                  <a:t>SLEVA!!!</a:t>
                </a:r>
                <a:endParaRPr lang="cs-CZ" sz="2000" b="1" dirty="0" smtClean="0">
                  <a:solidFill>
                    <a:srgbClr val="FF0000"/>
                  </a:solidFill>
                </a:endParaRPr>
              </a:p>
              <a:p>
                <a:pPr algn="ctr"/>
                <a:r>
                  <a:rPr lang="cs-CZ" sz="2000" b="1" dirty="0">
                    <a:solidFill>
                      <a:srgbClr val="FF0000"/>
                    </a:solidFill>
                  </a:rPr>
                  <a:t>5</a:t>
                </a:r>
                <a:r>
                  <a:rPr lang="cs-CZ" sz="2000" b="1" dirty="0" smtClean="0">
                    <a:solidFill>
                      <a:srgbClr val="FF0000"/>
                    </a:solidFill>
                  </a:rPr>
                  <a:t>0%</a:t>
                </a:r>
              </a:p>
              <a:p>
                <a:pPr algn="ctr"/>
                <a:r>
                  <a:rPr lang="cs-CZ" sz="2000" b="1" dirty="0" smtClean="0">
                    <a:solidFill>
                      <a:schemeClr val="tx1"/>
                    </a:solidFill>
                  </a:rPr>
                  <a:t>299,-    150,-</a:t>
                </a:r>
              </a:p>
            </p:txBody>
          </p:sp>
          <p:cxnSp>
            <p:nvCxnSpPr>
              <p:cNvPr id="12" name="Přímá spojnice 11"/>
              <p:cNvCxnSpPr/>
              <p:nvPr/>
            </p:nvCxnSpPr>
            <p:spPr>
              <a:xfrm>
                <a:off x="6156176" y="1700808"/>
                <a:ext cx="360040" cy="43204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Skupina 18"/>
          <p:cNvGrpSpPr/>
          <p:nvPr/>
        </p:nvGrpSpPr>
        <p:grpSpPr>
          <a:xfrm>
            <a:off x="2289182" y="3257452"/>
            <a:ext cx="3112363" cy="1238250"/>
            <a:chOff x="2416614" y="3202051"/>
            <a:chExt cx="3112363" cy="1238250"/>
          </a:xfrm>
        </p:grpSpPr>
        <p:pic>
          <p:nvPicPr>
            <p:cNvPr id="16" name="Obrázek 1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6614" y="3202051"/>
              <a:ext cx="1428750" cy="1238250"/>
            </a:xfrm>
            <a:prstGeom prst="rect">
              <a:avLst/>
            </a:prstGeom>
          </p:spPr>
        </p:pic>
        <p:pic>
          <p:nvPicPr>
            <p:cNvPr id="17" name="Obrázek 1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0757" y="3429000"/>
              <a:ext cx="698220" cy="895154"/>
            </a:xfrm>
            <a:prstGeom prst="rect">
              <a:avLst/>
            </a:prstGeom>
          </p:spPr>
        </p:pic>
        <p:sp>
          <p:nvSpPr>
            <p:cNvPr id="18" name="Kříž 17"/>
            <p:cNvSpPr/>
            <p:nvPr/>
          </p:nvSpPr>
          <p:spPr>
            <a:xfrm>
              <a:off x="4139952" y="3725926"/>
              <a:ext cx="432048" cy="423154"/>
            </a:xfrm>
            <a:prstGeom prst="pl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Oválný popisek 19"/>
          <p:cNvSpPr/>
          <p:nvPr/>
        </p:nvSpPr>
        <p:spPr>
          <a:xfrm>
            <a:off x="6012160" y="2774792"/>
            <a:ext cx="2952328" cy="1429689"/>
          </a:xfrm>
          <a:prstGeom prst="wedgeEllipseCallout">
            <a:avLst>
              <a:gd name="adj1" fmla="val -68559"/>
              <a:gd name="adj2" fmla="val 3334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 smtClean="0">
                <a:solidFill>
                  <a:schemeClr val="tx1"/>
                </a:solidFill>
              </a:rPr>
              <a:t>Kup </a:t>
            </a:r>
            <a:r>
              <a:rPr lang="cs-CZ" sz="2400" b="1" dirty="0" err="1" smtClean="0">
                <a:solidFill>
                  <a:schemeClr val="tx1"/>
                </a:solidFill>
              </a:rPr>
              <a:t>hamburgera</a:t>
            </a:r>
            <a:r>
              <a:rPr lang="cs-CZ" sz="2400" b="1" dirty="0" smtClean="0">
                <a:solidFill>
                  <a:schemeClr val="tx1"/>
                </a:solidFill>
              </a:rPr>
              <a:t>, dostaneš hračku</a:t>
            </a:r>
            <a:endParaRPr lang="en-GB" sz="2400" b="1" dirty="0">
              <a:solidFill>
                <a:schemeClr val="tx1"/>
              </a:solidFill>
            </a:endParaRPr>
          </a:p>
        </p:txBody>
      </p:sp>
      <p:grpSp>
        <p:nvGrpSpPr>
          <p:cNvPr id="46" name="Skupina 45"/>
          <p:cNvGrpSpPr/>
          <p:nvPr/>
        </p:nvGrpSpPr>
        <p:grpSpPr>
          <a:xfrm>
            <a:off x="3288944" y="4690766"/>
            <a:ext cx="4717807" cy="1906586"/>
            <a:chOff x="3288944" y="4690766"/>
            <a:chExt cx="4717807" cy="1906586"/>
          </a:xfrm>
        </p:grpSpPr>
        <p:grpSp>
          <p:nvGrpSpPr>
            <p:cNvPr id="44" name="Skupina 43"/>
            <p:cNvGrpSpPr/>
            <p:nvPr/>
          </p:nvGrpSpPr>
          <p:grpSpPr>
            <a:xfrm>
              <a:off x="3288944" y="5157192"/>
              <a:ext cx="837919" cy="1440160"/>
              <a:chOff x="3288944" y="5157192"/>
              <a:chExt cx="837919" cy="1440160"/>
            </a:xfrm>
          </p:grpSpPr>
          <p:grpSp>
            <p:nvGrpSpPr>
              <p:cNvPr id="36" name="Skupina 35"/>
              <p:cNvGrpSpPr/>
              <p:nvPr/>
            </p:nvGrpSpPr>
            <p:grpSpPr>
              <a:xfrm>
                <a:off x="3288944" y="5157192"/>
                <a:ext cx="837919" cy="1440160"/>
                <a:chOff x="4571998" y="4894312"/>
                <a:chExt cx="837919" cy="1440160"/>
              </a:xfrm>
            </p:grpSpPr>
            <p:cxnSp>
              <p:nvCxnSpPr>
                <p:cNvPr id="24" name="Přímá spojnice 23"/>
                <p:cNvCxnSpPr/>
                <p:nvPr/>
              </p:nvCxnSpPr>
              <p:spPr>
                <a:xfrm>
                  <a:off x="4572000" y="4894312"/>
                  <a:ext cx="0" cy="144016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Přímá spojnice 24"/>
                <p:cNvCxnSpPr/>
                <p:nvPr/>
              </p:nvCxnSpPr>
              <p:spPr>
                <a:xfrm>
                  <a:off x="4860032" y="4894312"/>
                  <a:ext cx="0" cy="144016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Přímá spojnice 25"/>
                <p:cNvCxnSpPr/>
                <p:nvPr/>
              </p:nvCxnSpPr>
              <p:spPr>
                <a:xfrm>
                  <a:off x="5136654" y="4894312"/>
                  <a:ext cx="0" cy="144016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Přímá spojnice 26"/>
                <p:cNvCxnSpPr/>
                <p:nvPr/>
              </p:nvCxnSpPr>
              <p:spPr>
                <a:xfrm>
                  <a:off x="5401545" y="4894312"/>
                  <a:ext cx="0" cy="144016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Přímá spojnice 27"/>
                <p:cNvCxnSpPr/>
                <p:nvPr/>
              </p:nvCxnSpPr>
              <p:spPr>
                <a:xfrm>
                  <a:off x="4572000" y="4894312"/>
                  <a:ext cx="829545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Přímá spojnice 30"/>
                <p:cNvCxnSpPr/>
                <p:nvPr/>
              </p:nvCxnSpPr>
              <p:spPr>
                <a:xfrm>
                  <a:off x="4580372" y="5157192"/>
                  <a:ext cx="829545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Přímá spojnice 31"/>
                <p:cNvCxnSpPr/>
                <p:nvPr/>
              </p:nvCxnSpPr>
              <p:spPr>
                <a:xfrm>
                  <a:off x="4571999" y="5445224"/>
                  <a:ext cx="829545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Přímá spojnice 32"/>
                <p:cNvCxnSpPr/>
                <p:nvPr/>
              </p:nvCxnSpPr>
              <p:spPr>
                <a:xfrm>
                  <a:off x="4580372" y="5733256"/>
                  <a:ext cx="829545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Přímá spojnice 33"/>
                <p:cNvCxnSpPr/>
                <p:nvPr/>
              </p:nvCxnSpPr>
              <p:spPr>
                <a:xfrm>
                  <a:off x="4571998" y="6021288"/>
                  <a:ext cx="829545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Přímá spojnice 34"/>
                <p:cNvCxnSpPr/>
                <p:nvPr/>
              </p:nvCxnSpPr>
              <p:spPr>
                <a:xfrm>
                  <a:off x="4580372" y="6334472"/>
                  <a:ext cx="829545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7" name="Volný tvar 36"/>
              <p:cNvSpPr/>
              <p:nvPr/>
            </p:nvSpPr>
            <p:spPr>
              <a:xfrm>
                <a:off x="3352800" y="5175658"/>
                <a:ext cx="152125" cy="187604"/>
              </a:xfrm>
              <a:custGeom>
                <a:avLst/>
                <a:gdLst>
                  <a:gd name="connsiteX0" fmla="*/ 0 w 152125"/>
                  <a:gd name="connsiteY0" fmla="*/ 107542 h 187604"/>
                  <a:gd name="connsiteX1" fmla="*/ 72571 w 152125"/>
                  <a:gd name="connsiteY1" fmla="*/ 180113 h 187604"/>
                  <a:gd name="connsiteX2" fmla="*/ 72571 w 152125"/>
                  <a:gd name="connsiteY2" fmla="*/ 165599 h 187604"/>
                  <a:gd name="connsiteX3" fmla="*/ 145143 w 152125"/>
                  <a:gd name="connsiteY3" fmla="*/ 5942 h 187604"/>
                  <a:gd name="connsiteX4" fmla="*/ 145143 w 152125"/>
                  <a:gd name="connsiteY4" fmla="*/ 49485 h 187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125" h="187604">
                    <a:moveTo>
                      <a:pt x="0" y="107542"/>
                    </a:moveTo>
                    <a:cubicBezTo>
                      <a:pt x="24190" y="131732"/>
                      <a:pt x="60476" y="170437"/>
                      <a:pt x="72571" y="180113"/>
                    </a:cubicBezTo>
                    <a:cubicBezTo>
                      <a:pt x="84666" y="189789"/>
                      <a:pt x="60476" y="194628"/>
                      <a:pt x="72571" y="165599"/>
                    </a:cubicBezTo>
                    <a:cubicBezTo>
                      <a:pt x="84666" y="136571"/>
                      <a:pt x="133048" y="25294"/>
                      <a:pt x="145143" y="5942"/>
                    </a:cubicBezTo>
                    <a:cubicBezTo>
                      <a:pt x="157238" y="-13410"/>
                      <a:pt x="151190" y="18037"/>
                      <a:pt x="145143" y="49485"/>
                    </a:cubicBezTo>
                  </a:path>
                </a:pathLst>
              </a:custGeom>
              <a:noFill/>
              <a:ln w="222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FF0000"/>
                  </a:solidFill>
                </a:endParaRPr>
              </a:p>
            </p:txBody>
          </p:sp>
          <p:sp>
            <p:nvSpPr>
              <p:cNvPr id="38" name="Volný tvar 37"/>
              <p:cNvSpPr/>
              <p:nvPr/>
            </p:nvSpPr>
            <p:spPr>
              <a:xfrm>
                <a:off x="3636027" y="5232468"/>
                <a:ext cx="152125" cy="187604"/>
              </a:xfrm>
              <a:custGeom>
                <a:avLst/>
                <a:gdLst>
                  <a:gd name="connsiteX0" fmla="*/ 0 w 152125"/>
                  <a:gd name="connsiteY0" fmla="*/ 107542 h 187604"/>
                  <a:gd name="connsiteX1" fmla="*/ 72571 w 152125"/>
                  <a:gd name="connsiteY1" fmla="*/ 180113 h 187604"/>
                  <a:gd name="connsiteX2" fmla="*/ 72571 w 152125"/>
                  <a:gd name="connsiteY2" fmla="*/ 165599 h 187604"/>
                  <a:gd name="connsiteX3" fmla="*/ 145143 w 152125"/>
                  <a:gd name="connsiteY3" fmla="*/ 5942 h 187604"/>
                  <a:gd name="connsiteX4" fmla="*/ 145143 w 152125"/>
                  <a:gd name="connsiteY4" fmla="*/ 49485 h 187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125" h="187604">
                    <a:moveTo>
                      <a:pt x="0" y="107542"/>
                    </a:moveTo>
                    <a:cubicBezTo>
                      <a:pt x="24190" y="131732"/>
                      <a:pt x="60476" y="170437"/>
                      <a:pt x="72571" y="180113"/>
                    </a:cubicBezTo>
                    <a:cubicBezTo>
                      <a:pt x="84666" y="189789"/>
                      <a:pt x="60476" y="194628"/>
                      <a:pt x="72571" y="165599"/>
                    </a:cubicBezTo>
                    <a:cubicBezTo>
                      <a:pt x="84666" y="136571"/>
                      <a:pt x="133048" y="25294"/>
                      <a:pt x="145143" y="5942"/>
                    </a:cubicBezTo>
                    <a:cubicBezTo>
                      <a:pt x="157238" y="-13410"/>
                      <a:pt x="151190" y="18037"/>
                      <a:pt x="145143" y="49485"/>
                    </a:cubicBezTo>
                  </a:path>
                </a:pathLst>
              </a:custGeom>
              <a:noFill/>
              <a:ln w="222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FF0000"/>
                  </a:solidFill>
                </a:endParaRPr>
              </a:p>
            </p:txBody>
          </p:sp>
          <p:sp>
            <p:nvSpPr>
              <p:cNvPr id="39" name="Volný tvar 38"/>
              <p:cNvSpPr/>
              <p:nvPr/>
            </p:nvSpPr>
            <p:spPr>
              <a:xfrm>
                <a:off x="3860395" y="5191487"/>
                <a:ext cx="152125" cy="187604"/>
              </a:xfrm>
              <a:custGeom>
                <a:avLst/>
                <a:gdLst>
                  <a:gd name="connsiteX0" fmla="*/ 0 w 152125"/>
                  <a:gd name="connsiteY0" fmla="*/ 107542 h 187604"/>
                  <a:gd name="connsiteX1" fmla="*/ 72571 w 152125"/>
                  <a:gd name="connsiteY1" fmla="*/ 180113 h 187604"/>
                  <a:gd name="connsiteX2" fmla="*/ 72571 w 152125"/>
                  <a:gd name="connsiteY2" fmla="*/ 165599 h 187604"/>
                  <a:gd name="connsiteX3" fmla="*/ 145143 w 152125"/>
                  <a:gd name="connsiteY3" fmla="*/ 5942 h 187604"/>
                  <a:gd name="connsiteX4" fmla="*/ 145143 w 152125"/>
                  <a:gd name="connsiteY4" fmla="*/ 49485 h 187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125" h="187604">
                    <a:moveTo>
                      <a:pt x="0" y="107542"/>
                    </a:moveTo>
                    <a:cubicBezTo>
                      <a:pt x="24190" y="131732"/>
                      <a:pt x="60476" y="170437"/>
                      <a:pt x="72571" y="180113"/>
                    </a:cubicBezTo>
                    <a:cubicBezTo>
                      <a:pt x="84666" y="189789"/>
                      <a:pt x="60476" y="194628"/>
                      <a:pt x="72571" y="165599"/>
                    </a:cubicBezTo>
                    <a:cubicBezTo>
                      <a:pt x="84666" y="136571"/>
                      <a:pt x="133048" y="25294"/>
                      <a:pt x="145143" y="5942"/>
                    </a:cubicBezTo>
                    <a:cubicBezTo>
                      <a:pt x="157238" y="-13410"/>
                      <a:pt x="151190" y="18037"/>
                      <a:pt x="145143" y="49485"/>
                    </a:cubicBezTo>
                  </a:path>
                </a:pathLst>
              </a:custGeom>
              <a:noFill/>
              <a:ln w="222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FF0000"/>
                  </a:solidFill>
                </a:endParaRPr>
              </a:p>
            </p:txBody>
          </p:sp>
          <p:sp>
            <p:nvSpPr>
              <p:cNvPr id="40" name="Volný tvar 39"/>
              <p:cNvSpPr/>
              <p:nvPr/>
            </p:nvSpPr>
            <p:spPr>
              <a:xfrm>
                <a:off x="3352800" y="5453826"/>
                <a:ext cx="152125" cy="187604"/>
              </a:xfrm>
              <a:custGeom>
                <a:avLst/>
                <a:gdLst>
                  <a:gd name="connsiteX0" fmla="*/ 0 w 152125"/>
                  <a:gd name="connsiteY0" fmla="*/ 107542 h 187604"/>
                  <a:gd name="connsiteX1" fmla="*/ 72571 w 152125"/>
                  <a:gd name="connsiteY1" fmla="*/ 180113 h 187604"/>
                  <a:gd name="connsiteX2" fmla="*/ 72571 w 152125"/>
                  <a:gd name="connsiteY2" fmla="*/ 165599 h 187604"/>
                  <a:gd name="connsiteX3" fmla="*/ 145143 w 152125"/>
                  <a:gd name="connsiteY3" fmla="*/ 5942 h 187604"/>
                  <a:gd name="connsiteX4" fmla="*/ 145143 w 152125"/>
                  <a:gd name="connsiteY4" fmla="*/ 49485 h 187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125" h="187604">
                    <a:moveTo>
                      <a:pt x="0" y="107542"/>
                    </a:moveTo>
                    <a:cubicBezTo>
                      <a:pt x="24190" y="131732"/>
                      <a:pt x="60476" y="170437"/>
                      <a:pt x="72571" y="180113"/>
                    </a:cubicBezTo>
                    <a:cubicBezTo>
                      <a:pt x="84666" y="189789"/>
                      <a:pt x="60476" y="194628"/>
                      <a:pt x="72571" y="165599"/>
                    </a:cubicBezTo>
                    <a:cubicBezTo>
                      <a:pt x="84666" y="136571"/>
                      <a:pt x="133048" y="25294"/>
                      <a:pt x="145143" y="5942"/>
                    </a:cubicBezTo>
                    <a:cubicBezTo>
                      <a:pt x="157238" y="-13410"/>
                      <a:pt x="151190" y="18037"/>
                      <a:pt x="145143" y="49485"/>
                    </a:cubicBezTo>
                  </a:path>
                </a:pathLst>
              </a:custGeom>
              <a:noFill/>
              <a:ln w="222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FF0000"/>
                  </a:solidFill>
                </a:endParaRPr>
              </a:p>
            </p:txBody>
          </p:sp>
          <p:sp>
            <p:nvSpPr>
              <p:cNvPr id="41" name="Volný tvar 40"/>
              <p:cNvSpPr/>
              <p:nvPr/>
            </p:nvSpPr>
            <p:spPr>
              <a:xfrm>
                <a:off x="3641869" y="5453826"/>
                <a:ext cx="152125" cy="187604"/>
              </a:xfrm>
              <a:custGeom>
                <a:avLst/>
                <a:gdLst>
                  <a:gd name="connsiteX0" fmla="*/ 0 w 152125"/>
                  <a:gd name="connsiteY0" fmla="*/ 107542 h 187604"/>
                  <a:gd name="connsiteX1" fmla="*/ 72571 w 152125"/>
                  <a:gd name="connsiteY1" fmla="*/ 180113 h 187604"/>
                  <a:gd name="connsiteX2" fmla="*/ 72571 w 152125"/>
                  <a:gd name="connsiteY2" fmla="*/ 165599 h 187604"/>
                  <a:gd name="connsiteX3" fmla="*/ 145143 w 152125"/>
                  <a:gd name="connsiteY3" fmla="*/ 5942 h 187604"/>
                  <a:gd name="connsiteX4" fmla="*/ 145143 w 152125"/>
                  <a:gd name="connsiteY4" fmla="*/ 49485 h 187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125" h="187604">
                    <a:moveTo>
                      <a:pt x="0" y="107542"/>
                    </a:moveTo>
                    <a:cubicBezTo>
                      <a:pt x="24190" y="131732"/>
                      <a:pt x="60476" y="170437"/>
                      <a:pt x="72571" y="180113"/>
                    </a:cubicBezTo>
                    <a:cubicBezTo>
                      <a:pt x="84666" y="189789"/>
                      <a:pt x="60476" y="194628"/>
                      <a:pt x="72571" y="165599"/>
                    </a:cubicBezTo>
                    <a:cubicBezTo>
                      <a:pt x="84666" y="136571"/>
                      <a:pt x="133048" y="25294"/>
                      <a:pt x="145143" y="5942"/>
                    </a:cubicBezTo>
                    <a:cubicBezTo>
                      <a:pt x="157238" y="-13410"/>
                      <a:pt x="151190" y="18037"/>
                      <a:pt x="145143" y="49485"/>
                    </a:cubicBezTo>
                  </a:path>
                </a:pathLst>
              </a:custGeom>
              <a:noFill/>
              <a:ln w="222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FF0000"/>
                  </a:solidFill>
                </a:endParaRPr>
              </a:p>
            </p:txBody>
          </p:sp>
          <p:sp>
            <p:nvSpPr>
              <p:cNvPr id="42" name="Volný tvar 41"/>
              <p:cNvSpPr/>
              <p:nvPr/>
            </p:nvSpPr>
            <p:spPr>
              <a:xfrm>
                <a:off x="3918176" y="5453826"/>
                <a:ext cx="152125" cy="187604"/>
              </a:xfrm>
              <a:custGeom>
                <a:avLst/>
                <a:gdLst>
                  <a:gd name="connsiteX0" fmla="*/ 0 w 152125"/>
                  <a:gd name="connsiteY0" fmla="*/ 107542 h 187604"/>
                  <a:gd name="connsiteX1" fmla="*/ 72571 w 152125"/>
                  <a:gd name="connsiteY1" fmla="*/ 180113 h 187604"/>
                  <a:gd name="connsiteX2" fmla="*/ 72571 w 152125"/>
                  <a:gd name="connsiteY2" fmla="*/ 165599 h 187604"/>
                  <a:gd name="connsiteX3" fmla="*/ 145143 w 152125"/>
                  <a:gd name="connsiteY3" fmla="*/ 5942 h 187604"/>
                  <a:gd name="connsiteX4" fmla="*/ 145143 w 152125"/>
                  <a:gd name="connsiteY4" fmla="*/ 49485 h 187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125" h="187604">
                    <a:moveTo>
                      <a:pt x="0" y="107542"/>
                    </a:moveTo>
                    <a:cubicBezTo>
                      <a:pt x="24190" y="131732"/>
                      <a:pt x="60476" y="170437"/>
                      <a:pt x="72571" y="180113"/>
                    </a:cubicBezTo>
                    <a:cubicBezTo>
                      <a:pt x="84666" y="189789"/>
                      <a:pt x="60476" y="194628"/>
                      <a:pt x="72571" y="165599"/>
                    </a:cubicBezTo>
                    <a:cubicBezTo>
                      <a:pt x="84666" y="136571"/>
                      <a:pt x="133048" y="25294"/>
                      <a:pt x="145143" y="5942"/>
                    </a:cubicBezTo>
                    <a:cubicBezTo>
                      <a:pt x="157238" y="-13410"/>
                      <a:pt x="151190" y="18037"/>
                      <a:pt x="145143" y="49485"/>
                    </a:cubicBezTo>
                  </a:path>
                </a:pathLst>
              </a:custGeom>
              <a:noFill/>
              <a:ln w="222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FF0000"/>
                  </a:solidFill>
                </a:endParaRPr>
              </a:p>
            </p:txBody>
          </p:sp>
          <p:sp>
            <p:nvSpPr>
              <p:cNvPr id="43" name="Volný tvar 42"/>
              <p:cNvSpPr/>
              <p:nvPr/>
            </p:nvSpPr>
            <p:spPr>
              <a:xfrm>
                <a:off x="3421086" y="5783470"/>
                <a:ext cx="152125" cy="187604"/>
              </a:xfrm>
              <a:custGeom>
                <a:avLst/>
                <a:gdLst>
                  <a:gd name="connsiteX0" fmla="*/ 0 w 152125"/>
                  <a:gd name="connsiteY0" fmla="*/ 107542 h 187604"/>
                  <a:gd name="connsiteX1" fmla="*/ 72571 w 152125"/>
                  <a:gd name="connsiteY1" fmla="*/ 180113 h 187604"/>
                  <a:gd name="connsiteX2" fmla="*/ 72571 w 152125"/>
                  <a:gd name="connsiteY2" fmla="*/ 165599 h 187604"/>
                  <a:gd name="connsiteX3" fmla="*/ 145143 w 152125"/>
                  <a:gd name="connsiteY3" fmla="*/ 5942 h 187604"/>
                  <a:gd name="connsiteX4" fmla="*/ 145143 w 152125"/>
                  <a:gd name="connsiteY4" fmla="*/ 49485 h 187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125" h="187604">
                    <a:moveTo>
                      <a:pt x="0" y="107542"/>
                    </a:moveTo>
                    <a:cubicBezTo>
                      <a:pt x="24190" y="131732"/>
                      <a:pt x="60476" y="170437"/>
                      <a:pt x="72571" y="180113"/>
                    </a:cubicBezTo>
                    <a:cubicBezTo>
                      <a:pt x="84666" y="189789"/>
                      <a:pt x="60476" y="194628"/>
                      <a:pt x="72571" y="165599"/>
                    </a:cubicBezTo>
                    <a:cubicBezTo>
                      <a:pt x="84666" y="136571"/>
                      <a:pt x="133048" y="25294"/>
                      <a:pt x="145143" y="5942"/>
                    </a:cubicBezTo>
                    <a:cubicBezTo>
                      <a:pt x="157238" y="-13410"/>
                      <a:pt x="151190" y="18037"/>
                      <a:pt x="145143" y="49485"/>
                    </a:cubicBezTo>
                  </a:path>
                </a:pathLst>
              </a:custGeom>
              <a:noFill/>
              <a:ln w="222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45" name="Oválný popisek 44"/>
            <p:cNvSpPr/>
            <p:nvPr/>
          </p:nvSpPr>
          <p:spPr>
            <a:xfrm>
              <a:off x="4658379" y="4690766"/>
              <a:ext cx="3348372" cy="1713724"/>
            </a:xfrm>
            <a:prstGeom prst="wedgeEllipseCallout">
              <a:avLst>
                <a:gd name="adj1" fmla="val -68559"/>
                <a:gd name="adj2" fmla="val 33340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2400" b="1" dirty="0" smtClean="0">
                  <a:solidFill>
                    <a:schemeClr val="tx1"/>
                  </a:solidFill>
                </a:rPr>
                <a:t>Pokud budeš mít všechny „fajfky“, dostaneš ….</a:t>
              </a:r>
              <a:endParaRPr lang="en-GB" sz="24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311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Typy podpory prodeje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5298904"/>
          </a:xfrm>
        </p:spPr>
        <p:txBody>
          <a:bodyPr>
            <a:normAutofit/>
          </a:bodyPr>
          <a:lstStyle/>
          <a:p>
            <a:r>
              <a:rPr lang="cs-CZ" sz="3200" dirty="0" smtClean="0"/>
              <a:t>Ukázky a předváděčky</a:t>
            </a:r>
            <a:endParaRPr lang="cs-CZ" sz="3200" dirty="0" smtClean="0"/>
          </a:p>
          <a:p>
            <a:endParaRPr lang="cs-CZ" sz="3200" dirty="0"/>
          </a:p>
          <a:p>
            <a:pPr marL="0" indent="0">
              <a:buNone/>
            </a:pPr>
            <a:endParaRPr lang="cs-CZ" sz="3200" dirty="0" smtClean="0"/>
          </a:p>
          <a:p>
            <a:endParaRPr lang="cs-CZ" sz="3200" dirty="0"/>
          </a:p>
          <a:p>
            <a:r>
              <a:rPr lang="cs-CZ" sz="3200" dirty="0" smtClean="0"/>
              <a:t>Poprodejní servis</a:t>
            </a:r>
            <a:endParaRPr lang="cs-CZ" sz="3200" dirty="0"/>
          </a:p>
          <a:p>
            <a:r>
              <a:rPr lang="cs-CZ" sz="3200" dirty="0" smtClean="0"/>
              <a:t>Vzorky zadarmo</a:t>
            </a:r>
            <a:endParaRPr lang="en-GB" sz="3200" dirty="0"/>
          </a:p>
        </p:txBody>
      </p:sp>
      <p:grpSp>
        <p:nvGrpSpPr>
          <p:cNvPr id="12" name="Skupina 11"/>
          <p:cNvGrpSpPr/>
          <p:nvPr/>
        </p:nvGrpSpPr>
        <p:grpSpPr>
          <a:xfrm>
            <a:off x="755576" y="2060848"/>
            <a:ext cx="3102050" cy="1584176"/>
            <a:chOff x="755576" y="2060848"/>
            <a:chExt cx="3102050" cy="1584176"/>
          </a:xfrm>
        </p:grpSpPr>
        <p:sp>
          <p:nvSpPr>
            <p:cNvPr id="4" name="Zaoblený obdélník 3"/>
            <p:cNvSpPr/>
            <p:nvPr/>
          </p:nvSpPr>
          <p:spPr>
            <a:xfrm>
              <a:off x="755576" y="2060848"/>
              <a:ext cx="3102050" cy="1584176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5" name="Obrázek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1021" y="2215431"/>
              <a:ext cx="1167573" cy="1113086"/>
            </a:xfrm>
            <a:prstGeom prst="rect">
              <a:avLst/>
            </a:prstGeom>
          </p:spPr>
        </p:pic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98291" y="2171899"/>
              <a:ext cx="1428750" cy="1200150"/>
            </a:xfrm>
            <a:prstGeom prst="rect">
              <a:avLst/>
            </a:prstGeom>
          </p:spPr>
        </p:pic>
      </p:grpSp>
      <p:grpSp>
        <p:nvGrpSpPr>
          <p:cNvPr id="15" name="Skupina 14"/>
          <p:cNvGrpSpPr/>
          <p:nvPr/>
        </p:nvGrpSpPr>
        <p:grpSpPr>
          <a:xfrm>
            <a:off x="4499992" y="4077072"/>
            <a:ext cx="3359497" cy="2279851"/>
            <a:chOff x="4499992" y="4077072"/>
            <a:chExt cx="3359497" cy="2279851"/>
          </a:xfrm>
        </p:grpSpPr>
        <p:pic>
          <p:nvPicPr>
            <p:cNvPr id="13" name="Obrázek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2080" y="4077072"/>
              <a:ext cx="2567409" cy="1831418"/>
            </a:xfrm>
            <a:prstGeom prst="rect">
              <a:avLst/>
            </a:prstGeom>
          </p:spPr>
        </p:pic>
        <p:sp>
          <p:nvSpPr>
            <p:cNvPr id="14" name="TextovéPole 13"/>
            <p:cNvSpPr txBox="1"/>
            <p:nvPr/>
          </p:nvSpPr>
          <p:spPr>
            <a:xfrm>
              <a:off x="4499992" y="5895258"/>
              <a:ext cx="2376264" cy="46166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cs-CZ" sz="2400" b="1" dirty="0" smtClean="0">
                  <a:solidFill>
                    <a:srgbClr val="00B050"/>
                  </a:solidFill>
                </a:rPr>
                <a:t>POSLUŽTE SI</a:t>
              </a:r>
              <a:endParaRPr lang="en-GB" sz="2400" b="1" dirty="0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63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Osobní prodej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 smtClean="0"/>
              <a:t>= </a:t>
            </a:r>
            <a:r>
              <a:rPr lang="cs-CZ" sz="3200" dirty="0" smtClean="0"/>
              <a:t>Komunikace se zaměstnanci prodávající společnosti</a:t>
            </a:r>
            <a:r>
              <a:rPr lang="en-GB" sz="3200" dirty="0" smtClean="0"/>
              <a:t>.</a:t>
            </a:r>
            <a:endParaRPr lang="en-GB" sz="3200" dirty="0" smtClean="0"/>
          </a:p>
          <a:p>
            <a:pPr marL="0" indent="0">
              <a:buNone/>
            </a:pPr>
            <a:r>
              <a:rPr lang="cs-CZ" sz="3200" dirty="0" smtClean="0"/>
              <a:t>Když zákazník</a:t>
            </a:r>
            <a:r>
              <a:rPr lang="en-GB" sz="3200" dirty="0" smtClean="0"/>
              <a:t>:</a:t>
            </a:r>
            <a:endParaRPr lang="en-GB" sz="3200" dirty="0" smtClean="0"/>
          </a:p>
          <a:p>
            <a:pPr marL="261938" indent="-261938"/>
            <a:r>
              <a:rPr lang="cs-CZ" sz="3200" dirty="0" smtClean="0"/>
              <a:t>Potřebuje radu nebo informaci o produktu</a:t>
            </a:r>
            <a:endParaRPr lang="en-GB" sz="3200" dirty="0" smtClean="0"/>
          </a:p>
          <a:p>
            <a:pPr marL="261938" indent="-261938"/>
            <a:r>
              <a:rPr lang="cs-CZ" sz="3200" dirty="0" smtClean="0"/>
              <a:t>Nejsou rozhodnuti ke koupi (váhají)</a:t>
            </a: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endParaRPr lang="cs-CZ" sz="3200" dirty="0"/>
          </a:p>
          <a:p>
            <a:pPr marL="263525" indent="-265113"/>
            <a:endParaRPr lang="cs-CZ" sz="3200" dirty="0" smtClean="0"/>
          </a:p>
          <a:p>
            <a:pPr marL="263525" indent="-265113"/>
            <a:endParaRPr lang="cs-CZ" sz="3200" dirty="0"/>
          </a:p>
          <a:p>
            <a:pPr marL="263525" indent="-265113"/>
            <a:endParaRPr lang="cs-CZ" sz="3200" dirty="0" smtClean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6899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8004"/>
            <a:ext cx="8591550" cy="1066801"/>
          </a:xfrm>
        </p:spPr>
        <p:txBody>
          <a:bodyPr/>
          <a:lstStyle/>
          <a:p>
            <a:r>
              <a:rPr lang="cs-CZ" b="1" dirty="0" smtClean="0"/>
              <a:t>PUBLIC </a:t>
            </a:r>
            <a:r>
              <a:rPr lang="cs-CZ" b="1" dirty="0" smtClean="0"/>
              <a:t>RELATIONS (vztahy s veřejností)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1938" indent="-261938">
              <a:tabLst>
                <a:tab pos="261938" algn="l"/>
              </a:tabLst>
            </a:pPr>
            <a:r>
              <a:rPr lang="cs-CZ" sz="3500" dirty="0" smtClean="0"/>
              <a:t>Je to dobré pro zlepšení image značky/firmy</a:t>
            </a:r>
            <a:endParaRPr lang="en-GB" sz="3500" dirty="0" smtClean="0"/>
          </a:p>
          <a:p>
            <a:pPr marL="261938" indent="-261938">
              <a:tabLst>
                <a:tab pos="261938" algn="l"/>
              </a:tabLst>
            </a:pPr>
            <a:r>
              <a:rPr lang="cs-CZ" sz="3500" dirty="0" smtClean="0"/>
              <a:t>Aktivity zvyšující podvědom</a:t>
            </a:r>
            <a:r>
              <a:rPr lang="cs-CZ" sz="3500" dirty="0" smtClean="0"/>
              <a:t>í veřejnosti o firmě a o produktu</a:t>
            </a:r>
            <a:endParaRPr lang="en-GB" sz="3500" dirty="0" smtClean="0"/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940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PUBLIC RELATIONS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1938" indent="-261938">
              <a:tabLst>
                <a:tab pos="261938" algn="l"/>
              </a:tabLst>
            </a:pPr>
            <a:r>
              <a:rPr lang="cs-CZ" sz="3500" dirty="0" smtClean="0"/>
              <a:t>Obsahuje</a:t>
            </a:r>
            <a:r>
              <a:rPr lang="en-GB" sz="3500" dirty="0" smtClean="0"/>
              <a:t>:</a:t>
            </a:r>
            <a:endParaRPr lang="en-GB" sz="3500" dirty="0"/>
          </a:p>
          <a:p>
            <a:pPr marL="536575" lvl="1" indent="-274638">
              <a:tabLst>
                <a:tab pos="261938" algn="l"/>
                <a:tab pos="536575" algn="l"/>
              </a:tabLst>
            </a:pPr>
            <a:r>
              <a:rPr lang="cs-CZ" sz="3300" dirty="0" smtClean="0"/>
              <a:t>Sponzorování</a:t>
            </a:r>
            <a:endParaRPr lang="cs-CZ" sz="3300" dirty="0" smtClean="0"/>
          </a:p>
          <a:p>
            <a:pPr marL="536575" lvl="1" indent="-274638">
              <a:tabLst>
                <a:tab pos="261938" algn="l"/>
                <a:tab pos="536575" algn="l"/>
              </a:tabLst>
            </a:pPr>
            <a:r>
              <a:rPr lang="cs-CZ" sz="3300" dirty="0" smtClean="0"/>
              <a:t>Účast na veřejn</a:t>
            </a:r>
            <a:r>
              <a:rPr lang="cs-CZ" sz="3300" dirty="0" smtClean="0"/>
              <a:t>ých akcích</a:t>
            </a:r>
            <a:endParaRPr lang="cs-CZ" sz="3300" dirty="0"/>
          </a:p>
          <a:p>
            <a:pPr marL="536575" lvl="1" indent="-274638">
              <a:tabLst>
                <a:tab pos="261938" algn="l"/>
                <a:tab pos="536575" algn="l"/>
              </a:tabLst>
            </a:pPr>
            <a:r>
              <a:rPr lang="cs-CZ" sz="3300" dirty="0" smtClean="0"/>
              <a:t>Výrobky nebo peníze na charitu</a:t>
            </a:r>
            <a:endParaRPr lang="en-GB" sz="3300" dirty="0"/>
          </a:p>
          <a:p>
            <a:pPr marL="536575" lvl="1" indent="-274638">
              <a:tabLst>
                <a:tab pos="261938" algn="l"/>
                <a:tab pos="536575" algn="l"/>
              </a:tabLst>
            </a:pPr>
            <a:r>
              <a:rPr lang="cs-CZ" sz="3300" dirty="0" smtClean="0"/>
              <a:t>Tiskové zprávy</a:t>
            </a:r>
            <a:endParaRPr lang="cs-CZ" sz="3300" dirty="0" smtClean="0"/>
          </a:p>
          <a:p>
            <a:pPr marL="536575" lvl="1" indent="-274638">
              <a:tabLst>
                <a:tab pos="261938" algn="l"/>
                <a:tab pos="536575" algn="l"/>
              </a:tabLst>
            </a:pPr>
            <a:r>
              <a:rPr lang="cs-CZ" sz="3300" dirty="0" smtClean="0"/>
              <a:t>Veletrhy</a:t>
            </a:r>
            <a:endParaRPr lang="cs-CZ" sz="3300" dirty="0" smtClean="0"/>
          </a:p>
          <a:p>
            <a:pPr marL="536575" lvl="1" indent="-274638">
              <a:tabLst>
                <a:tab pos="261938" algn="l"/>
                <a:tab pos="536575" algn="l"/>
              </a:tabLst>
            </a:pPr>
            <a:r>
              <a:rPr lang="cs-CZ" sz="3300" dirty="0" err="1" smtClean="0"/>
              <a:t>Product</a:t>
            </a:r>
            <a:r>
              <a:rPr lang="cs-CZ" sz="3300" dirty="0" smtClean="0"/>
              <a:t> </a:t>
            </a:r>
            <a:r>
              <a:rPr lang="cs-CZ" sz="3300" dirty="0" err="1" smtClean="0"/>
              <a:t>placement</a:t>
            </a:r>
            <a:r>
              <a:rPr lang="cs-CZ" sz="3300"/>
              <a:t> </a:t>
            </a:r>
            <a:endParaRPr lang="cs-CZ" sz="330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717032"/>
            <a:ext cx="2802607" cy="280260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548680"/>
            <a:ext cx="1728192" cy="233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2101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Resources</a:t>
            </a:r>
            <a:r>
              <a:rPr lang="cs-CZ" dirty="0" smtClean="0"/>
              <a:t>: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http://</a:t>
            </a:r>
            <a:r>
              <a:rPr lang="cs-CZ" dirty="0" smtClean="0"/>
              <a:t>igbusinesss.blogspot.cz/2011/04/chapter-21-marketing-mix-promotion.html</a:t>
            </a:r>
          </a:p>
          <a:p>
            <a:r>
              <a:rPr lang="cs-CZ" dirty="0"/>
              <a:t>http://</a:t>
            </a:r>
            <a:r>
              <a:rPr lang="cs-CZ" dirty="0" smtClean="0"/>
              <a:t>marketing.about.com/od/publicrelation1/u/publicrelations.htm</a:t>
            </a:r>
          </a:p>
          <a:p>
            <a:r>
              <a:rPr lang="cs-CZ" dirty="0"/>
              <a:t>http://www.publiseek.com/publicity/pr-techniques/</a:t>
            </a:r>
            <a:endParaRPr lang="cs-CZ" dirty="0" smtClean="0"/>
          </a:p>
          <a:p>
            <a:r>
              <a:rPr lang="cs-CZ" dirty="0" smtClean="0"/>
              <a:t>www.pixabay.com</a:t>
            </a:r>
          </a:p>
          <a:p>
            <a:pPr marL="0" indent="0">
              <a:buNone/>
            </a:pPr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09466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MARKETING MIX</a:t>
            </a:r>
            <a:endParaRPr lang="en-GB" sz="4000" b="1" dirty="0"/>
          </a:p>
        </p:txBody>
      </p:sp>
      <p:grpSp>
        <p:nvGrpSpPr>
          <p:cNvPr id="15" name="Skupina 14"/>
          <p:cNvGrpSpPr/>
          <p:nvPr/>
        </p:nvGrpSpPr>
        <p:grpSpPr>
          <a:xfrm>
            <a:off x="1048980" y="1597574"/>
            <a:ext cx="6247751" cy="3864754"/>
            <a:chOff x="1048980" y="1597574"/>
            <a:chExt cx="6247751" cy="3864754"/>
          </a:xfrm>
        </p:grpSpPr>
        <p:grpSp>
          <p:nvGrpSpPr>
            <p:cNvPr id="13" name="Skupina 12"/>
            <p:cNvGrpSpPr/>
            <p:nvPr/>
          </p:nvGrpSpPr>
          <p:grpSpPr>
            <a:xfrm rot="2113649">
              <a:off x="1048980" y="1597574"/>
              <a:ext cx="3457005" cy="3389559"/>
              <a:chOff x="1048980" y="1597574"/>
              <a:chExt cx="3457005" cy="3389559"/>
            </a:xfrm>
          </p:grpSpPr>
          <p:sp>
            <p:nvSpPr>
              <p:cNvPr id="9" name="Srdce 8"/>
              <p:cNvSpPr/>
              <p:nvPr/>
            </p:nvSpPr>
            <p:spPr>
              <a:xfrm rot="7911030">
                <a:off x="2361393" y="2957466"/>
                <a:ext cx="2176634" cy="1797619"/>
              </a:xfrm>
              <a:prstGeom prst="hear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2400" b="1" dirty="0" smtClean="0">
                    <a:solidFill>
                      <a:srgbClr val="FF0000"/>
                    </a:solidFill>
                  </a:rPr>
                  <a:t>PROMO-TION</a:t>
                </a:r>
                <a:endParaRPr lang="en-GB" sz="24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" name="Srdce 9"/>
              <p:cNvSpPr/>
              <p:nvPr/>
            </p:nvSpPr>
            <p:spPr>
              <a:xfrm rot="13639092">
                <a:off x="975386" y="2913563"/>
                <a:ext cx="2331671" cy="1815470"/>
              </a:xfrm>
              <a:prstGeom prst="hear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2400" b="1" dirty="0" smtClean="0">
                    <a:solidFill>
                      <a:schemeClr val="bg1"/>
                    </a:solidFill>
                  </a:rPr>
                  <a:t>PRODUCT</a:t>
                </a:r>
                <a:endParaRPr lang="en-GB" sz="2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Srdce 10"/>
              <p:cNvSpPr/>
              <p:nvPr/>
            </p:nvSpPr>
            <p:spPr>
              <a:xfrm rot="18920526">
                <a:off x="1048980" y="1597574"/>
                <a:ext cx="2132150" cy="1915486"/>
              </a:xfrm>
              <a:prstGeom prst="hear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2400" b="1" dirty="0" smtClean="0">
                    <a:solidFill>
                      <a:schemeClr val="bg1"/>
                    </a:solidFill>
                  </a:rPr>
                  <a:t>PRICE</a:t>
                </a:r>
                <a:endParaRPr lang="en-GB" sz="2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Srdce 11"/>
              <p:cNvSpPr/>
              <p:nvPr/>
            </p:nvSpPr>
            <p:spPr>
              <a:xfrm rot="2591269">
                <a:off x="2319063" y="1626677"/>
                <a:ext cx="2186922" cy="1857280"/>
              </a:xfrm>
              <a:prstGeom prst="hear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2400" b="1" dirty="0" smtClean="0"/>
                  <a:t>PLACE</a:t>
                </a:r>
                <a:endParaRPr lang="en-GB" sz="2400" b="1" dirty="0"/>
              </a:p>
            </p:txBody>
          </p:sp>
        </p:grpSp>
        <p:sp>
          <p:nvSpPr>
            <p:cNvPr id="14" name="Rovnoramenný trojúhelník 13"/>
            <p:cNvSpPr/>
            <p:nvPr/>
          </p:nvSpPr>
          <p:spPr>
            <a:xfrm rot="17931342">
              <a:off x="4947394" y="3112991"/>
              <a:ext cx="1216006" cy="3482668"/>
            </a:xfrm>
            <a:prstGeom prst="triangl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cs-CZ" sz="2400" b="1" dirty="0" smtClean="0"/>
                <a:t>MARKETING MIX</a:t>
              </a:r>
              <a:endParaRPr lang="en-GB" sz="2400" b="1" dirty="0"/>
            </a:p>
          </p:txBody>
        </p:sp>
      </p:grpSp>
      <p:sp>
        <p:nvSpPr>
          <p:cNvPr id="16" name="Obdélník 15"/>
          <p:cNvSpPr/>
          <p:nvPr/>
        </p:nvSpPr>
        <p:spPr>
          <a:xfrm>
            <a:off x="4850676" y="1416911"/>
            <a:ext cx="40772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dirty="0" smtClean="0"/>
              <a:t>Nástroje užívané pro přesvědčivou a vhodnou komunikaci se zákazníky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16183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968152"/>
          </a:xfrm>
        </p:spPr>
        <p:txBody>
          <a:bodyPr>
            <a:normAutofit/>
          </a:bodyPr>
          <a:lstStyle/>
          <a:p>
            <a:r>
              <a:rPr lang="cs-CZ" sz="3400" b="1" dirty="0" smtClean="0"/>
              <a:t>Role propagace</a:t>
            </a:r>
            <a:endParaRPr lang="cs-CZ" sz="3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74320" y="1412776"/>
            <a:ext cx="8595360" cy="48234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 smtClean="0"/>
              <a:t>= </a:t>
            </a:r>
            <a:r>
              <a:rPr lang="cs-CZ" sz="3200" dirty="0" smtClean="0"/>
              <a:t>informuje </a:t>
            </a:r>
            <a:r>
              <a:rPr lang="cs-CZ" sz="3200" dirty="0"/>
              <a:t>spotřebitele o </a:t>
            </a:r>
            <a:r>
              <a:rPr lang="cs-CZ" sz="3200" dirty="0" smtClean="0"/>
              <a:t>zbytku </a:t>
            </a:r>
            <a:r>
              <a:rPr lang="cs-CZ" sz="3200" dirty="0"/>
              <a:t>marketingového mixu. </a:t>
            </a:r>
            <a:r>
              <a:rPr lang="cs-CZ" sz="3200" dirty="0" smtClean="0"/>
              <a:t>Informuje spotřebitele o </a:t>
            </a:r>
            <a:r>
              <a:rPr lang="cs-CZ" sz="3200" dirty="0"/>
              <a:t>produktu, </a:t>
            </a:r>
            <a:r>
              <a:rPr lang="cs-CZ" sz="3200" dirty="0" smtClean="0"/>
              <a:t>ceně, </a:t>
            </a:r>
            <a:r>
              <a:rPr lang="cs-CZ" sz="3200" dirty="0"/>
              <a:t>nebo </a:t>
            </a:r>
            <a:r>
              <a:rPr lang="cs-CZ" sz="3200" dirty="0" smtClean="0"/>
              <a:t>místě. </a:t>
            </a:r>
            <a:r>
              <a:rPr lang="cs-CZ" sz="3200" dirty="0"/>
              <a:t>Propagace je více než jen </a:t>
            </a:r>
            <a:r>
              <a:rPr lang="cs-CZ" sz="3200" dirty="0" smtClean="0"/>
              <a:t>reklama </a:t>
            </a:r>
            <a:r>
              <a:rPr lang="cs-CZ" sz="3200" dirty="0"/>
              <a:t>a </a:t>
            </a:r>
            <a:r>
              <a:rPr lang="cs-CZ" sz="3200" dirty="0" smtClean="0"/>
              <a:t>zahrnuje </a:t>
            </a:r>
            <a:r>
              <a:rPr lang="cs-CZ" sz="3200" dirty="0"/>
              <a:t>několik činností.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53268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Propagace obsahuje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51520" y="1268760"/>
            <a:ext cx="8595360" cy="4937760"/>
          </a:xfrm>
        </p:spPr>
        <p:txBody>
          <a:bodyPr>
            <a:normAutofit/>
          </a:bodyPr>
          <a:lstStyle/>
          <a:p>
            <a:pPr marL="261938" lvl="1" indent="-261938"/>
            <a:r>
              <a:rPr lang="cs-CZ" sz="3200" dirty="0" smtClean="0"/>
              <a:t>Reklamu</a:t>
            </a:r>
          </a:p>
          <a:p>
            <a:pPr marL="261938" lvl="1" indent="-261938"/>
            <a:r>
              <a:rPr lang="cs-CZ" sz="3200" dirty="0" smtClean="0"/>
              <a:t>podporu prodeje</a:t>
            </a:r>
          </a:p>
          <a:p>
            <a:pPr marL="261938" lvl="1" indent="-261938"/>
            <a:r>
              <a:rPr lang="cs-CZ" sz="3200" dirty="0" smtClean="0"/>
              <a:t>osobní </a:t>
            </a:r>
            <a:r>
              <a:rPr lang="cs-CZ" sz="3200" dirty="0"/>
              <a:t>prodej </a:t>
            </a:r>
            <a:endParaRPr lang="cs-CZ" sz="3200" dirty="0" smtClean="0"/>
          </a:p>
          <a:p>
            <a:pPr marL="261938" lvl="1" indent="-261938"/>
            <a:r>
              <a:rPr lang="cs-CZ" sz="3200" dirty="0" smtClean="0"/>
              <a:t>práce </a:t>
            </a:r>
            <a:r>
              <a:rPr lang="cs-CZ" sz="3200" dirty="0"/>
              <a:t>s veřejností</a:t>
            </a:r>
            <a:endParaRPr lang="cs-CZ" sz="3200" b="1" spc="30" dirty="0"/>
          </a:p>
        </p:txBody>
      </p:sp>
    </p:spTree>
    <p:extLst>
      <p:ext uri="{BB962C8B-B14F-4D97-AF65-F5344CB8AC3E}">
        <p14:creationId xmlns:p14="http://schemas.microsoft.com/office/powerpoint/2010/main" val="287527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Cíle propagace</a:t>
            </a:r>
            <a:endParaRPr lang="en-GB" sz="4000" b="1" dirty="0"/>
          </a:p>
        </p:txBody>
      </p:sp>
      <p:sp>
        <p:nvSpPr>
          <p:cNvPr id="1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>
            <a:normAutofit/>
          </a:bodyPr>
          <a:lstStyle/>
          <a:p>
            <a:pPr marL="263525" indent="-265113"/>
            <a:r>
              <a:rPr lang="cs-CZ" sz="3200" dirty="0" smtClean="0"/>
              <a:t>Informovat lidi o konkrétních věcech</a:t>
            </a:r>
          </a:p>
          <a:p>
            <a:pPr marL="263525" indent="-265113"/>
            <a:r>
              <a:rPr lang="cs-CZ" sz="3200" dirty="0" smtClean="0"/>
              <a:t>Představit nový produkt na trhu</a:t>
            </a:r>
          </a:p>
          <a:p>
            <a:pPr marL="263525" indent="-265113"/>
            <a:r>
              <a:rPr lang="cs-CZ" sz="3200" dirty="0" smtClean="0"/>
              <a:t>Porovnávat s konkurenčními výrobky</a:t>
            </a:r>
          </a:p>
          <a:p>
            <a:pPr marL="263525" indent="-265113"/>
            <a:r>
              <a:rPr lang="cs-CZ" sz="3200" dirty="0" smtClean="0"/>
              <a:t>Zlepšit image firmy, značky</a:t>
            </a:r>
          </a:p>
          <a:p>
            <a:pPr marL="263525" indent="-265113"/>
            <a:r>
              <a:rPr lang="cs-CZ" sz="3200" dirty="0" smtClean="0"/>
              <a:t>Zvýšit prodeje</a:t>
            </a: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97326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Reklama – model AIDA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lvl="1" indent="0">
              <a:buNone/>
            </a:pPr>
            <a:r>
              <a:rPr lang="cs-CZ" sz="3200" dirty="0" smtClean="0"/>
              <a:t>Reklama musí být </a:t>
            </a:r>
            <a:r>
              <a:rPr lang="cs-CZ" sz="3200" dirty="0" smtClean="0"/>
              <a:t>AIDA:</a:t>
            </a:r>
          </a:p>
          <a:p>
            <a:pPr marL="0" lvl="1" indent="0">
              <a:buNone/>
            </a:pPr>
            <a:r>
              <a:rPr lang="en-GB" sz="3200" b="1" dirty="0" smtClean="0">
                <a:solidFill>
                  <a:srgbClr val="FF0000"/>
                </a:solidFill>
              </a:rPr>
              <a:t>A</a:t>
            </a:r>
            <a:r>
              <a:rPr lang="en-GB" sz="3200" b="1" dirty="0" smtClean="0"/>
              <a:t>ttention</a:t>
            </a:r>
            <a:r>
              <a:rPr lang="en-GB" sz="3200" b="1" dirty="0"/>
              <a:t>: </a:t>
            </a:r>
            <a:endParaRPr lang="cs-CZ" sz="3200" b="1" dirty="0" smtClean="0"/>
          </a:p>
          <a:p>
            <a:pPr marL="0" lvl="1" indent="0">
              <a:buNone/>
            </a:pPr>
            <a:r>
              <a:rPr lang="cs-CZ" sz="3200" b="1" dirty="0" smtClean="0"/>
              <a:t>Pozor – </a:t>
            </a:r>
            <a:r>
              <a:rPr lang="cs-CZ" sz="3200" dirty="0" smtClean="0"/>
              <a:t>informování zákazníka že produkt existuje</a:t>
            </a:r>
            <a:r>
              <a:rPr lang="en-GB" sz="3200" dirty="0" smtClean="0"/>
              <a:t>.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sz="3200" b="1" dirty="0" smtClean="0">
                <a:solidFill>
                  <a:srgbClr val="FF0000"/>
                </a:solidFill>
              </a:rPr>
              <a:t>I</a:t>
            </a:r>
            <a:r>
              <a:rPr lang="en-GB" sz="3200" b="1" dirty="0" smtClean="0"/>
              <a:t>nterest</a:t>
            </a:r>
            <a:r>
              <a:rPr lang="en-GB" sz="3200" b="1" dirty="0"/>
              <a:t>: </a:t>
            </a:r>
            <a:endParaRPr lang="cs-CZ" sz="3200" b="1" dirty="0" smtClean="0"/>
          </a:p>
          <a:p>
            <a:pPr marL="0" lvl="1" indent="0">
              <a:buNone/>
            </a:pPr>
            <a:r>
              <a:rPr lang="cs-CZ" sz="3200" b="1" dirty="0" smtClean="0"/>
              <a:t>Zájem – </a:t>
            </a:r>
            <a:r>
              <a:rPr lang="cs-CZ" sz="3200" dirty="0" smtClean="0"/>
              <a:t>zákazník se musí začít zajímat o produkt.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sz="3200" b="1" dirty="0">
                <a:solidFill>
                  <a:srgbClr val="FF0000"/>
                </a:solidFill>
              </a:rPr>
              <a:t>D</a:t>
            </a:r>
            <a:r>
              <a:rPr lang="en-GB" sz="3200" b="1" dirty="0"/>
              <a:t>esire</a:t>
            </a:r>
            <a:r>
              <a:rPr lang="en-GB" sz="3200" b="1" dirty="0" smtClean="0"/>
              <a:t>:</a:t>
            </a:r>
            <a:endParaRPr lang="cs-CZ" sz="3200" dirty="0" smtClean="0"/>
          </a:p>
          <a:p>
            <a:pPr marL="0" lvl="1" indent="0">
              <a:buNone/>
            </a:pPr>
            <a:r>
              <a:rPr lang="cs-CZ" sz="3200" b="1" dirty="0" smtClean="0"/>
              <a:t>Touha – </a:t>
            </a:r>
            <a:r>
              <a:rPr lang="cs-CZ" sz="3200" dirty="0" smtClean="0"/>
              <a:t>zákazník musí chtít produkt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sz="3200" b="1" dirty="0">
                <a:solidFill>
                  <a:srgbClr val="FF0000"/>
                </a:solidFill>
              </a:rPr>
              <a:t>A</a:t>
            </a:r>
            <a:r>
              <a:rPr lang="en-GB" sz="3200" b="1" dirty="0"/>
              <a:t>ction: </a:t>
            </a:r>
            <a:endParaRPr lang="cs-CZ" sz="3200" b="1" dirty="0" smtClean="0"/>
          </a:p>
          <a:p>
            <a:pPr marL="0" lvl="1" indent="0">
              <a:buNone/>
            </a:pPr>
            <a:r>
              <a:rPr lang="cs-CZ" sz="3200" b="1" dirty="0" smtClean="0"/>
              <a:t>Akce – </a:t>
            </a:r>
            <a:r>
              <a:rPr lang="cs-CZ" sz="3200" dirty="0" smtClean="0"/>
              <a:t>Výzva spotřebitele ke koupi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332472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Média použitá k reklamě</a:t>
            </a:r>
            <a:endParaRPr lang="en-GB" b="1" dirty="0"/>
          </a:p>
        </p:txBody>
      </p:sp>
      <p:sp>
        <p:nvSpPr>
          <p:cNvPr id="17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5298904"/>
          </a:xfrm>
        </p:spPr>
        <p:txBody>
          <a:bodyPr>
            <a:normAutofit/>
          </a:bodyPr>
          <a:lstStyle/>
          <a:p>
            <a:pPr marL="265113" lvl="1" indent="-265113"/>
            <a:r>
              <a:rPr lang="cs-CZ" sz="3200" dirty="0" smtClean="0"/>
              <a:t>Televize</a:t>
            </a:r>
            <a:endParaRPr lang="cs-CZ" sz="3200" dirty="0" smtClean="0"/>
          </a:p>
          <a:p>
            <a:pPr marL="265113" lvl="1" indent="-265113"/>
            <a:r>
              <a:rPr lang="cs-CZ" sz="3200" dirty="0" smtClean="0"/>
              <a:t>Internet</a:t>
            </a:r>
          </a:p>
          <a:p>
            <a:pPr marL="265113" lvl="1" indent="-265113"/>
            <a:r>
              <a:rPr lang="cs-CZ" sz="3200" dirty="0" err="1" smtClean="0"/>
              <a:t>Radio</a:t>
            </a:r>
            <a:endParaRPr lang="cs-CZ" sz="3200" dirty="0" smtClean="0"/>
          </a:p>
          <a:p>
            <a:pPr marL="265113" lvl="1" indent="-265113"/>
            <a:r>
              <a:rPr lang="cs-CZ" sz="3200" dirty="0" smtClean="0"/>
              <a:t>Noviny</a:t>
            </a:r>
            <a:endParaRPr lang="cs-CZ" sz="3200" dirty="0" smtClean="0"/>
          </a:p>
          <a:p>
            <a:pPr marL="265113" lvl="1" indent="-265113"/>
            <a:r>
              <a:rPr lang="cs-CZ" sz="3200" dirty="0" smtClean="0"/>
              <a:t>Časopisy</a:t>
            </a:r>
            <a:endParaRPr lang="cs-CZ" sz="3200" dirty="0" smtClean="0"/>
          </a:p>
          <a:p>
            <a:pPr marL="265113" lvl="1" indent="-265113"/>
            <a:r>
              <a:rPr lang="cs-CZ" sz="3200" dirty="0" smtClean="0"/>
              <a:t>Billboardy</a:t>
            </a:r>
            <a:endParaRPr lang="cs-CZ" sz="3200" dirty="0" smtClean="0"/>
          </a:p>
          <a:p>
            <a:pPr marL="265113" lvl="1" indent="-265113"/>
            <a:r>
              <a:rPr lang="cs-CZ" sz="3200" dirty="0" smtClean="0"/>
              <a:t>Letáky</a:t>
            </a:r>
            <a:endParaRPr lang="cs-CZ" sz="3200" dirty="0" smtClean="0"/>
          </a:p>
          <a:p>
            <a:pPr marL="265113" lvl="1" indent="-265113"/>
            <a:r>
              <a:rPr lang="cs-CZ" sz="3200" dirty="0" smtClean="0"/>
              <a:t>Kina</a:t>
            </a:r>
            <a:endParaRPr lang="cs-CZ" sz="3200" dirty="0" smtClean="0"/>
          </a:p>
          <a:p>
            <a:pPr marL="265113" lvl="1" indent="-265113"/>
            <a:r>
              <a:rPr lang="cs-CZ" sz="3200" dirty="0" smtClean="0"/>
              <a:t>Ostatní (auta)</a:t>
            </a:r>
            <a:endParaRPr lang="en-GB" sz="3200" dirty="0" smtClean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263" y="4797152"/>
            <a:ext cx="2255465" cy="139838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909961"/>
            <a:ext cx="2419350" cy="188595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728" y="3891740"/>
            <a:ext cx="2436862" cy="1218431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172" y="1309680"/>
            <a:ext cx="1866842" cy="154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83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Typy reklamy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263525" indent="-265113"/>
            <a:r>
              <a:rPr lang="cs-CZ" sz="3200" dirty="0" smtClean="0"/>
              <a:t>Informativní </a:t>
            </a:r>
            <a:r>
              <a:rPr lang="cs-CZ" sz="3200" dirty="0"/>
              <a:t>reklama: Zahrnuje poskytování co nejvíce informací o produktu, jak je to možné. </a:t>
            </a:r>
            <a:r>
              <a:rPr lang="cs-CZ" sz="3200" dirty="0" smtClean="0"/>
              <a:t/>
            </a:r>
            <a:br>
              <a:rPr lang="cs-CZ" sz="3200" dirty="0" smtClean="0"/>
            </a:br>
            <a:endParaRPr lang="cs-CZ" sz="3200" dirty="0" smtClean="0"/>
          </a:p>
          <a:p>
            <a:pPr marL="263525" indent="-265113"/>
            <a:r>
              <a:rPr lang="cs-CZ" sz="3200" dirty="0" smtClean="0"/>
              <a:t>Přesvědčivá </a:t>
            </a:r>
            <a:r>
              <a:rPr lang="cs-CZ" sz="3200" dirty="0"/>
              <a:t>reklama: Zahrnuje </a:t>
            </a:r>
            <a:r>
              <a:rPr lang="cs-CZ" sz="3200" dirty="0" smtClean="0"/>
              <a:t>přesvědčování </a:t>
            </a:r>
            <a:r>
              <a:rPr lang="cs-CZ" sz="3200" dirty="0"/>
              <a:t>spotřebitele, že </a:t>
            </a:r>
            <a:r>
              <a:rPr lang="cs-CZ" sz="3200" dirty="0" smtClean="0"/>
              <a:t>potřebuje výrobek </a:t>
            </a:r>
            <a:r>
              <a:rPr lang="cs-CZ" sz="3200" dirty="0"/>
              <a:t>a měl by si </a:t>
            </a:r>
            <a:r>
              <a:rPr lang="cs-CZ" sz="3200" dirty="0" smtClean="0"/>
              <a:t>jej koupit. </a:t>
            </a:r>
            <a:r>
              <a:rPr lang="cs-CZ" sz="3200" dirty="0"/>
              <a:t/>
            </a:r>
            <a:br>
              <a:rPr lang="cs-CZ" sz="3200" dirty="0"/>
            </a:br>
            <a:endParaRPr lang="cs-CZ" sz="3200" dirty="0" smtClean="0"/>
          </a:p>
          <a:p>
            <a:pPr marL="263525" indent="-265113"/>
            <a:r>
              <a:rPr lang="cs-CZ" sz="3200" dirty="0" err="1" smtClean="0"/>
              <a:t>Připomínací</a:t>
            </a:r>
            <a:r>
              <a:rPr lang="cs-CZ" sz="3200" dirty="0" smtClean="0"/>
              <a:t> </a:t>
            </a:r>
            <a:r>
              <a:rPr lang="cs-CZ" sz="3200" dirty="0"/>
              <a:t>reklama: Zahrnuje </a:t>
            </a:r>
            <a:r>
              <a:rPr lang="cs-CZ" sz="3200" dirty="0" smtClean="0"/>
              <a:t>připomínání existujícího výrobku </a:t>
            </a:r>
            <a:r>
              <a:rPr lang="cs-CZ" sz="3200" dirty="0"/>
              <a:t>nebo </a:t>
            </a:r>
            <a:r>
              <a:rPr lang="cs-CZ" sz="3200" dirty="0" smtClean="0"/>
              <a:t>služby k </a:t>
            </a:r>
            <a:r>
              <a:rPr lang="cs-CZ" sz="3200" dirty="0"/>
              <a:t>nakupování.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sz="3200" dirty="0"/>
              <a:t/>
            </a:r>
            <a:br>
              <a:rPr lang="en-GB" sz="3200" dirty="0"/>
            </a:b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319178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Podpora prodeje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6700" indent="-268288"/>
            <a:r>
              <a:rPr lang="cs-CZ" sz="3200" dirty="0" smtClean="0"/>
              <a:t>Je </a:t>
            </a:r>
            <a:r>
              <a:rPr lang="cs-CZ" sz="3200" dirty="0"/>
              <a:t>obvykle </a:t>
            </a:r>
            <a:r>
              <a:rPr lang="cs-CZ" sz="3200" dirty="0" smtClean="0"/>
              <a:t>používána </a:t>
            </a:r>
            <a:r>
              <a:rPr lang="cs-CZ" sz="3200" dirty="0"/>
              <a:t>k podpoře reklamy a </a:t>
            </a:r>
            <a:r>
              <a:rPr lang="cs-CZ" sz="3200" dirty="0" smtClean="0"/>
              <a:t>povzbuzení nových </a:t>
            </a:r>
            <a:r>
              <a:rPr lang="cs-CZ" sz="3200" dirty="0"/>
              <a:t>nebo </a:t>
            </a:r>
            <a:r>
              <a:rPr lang="cs-CZ" sz="3200" dirty="0" smtClean="0"/>
              <a:t>stávajících zákazníků </a:t>
            </a:r>
            <a:r>
              <a:rPr lang="cs-CZ" sz="3200" dirty="0"/>
              <a:t>ke koupi produktu. </a:t>
            </a:r>
            <a:endParaRPr lang="cs-CZ" sz="3200" dirty="0" smtClean="0"/>
          </a:p>
          <a:p>
            <a:pPr marL="266700" indent="-268288"/>
            <a:r>
              <a:rPr lang="cs-CZ" sz="3200" dirty="0" smtClean="0"/>
              <a:t>Hlavní </a:t>
            </a:r>
            <a:r>
              <a:rPr lang="cs-CZ" sz="3200" dirty="0"/>
              <a:t>funkcí je zvýšení prodeje v krátkodobém horizontu, ale </a:t>
            </a:r>
            <a:r>
              <a:rPr lang="cs-CZ" sz="3200" dirty="0" smtClean="0"/>
              <a:t>ne v </a:t>
            </a:r>
            <a:r>
              <a:rPr lang="cs-CZ" sz="3200" dirty="0"/>
              <a:t>dlouhodobém horizontu</a:t>
            </a:r>
            <a:r>
              <a:rPr lang="cs-CZ" sz="3200" dirty="0" smtClean="0"/>
              <a:t>.</a:t>
            </a: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129063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TC101790493[[fn=Malé pracoviště, domácnost (SoHo)]]</Template>
  <TotalTime>3616</TotalTime>
  <Words>291</Words>
  <Application>Microsoft Office PowerPoint</Application>
  <PresentationFormat>Předvádění na obrazovce (4:3)</PresentationFormat>
  <Paragraphs>96</Paragraphs>
  <Slides>15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Soho</vt:lpstr>
      <vt:lpstr>THE PROMOTION</vt:lpstr>
      <vt:lpstr>MARKETING MIX</vt:lpstr>
      <vt:lpstr>Role propagace</vt:lpstr>
      <vt:lpstr>Propagace obsahuje</vt:lpstr>
      <vt:lpstr>Cíle propagace</vt:lpstr>
      <vt:lpstr>Reklama – model AIDA</vt:lpstr>
      <vt:lpstr>Média použitá k reklamě</vt:lpstr>
      <vt:lpstr>Typy reklamy</vt:lpstr>
      <vt:lpstr>Podpora prodeje</vt:lpstr>
      <vt:lpstr>Typy podpory prodeje</vt:lpstr>
      <vt:lpstr>Typy podpory prodeje</vt:lpstr>
      <vt:lpstr>Osobní prodej</vt:lpstr>
      <vt:lpstr>PUBLIC RELATIONS (vztahy s veřejností)</vt:lpstr>
      <vt:lpstr>PUBLIC RELATIONS</vt:lpstr>
      <vt:lpstr>Resources:</vt:lpstr>
    </vt:vector>
  </TitlesOfParts>
  <Company>Ledeč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</dc:title>
  <dc:creator>Flekalová Jana</dc:creator>
  <cp:lastModifiedBy>Hana Volencova</cp:lastModifiedBy>
  <cp:revision>107</cp:revision>
  <dcterms:created xsi:type="dcterms:W3CDTF">2014-04-24T17:21:30Z</dcterms:created>
  <dcterms:modified xsi:type="dcterms:W3CDTF">2014-06-02T14:44:34Z</dcterms:modified>
</cp:coreProperties>
</file>