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406E"/>
    <a:srgbClr val="F2F729"/>
    <a:srgbClr val="8798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69" autoAdjust="0"/>
  </p:normalViewPr>
  <p:slideViewPr>
    <p:cSldViewPr>
      <p:cViewPr>
        <p:scale>
          <a:sx n="94" d="100"/>
          <a:sy n="94" d="100"/>
        </p:scale>
        <p:origin x="-894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%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cat>
            <c:strRef>
              <c:f>List1!$A$2:$A$3</c:f>
              <c:strCache>
                <c:ptCount val="2"/>
                <c:pt idx="0">
                  <c:v>Muži</c:v>
                </c:pt>
                <c:pt idx="1">
                  <c:v>Ženy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48.6</c:v>
                </c:pt>
                <c:pt idx="1">
                  <c:v>51.4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945152"/>
        <c:axId val="23401600"/>
      </c:barChart>
      <c:catAx>
        <c:axId val="22945152"/>
        <c:scaling>
          <c:orientation val="minMax"/>
        </c:scaling>
        <c:delete val="1"/>
        <c:axPos val="b"/>
        <c:majorTickMark val="out"/>
        <c:minorTickMark val="none"/>
        <c:tickLblPos val="nextTo"/>
        <c:crossAx val="23401600"/>
        <c:crosses val="autoZero"/>
        <c:auto val="1"/>
        <c:lblAlgn val="ctr"/>
        <c:lblOffset val="100"/>
        <c:noMultiLvlLbl val="0"/>
      </c:catAx>
      <c:valAx>
        <c:axId val="234016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9451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cs-CZ" dirty="0" smtClean="0"/>
              <a:t>Věk</a:t>
            </a:r>
            <a:endParaRPr lang="cs-CZ" dirty="0"/>
          </a:p>
        </c:rich>
      </c:tx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Věk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2F729"/>
              </a:solidFill>
            </c:spPr>
          </c:dPt>
          <c:dPt>
            <c:idx val="1"/>
            <c:bubble3D val="0"/>
            <c:spPr>
              <a:solidFill>
                <a:srgbClr val="E0406E"/>
              </a:solidFill>
            </c:spPr>
          </c:dPt>
          <c:dPt>
            <c:idx val="2"/>
            <c:bubble3D val="0"/>
            <c:spPr>
              <a:solidFill>
                <a:srgbClr val="92D050"/>
              </a:solidFill>
            </c:spPr>
          </c:dPt>
          <c:dPt>
            <c:idx val="3"/>
            <c:bubble3D val="0"/>
            <c:spPr>
              <a:solidFill>
                <a:srgbClr val="879899"/>
              </a:solidFill>
            </c:spPr>
          </c:dPt>
          <c:cat>
            <c:strRef>
              <c:f>List1!$A$2:$A$5</c:f>
              <c:strCache>
                <c:ptCount val="4"/>
                <c:pt idx="0">
                  <c:v>0-15 let</c:v>
                </c:pt>
                <c:pt idx="1">
                  <c:v>16-26 let</c:v>
                </c:pt>
                <c:pt idx="2">
                  <c:v>27-59 let</c:v>
                </c:pt>
                <c:pt idx="3">
                  <c:v>60 a starší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100356</c:v>
                </c:pt>
                <c:pt idx="1">
                  <c:v>105468</c:v>
                </c:pt>
                <c:pt idx="2">
                  <c:v>498751</c:v>
                </c:pt>
                <c:pt idx="3">
                  <c:v>202007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3250478844926039"/>
          <c:y val="0.13690745220228062"/>
          <c:w val="0.34307219725077637"/>
          <c:h val="0.73165670986052067"/>
        </c:manualLayout>
      </c:layout>
      <c:overlay val="0"/>
    </c:legend>
    <c:plotVisOnly val="1"/>
    <c:dispBlanksAs val="zero"/>
    <c:showDLblsOverMax val="0"/>
  </c:chart>
  <c:spPr>
    <a:ln w="38100">
      <a:solidFill>
        <a:schemeClr val="tx1"/>
      </a:solidFill>
    </a:ln>
  </c:spPr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14.5.2015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Tržní prostředí</a:t>
            </a:r>
            <a:endParaRPr lang="cs-CZ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877272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Mikro-prostředí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457200" indent="-457200"/>
            <a:r>
              <a:rPr lang="cs-CZ" sz="3200" dirty="0"/>
              <a:t>Firemní - zaměstnanci, úroveň platů, kvalifikace zaměstnanců, zařízení ve firmě, pracovat </a:t>
            </a:r>
            <a:r>
              <a:rPr lang="cs-CZ" sz="3200" dirty="0" smtClean="0"/>
              <a:t>sám? (pomocí technologie </a:t>
            </a:r>
            <a:r>
              <a:rPr lang="cs-CZ" sz="3200" dirty="0"/>
              <a:t>nebo ne), složitost rozhodování a předávání informací ve </a:t>
            </a:r>
            <a:r>
              <a:rPr lang="cs-CZ" sz="3200" dirty="0" smtClean="0"/>
              <a:t>firmě</a:t>
            </a:r>
          </a:p>
          <a:p>
            <a:pPr marL="457200" indent="-457200"/>
            <a:r>
              <a:rPr lang="cs-CZ" sz="3200" dirty="0" smtClean="0"/>
              <a:t>Trh </a:t>
            </a:r>
            <a:r>
              <a:rPr lang="cs-CZ" sz="3200" dirty="0"/>
              <a:t>zákazníků - pokud koneční zákazníci nebo jiné společnosti </a:t>
            </a:r>
            <a:r>
              <a:rPr lang="cs-CZ" sz="3200" dirty="0" smtClean="0"/>
              <a:t>obchodují s </a:t>
            </a:r>
            <a:r>
              <a:rPr lang="cs-CZ" sz="3200" dirty="0"/>
              <a:t>touto společností </a:t>
            </a:r>
            <a:endParaRPr lang="cs-CZ" sz="3200" dirty="0" smtClean="0"/>
          </a:p>
          <a:p>
            <a:pPr marL="457200" indent="-457200"/>
            <a:r>
              <a:rPr lang="cs-CZ" sz="3200" dirty="0" smtClean="0"/>
              <a:t>Public </a:t>
            </a:r>
            <a:r>
              <a:rPr lang="cs-CZ" sz="3200" dirty="0"/>
              <a:t>relations - vztahy se zákazníky, lidé, kteří žijí v blízkosti firmy, veřejná správa, zájmové skupiny (např. ekologická hnutí) atd.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963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Makro-prostředí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Síly které ovlivňují podnikání</a:t>
            </a:r>
            <a:endParaRPr lang="en-GB" sz="3200" dirty="0" smtClean="0"/>
          </a:p>
          <a:p>
            <a:pPr marL="266700" indent="-268288"/>
            <a:r>
              <a:rPr lang="cs-CZ" sz="3200" dirty="0" smtClean="0"/>
              <a:t>Organizace nemůže kontrolovat tyto síle, může se pouze připravit na jejich změny</a:t>
            </a:r>
            <a:endParaRPr lang="en-GB" sz="3200" dirty="0"/>
          </a:p>
        </p:txBody>
      </p:sp>
      <p:grpSp>
        <p:nvGrpSpPr>
          <p:cNvPr id="26" name="Skupina 25"/>
          <p:cNvGrpSpPr/>
          <p:nvPr/>
        </p:nvGrpSpPr>
        <p:grpSpPr>
          <a:xfrm>
            <a:off x="2339752" y="3717032"/>
            <a:ext cx="3240360" cy="2664296"/>
            <a:chOff x="2339752" y="3717032"/>
            <a:chExt cx="3240360" cy="2664296"/>
          </a:xfrm>
        </p:grpSpPr>
        <p:grpSp>
          <p:nvGrpSpPr>
            <p:cNvPr id="6" name="Skupina 5"/>
            <p:cNvGrpSpPr/>
            <p:nvPr/>
          </p:nvGrpSpPr>
          <p:grpSpPr>
            <a:xfrm>
              <a:off x="2915816" y="3717032"/>
              <a:ext cx="1980220" cy="2160240"/>
              <a:chOff x="3023828" y="2780928"/>
              <a:chExt cx="3024336" cy="3672408"/>
            </a:xfrm>
          </p:grpSpPr>
          <p:sp>
            <p:nvSpPr>
              <p:cNvPr id="12" name="Obdélník 11"/>
              <p:cNvSpPr/>
              <p:nvPr/>
            </p:nvSpPr>
            <p:spPr>
              <a:xfrm>
                <a:off x="3438965" y="4653136"/>
                <a:ext cx="2232248" cy="18002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b="1" dirty="0" smtClean="0">
                    <a:solidFill>
                      <a:schemeClr val="tx2"/>
                    </a:solidFill>
                  </a:rPr>
                  <a:t>COMPANY LTD</a:t>
                </a:r>
                <a:endParaRPr lang="en-GB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13" name="Rovnoramenný trojúhelník 12"/>
              <p:cNvSpPr/>
              <p:nvPr/>
            </p:nvSpPr>
            <p:spPr>
              <a:xfrm>
                <a:off x="3023828" y="2780928"/>
                <a:ext cx="3024336" cy="1872208"/>
              </a:xfrm>
              <a:prstGeom prst="triangle">
                <a:avLst/>
              </a:prstGeom>
              <a:solidFill>
                <a:srgbClr val="FF0000"/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5" name="Přímá spojnice se šipkou 14"/>
            <p:cNvCxnSpPr/>
            <p:nvPr/>
          </p:nvCxnSpPr>
          <p:spPr>
            <a:xfrm flipH="1">
              <a:off x="4364359" y="5432308"/>
              <a:ext cx="1215753" cy="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/>
            <p:cNvCxnSpPr/>
            <p:nvPr/>
          </p:nvCxnSpPr>
          <p:spPr>
            <a:xfrm>
              <a:off x="2555776" y="4185316"/>
              <a:ext cx="949981" cy="838216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Přímá spojnice se šipkou 16"/>
            <p:cNvCxnSpPr/>
            <p:nvPr/>
          </p:nvCxnSpPr>
          <p:spPr>
            <a:xfrm flipV="1">
              <a:off x="2339752" y="5637705"/>
              <a:ext cx="937710" cy="239567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se šipkou 17"/>
            <p:cNvCxnSpPr/>
            <p:nvPr/>
          </p:nvCxnSpPr>
          <p:spPr>
            <a:xfrm flipH="1">
              <a:off x="4216447" y="4267681"/>
              <a:ext cx="679589" cy="673487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se šipkou 18"/>
            <p:cNvCxnSpPr/>
            <p:nvPr/>
          </p:nvCxnSpPr>
          <p:spPr>
            <a:xfrm flipV="1">
              <a:off x="3784987" y="5681965"/>
              <a:ext cx="0" cy="699363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9063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Makro-prostředí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51520" y="1356164"/>
            <a:ext cx="8595360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cs-CZ" sz="3200" dirty="0" smtClean="0"/>
              <a:t>Obsahuje faktory</a:t>
            </a:r>
            <a:r>
              <a:rPr lang="en-GB" sz="3200" dirty="0" smtClean="0"/>
              <a:t>: </a:t>
            </a:r>
          </a:p>
          <a:p>
            <a:pPr marL="530225" lvl="1" indent="-265113"/>
            <a:r>
              <a:rPr lang="cs-CZ" sz="3200" dirty="0" smtClean="0"/>
              <a:t>demografické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technické a technologické</a:t>
            </a:r>
            <a:r>
              <a:rPr lang="en-GB" sz="3200" dirty="0" smtClean="0"/>
              <a:t> </a:t>
            </a:r>
          </a:p>
          <a:p>
            <a:pPr marL="530225" lvl="1" indent="-265113"/>
            <a:r>
              <a:rPr lang="cs-CZ" sz="3200" dirty="0" smtClean="0"/>
              <a:t>přírodní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politické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ekonomické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kulturní a sociální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1741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Demografické faktory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6025872" cy="5010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 smtClean="0"/>
              <a:t>= složení populace dle</a:t>
            </a:r>
            <a:r>
              <a:rPr lang="en-GB" sz="3200" dirty="0" smtClean="0"/>
              <a:t>:</a:t>
            </a:r>
          </a:p>
          <a:p>
            <a:pPr marL="265113" indent="-265113"/>
            <a:r>
              <a:rPr lang="cs-CZ" sz="3200" dirty="0" smtClean="0"/>
              <a:t>věku</a:t>
            </a:r>
            <a:endParaRPr lang="en-GB" sz="3200" dirty="0" smtClean="0"/>
          </a:p>
          <a:p>
            <a:pPr marL="265113" indent="-265113"/>
            <a:r>
              <a:rPr lang="cs-CZ" sz="3200" dirty="0" smtClean="0"/>
              <a:t>pohlaví</a:t>
            </a:r>
            <a:endParaRPr lang="en-GB" sz="3200" dirty="0" smtClean="0"/>
          </a:p>
          <a:p>
            <a:pPr marL="265113" indent="-265113"/>
            <a:r>
              <a:rPr lang="cs-CZ" sz="3200" dirty="0" smtClean="0"/>
              <a:t>víry</a:t>
            </a:r>
            <a:endParaRPr lang="en-GB" sz="3200" dirty="0" smtClean="0"/>
          </a:p>
          <a:p>
            <a:pPr marL="265113" indent="-265113"/>
            <a:r>
              <a:rPr lang="cs-CZ" sz="3200" dirty="0" smtClean="0"/>
              <a:t>vzdělání</a:t>
            </a:r>
            <a:endParaRPr lang="en-GB" sz="3200" dirty="0" smtClean="0"/>
          </a:p>
          <a:p>
            <a:pPr marL="265113" indent="-265113"/>
            <a:r>
              <a:rPr lang="cs-CZ" sz="3200" dirty="0" smtClean="0"/>
              <a:t>hustoty obyvatel</a:t>
            </a:r>
          </a:p>
          <a:p>
            <a:pPr marL="265113" indent="-265113"/>
            <a:r>
              <a:rPr lang="cs-CZ" sz="3200" dirty="0" smtClean="0"/>
              <a:t>zaměstnání</a:t>
            </a:r>
            <a:endParaRPr lang="en-GB" sz="3200" dirty="0" smtClean="0"/>
          </a:p>
          <a:p>
            <a:pPr marL="265113" indent="-265113"/>
            <a:r>
              <a:rPr lang="cs-CZ" sz="3200" dirty="0" err="1" smtClean="0"/>
              <a:t>atd</a:t>
            </a:r>
            <a:r>
              <a:rPr lang="en-GB" sz="3200" dirty="0" smtClean="0"/>
              <a:t>.</a:t>
            </a:r>
            <a:endParaRPr lang="en-GB" sz="3200" dirty="0"/>
          </a:p>
        </p:txBody>
      </p:sp>
      <p:graphicFrame>
        <p:nvGraphicFramePr>
          <p:cNvPr id="4" name="Graf 3"/>
          <p:cNvGraphicFramePr/>
          <p:nvPr>
            <p:extLst>
              <p:ext uri="{D42A27DB-BD31-4B8C-83A1-F6EECF244321}">
                <p14:modId xmlns:p14="http://schemas.microsoft.com/office/powerpoint/2010/main" val="84278146"/>
              </p:ext>
            </p:extLst>
          </p:nvPr>
        </p:nvGraphicFramePr>
        <p:xfrm>
          <a:off x="3491880" y="1916832"/>
          <a:ext cx="3024336" cy="14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af 4"/>
          <p:cNvGraphicFramePr/>
          <p:nvPr>
            <p:extLst>
              <p:ext uri="{D42A27DB-BD31-4B8C-83A1-F6EECF244321}">
                <p14:modId xmlns:p14="http://schemas.microsoft.com/office/powerpoint/2010/main" val="733055575"/>
              </p:ext>
            </p:extLst>
          </p:nvPr>
        </p:nvGraphicFramePr>
        <p:xfrm>
          <a:off x="5652120" y="3429000"/>
          <a:ext cx="3120008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73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Technické a technologické faktory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66700" indent="-268288"/>
            <a:r>
              <a:rPr lang="cs-CZ" sz="3200" dirty="0" smtClean="0"/>
              <a:t>Rychlost technologických změn</a:t>
            </a:r>
            <a:endParaRPr lang="en-GB" sz="3200" dirty="0" smtClean="0"/>
          </a:p>
          <a:p>
            <a:pPr marL="266700" indent="-268288"/>
            <a:r>
              <a:rPr lang="cs-CZ" sz="3200" dirty="0" smtClean="0"/>
              <a:t>Náklady na vývoj a výzkum</a:t>
            </a:r>
            <a:endParaRPr lang="en-GB" dirty="0" smtClean="0"/>
          </a:p>
          <a:p>
            <a:pPr marL="266700" indent="-268288"/>
            <a:r>
              <a:rPr lang="cs-CZ" sz="3200" dirty="0" smtClean="0"/>
              <a:t>Dopad výroby na životní prostředí</a:t>
            </a:r>
            <a:endParaRPr lang="en-GB" sz="3200" dirty="0" smtClean="0"/>
          </a:p>
          <a:p>
            <a:pPr marL="266700" indent="-268288"/>
            <a:r>
              <a:rPr lang="cs-CZ" sz="3200" dirty="0" smtClean="0"/>
              <a:t>Úroveň výrobního zařízení</a:t>
            </a:r>
            <a:endParaRPr lang="en-GB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645024"/>
            <a:ext cx="2633361" cy="268796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645024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4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Přírodní faktory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Přírodní zdroje</a:t>
            </a:r>
            <a:endParaRPr lang="en-GB" sz="3200" dirty="0" smtClean="0"/>
          </a:p>
          <a:p>
            <a:pPr marL="266700" indent="-268288"/>
            <a:r>
              <a:rPr lang="cs-CZ" sz="3200" dirty="0" smtClean="0"/>
              <a:t>Faktory mající vazbu na životní prostředí</a:t>
            </a:r>
            <a:endParaRPr lang="en-GB" sz="3200" dirty="0" smtClean="0"/>
          </a:p>
          <a:p>
            <a:pPr marL="266700" indent="-268288"/>
            <a:r>
              <a:rPr lang="cs-CZ" sz="3200" dirty="0" smtClean="0"/>
              <a:t>Počasí</a:t>
            </a:r>
            <a:endParaRPr lang="en-GB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  <p:pic>
        <p:nvPicPr>
          <p:cNvPr id="1026" name="Picture 2" descr="C:\Program Files\Microsoft Office\MEDIA\CAGCAT10\j029382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2448272" cy="257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flekalovaj\AppData\Local\Microsoft\Windows\Temporary Internet Files\Content.IE5\M450JO7U\MC900252565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62185"/>
            <a:ext cx="2726129" cy="227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flekalovaj\AppData\Local\Microsoft\Windows\Temporary Internet Files\Content.IE5\LTMM4J20\MC900448549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632" y="2420888"/>
            <a:ext cx="3096344" cy="1548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POLITICKÉ FAKTORY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Zákony a předpisy, které společnosti musí dodržovat při výrobě a obchodu</a:t>
            </a:r>
            <a:endParaRPr lang="en-GB" sz="3200" dirty="0" smtClean="0"/>
          </a:p>
          <a:p>
            <a:pPr marL="266700" indent="-268288"/>
            <a:r>
              <a:rPr lang="cs-CZ" sz="3200" dirty="0" smtClean="0"/>
              <a:t>Daně</a:t>
            </a:r>
            <a:endParaRPr lang="en-GB" sz="3200" dirty="0" smtClean="0"/>
          </a:p>
          <a:p>
            <a:pPr marL="266700" indent="-268288"/>
            <a:r>
              <a:rPr lang="cs-CZ" sz="3200" dirty="0" smtClean="0"/>
              <a:t>Ekonomická omezení</a:t>
            </a:r>
            <a:endParaRPr lang="en-GB" sz="3200" dirty="0" smtClean="0"/>
          </a:p>
          <a:p>
            <a:pPr marL="266700" indent="-268288"/>
            <a:endParaRPr lang="cs-CZ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2051" name="Picture 3" descr="C:\Users\flekalovaj\AppData\Local\Microsoft\Windows\Temporary Internet Files\Content.IE5\M450JO7U\MC900339254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2726"/>
            <a:ext cx="2736304" cy="273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15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Ekonomické faktory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/>
              <a:t>Reálné příjmy </a:t>
            </a:r>
            <a:r>
              <a:rPr lang="cs-CZ" sz="3200" dirty="0" smtClean="0"/>
              <a:t>spotřebitelů</a:t>
            </a:r>
          </a:p>
          <a:p>
            <a:pPr marL="266700" indent="-268288"/>
            <a:r>
              <a:rPr lang="cs-CZ" sz="3200" dirty="0" smtClean="0"/>
              <a:t>Cenová hladina</a:t>
            </a:r>
          </a:p>
          <a:p>
            <a:pPr marL="266700" indent="-268288"/>
            <a:r>
              <a:rPr lang="cs-CZ" sz="3200" dirty="0" smtClean="0"/>
              <a:t>Vztah </a:t>
            </a:r>
            <a:r>
              <a:rPr lang="cs-CZ" sz="3200" dirty="0"/>
              <a:t>k půjčování peněz </a:t>
            </a:r>
            <a:endParaRPr lang="cs-CZ" sz="3200" dirty="0" smtClean="0"/>
          </a:p>
          <a:p>
            <a:pPr marL="266700" indent="-268288"/>
            <a:r>
              <a:rPr lang="cs-CZ" sz="3200" dirty="0" smtClean="0"/>
              <a:t>HDP </a:t>
            </a:r>
          </a:p>
          <a:p>
            <a:pPr marL="266700" indent="-268288"/>
            <a:r>
              <a:rPr lang="cs-CZ" sz="3200" dirty="0" smtClean="0"/>
              <a:t>Fáze </a:t>
            </a:r>
            <a:r>
              <a:rPr lang="cs-CZ" sz="3200" dirty="0"/>
              <a:t>hospodářského cyklu</a:t>
            </a:r>
            <a:endParaRPr lang="en-GB" sz="3200" dirty="0"/>
          </a:p>
        </p:txBody>
      </p:sp>
      <p:pic>
        <p:nvPicPr>
          <p:cNvPr id="3074" name="Picture 2" descr="C:\Users\flekalovaj\AppData\Local\Microsoft\Windows\Temporary Internet Files\Content.IE5\1JE6QBNC\MC900422931[2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45024"/>
            <a:ext cx="3532467" cy="2675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44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Kulturní a sociální faktory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>
              <a:tabLst>
                <a:tab pos="265113" algn="l"/>
              </a:tabLst>
            </a:pPr>
            <a:r>
              <a:rPr lang="cs-CZ" sz="3200" dirty="0" smtClean="0"/>
              <a:t>Základní hodnoty spotřebitele </a:t>
            </a:r>
            <a:r>
              <a:rPr lang="cs-CZ" sz="3200" dirty="0"/>
              <a:t>(svoboda, rodina, tvrdá práce, sociální </a:t>
            </a:r>
            <a:r>
              <a:rPr lang="cs-CZ" sz="3200" dirty="0" smtClean="0"/>
              <a:t>harmonie)</a:t>
            </a:r>
          </a:p>
          <a:p>
            <a:pPr marL="266700" indent="-268288">
              <a:tabLst>
                <a:tab pos="265113" algn="l"/>
              </a:tabLst>
            </a:pPr>
            <a:r>
              <a:rPr lang="cs-CZ" sz="3200" dirty="0" smtClean="0"/>
              <a:t>Sociální </a:t>
            </a:r>
            <a:r>
              <a:rPr lang="cs-CZ" sz="3200" dirty="0"/>
              <a:t>třída </a:t>
            </a:r>
            <a:endParaRPr lang="cs-CZ" sz="3200" dirty="0" smtClean="0"/>
          </a:p>
          <a:p>
            <a:pPr marL="266700" indent="-268288">
              <a:tabLst>
                <a:tab pos="265113" algn="l"/>
              </a:tabLst>
            </a:pPr>
            <a:r>
              <a:rPr lang="cs-CZ" sz="3200" dirty="0" smtClean="0"/>
              <a:t>Fáze </a:t>
            </a:r>
            <a:r>
              <a:rPr lang="cs-CZ" sz="3200" dirty="0"/>
              <a:t>rodinného života (prázdné hnízdo, plné hnízdo ...) </a:t>
            </a:r>
            <a:endParaRPr lang="cs-CZ" sz="3200" dirty="0" smtClean="0"/>
          </a:p>
          <a:p>
            <a:pPr marL="266700" indent="-268288">
              <a:tabLst>
                <a:tab pos="265113" algn="l"/>
              </a:tabLst>
            </a:pPr>
            <a:r>
              <a:rPr lang="cs-CZ" sz="3200" dirty="0" smtClean="0"/>
              <a:t>Zájmové </a:t>
            </a:r>
            <a:r>
              <a:rPr lang="cs-CZ" sz="3200" dirty="0"/>
              <a:t>skupiny</a:t>
            </a:r>
            <a:endParaRPr lang="cs-CZ" sz="3200" dirty="0" smtClean="0"/>
          </a:p>
          <a:p>
            <a:pPr marL="0" indent="0">
              <a:buNone/>
              <a:tabLst>
                <a:tab pos="265113" algn="l"/>
              </a:tabLst>
            </a:pPr>
            <a:endParaRPr lang="cs-CZ" sz="3200" dirty="0" smtClean="0"/>
          </a:p>
          <a:p>
            <a:pPr marL="266700" indent="-268288">
              <a:tabLst>
                <a:tab pos="265113" algn="l"/>
              </a:tabLst>
            </a:pPr>
            <a:endParaRPr lang="en-GB" sz="3200" dirty="0"/>
          </a:p>
        </p:txBody>
      </p:sp>
      <p:pic>
        <p:nvPicPr>
          <p:cNvPr id="4099" name="Picture 3" descr="C:\Users\flekalovaj\AppData\Local\Microsoft\Windows\Temporary Internet Files\Content.IE5\LTMM4J20\MC90035593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31945"/>
            <a:ext cx="1681582" cy="19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flekalovaj\AppData\Local\Microsoft\Windows\Temporary Internet Files\Content.IE5\M450JO7U\MC90043824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55782"/>
            <a:ext cx="1425575" cy="190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flekalovaj\AppData\Local\Microsoft\Windows\Temporary Internet Files\Content.IE5\M450JO7U\MC900355919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24514"/>
            <a:ext cx="1375258" cy="189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flekalovaj\AppData\Local\Microsoft\Windows\Temporary Internet Files\Content.IE5\1JE6QBNC\MC900355899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54232"/>
            <a:ext cx="1579169" cy="183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35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smtClean="0"/>
              <a:t>en.wikipedia.org/wiki/SWOT_analysis</a:t>
            </a:r>
            <a:endParaRPr lang="cs-CZ" dirty="0" smtClean="0"/>
          </a:p>
          <a:p>
            <a:r>
              <a:rPr lang="cs-CZ" dirty="0"/>
              <a:t>http://productlifecyclestages.com</a:t>
            </a:r>
            <a:r>
              <a:rPr lang="cs-CZ" dirty="0" smtClean="0"/>
              <a:t>/</a:t>
            </a:r>
          </a:p>
          <a:p>
            <a:r>
              <a:rPr lang="cs-CZ" dirty="0"/>
              <a:t>http://</a:t>
            </a:r>
            <a:r>
              <a:rPr lang="cs-CZ" dirty="0" smtClean="0"/>
              <a:t>oxlearn.com/arg_Marketing-Resources-Marketing-Environment_11_28</a:t>
            </a:r>
          </a:p>
          <a:p>
            <a:r>
              <a:rPr lang="cs-CZ" dirty="0"/>
              <a:t>http://marketmedialife.blogspot.cz/2012/09/marketing-101-cultural-factors.html</a:t>
            </a:r>
            <a:endParaRPr lang="cs-CZ" dirty="0" smtClean="0"/>
          </a:p>
          <a:p>
            <a:r>
              <a:rPr lang="cs-CZ" dirty="0"/>
              <a:t>www.pixabay.com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466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Tržní prostředí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474144" cy="4937760"/>
          </a:xfrm>
        </p:spPr>
        <p:txBody>
          <a:bodyPr>
            <a:normAutofit/>
          </a:bodyPr>
          <a:lstStyle/>
          <a:p>
            <a:pPr marL="265113" indent="-265113"/>
            <a:r>
              <a:rPr lang="cs-CZ" sz="3200" dirty="0" smtClean="0"/>
              <a:t>Důležitým manažerským úkolem je znát tržní prostředí.</a:t>
            </a:r>
          </a:p>
          <a:p>
            <a:pPr marL="265113" indent="-265113"/>
            <a:r>
              <a:rPr lang="cs-CZ" sz="3200" dirty="0"/>
              <a:t>Pokud manažeři chtějí dobře </a:t>
            </a:r>
            <a:r>
              <a:rPr lang="cs-CZ" sz="3200" dirty="0" smtClean="0"/>
              <a:t>plánovat</a:t>
            </a:r>
            <a:r>
              <a:rPr lang="cs-CZ" sz="3200" dirty="0"/>
              <a:t>, musí znát prostředí, ve kterém </a:t>
            </a:r>
            <a:r>
              <a:rPr lang="cs-CZ" sz="3200" dirty="0" smtClean="0"/>
              <a:t>jejich </a:t>
            </a:r>
            <a:r>
              <a:rPr lang="cs-CZ" sz="3200" dirty="0"/>
              <a:t>společnost funguje</a:t>
            </a:r>
            <a:r>
              <a:rPr lang="en-GB" sz="3200" dirty="0" smtClean="0"/>
              <a:t> </a:t>
            </a:r>
            <a:r>
              <a:rPr lang="en-GB" sz="3200" dirty="0" smtClean="0">
                <a:sym typeface="Symbol"/>
              </a:rPr>
              <a:t> </a:t>
            </a:r>
            <a:r>
              <a:rPr lang="cs-CZ" sz="3200" dirty="0" smtClean="0">
                <a:sym typeface="Symbol"/>
              </a:rPr>
              <a:t>mluvíme o tržním</a:t>
            </a:r>
          </a:p>
          <a:p>
            <a:pPr marL="0" indent="0">
              <a:buNone/>
            </a:pPr>
            <a:r>
              <a:rPr lang="cs-CZ" sz="3200" dirty="0">
                <a:sym typeface="Symbol"/>
              </a:rPr>
              <a:t> </a:t>
            </a:r>
            <a:r>
              <a:rPr lang="cs-CZ" sz="3200" dirty="0" smtClean="0">
                <a:sym typeface="Symbol"/>
              </a:rPr>
              <a:t>  prostředí</a:t>
            </a:r>
            <a:endParaRPr lang="en-GB" sz="3200" dirty="0" smtClean="0"/>
          </a:p>
          <a:p>
            <a:endParaRPr lang="cs-CZ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163900"/>
            <a:ext cx="590126" cy="48408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790268"/>
            <a:ext cx="1008112" cy="8269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65" y="5209222"/>
            <a:ext cx="1731281" cy="142019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528671"/>
            <a:ext cx="2521313" cy="206826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36036"/>
            <a:ext cx="4037426" cy="331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8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616224"/>
          </a:xfrm>
        </p:spPr>
        <p:txBody>
          <a:bodyPr>
            <a:normAutofit/>
          </a:bodyPr>
          <a:lstStyle/>
          <a:p>
            <a:r>
              <a:rPr lang="cs-CZ" sz="4000" b="1" dirty="0" smtClean="0"/>
              <a:t>Metody pro poznání tržního prostředí</a:t>
            </a:r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916832"/>
            <a:ext cx="8595360" cy="4319376"/>
          </a:xfrm>
        </p:spPr>
        <p:txBody>
          <a:bodyPr>
            <a:normAutofit/>
          </a:bodyPr>
          <a:lstStyle/>
          <a:p>
            <a:pPr marL="265113" indent="-265113"/>
            <a:r>
              <a:rPr lang="en-GB" sz="3200" dirty="0" smtClean="0"/>
              <a:t>BCG</a:t>
            </a:r>
            <a:r>
              <a:rPr lang="cs-CZ" sz="3200" dirty="0" smtClean="0"/>
              <a:t> matice </a:t>
            </a:r>
            <a:r>
              <a:rPr lang="en-GB" sz="3200" dirty="0" smtClean="0"/>
              <a:t>(</a:t>
            </a:r>
            <a:r>
              <a:rPr lang="cs-CZ" sz="3200" dirty="0" smtClean="0"/>
              <a:t>prezentace </a:t>
            </a:r>
            <a:r>
              <a:rPr lang="en-GB" sz="3200" dirty="0" smtClean="0"/>
              <a:t>Marketing)</a:t>
            </a:r>
          </a:p>
          <a:p>
            <a:pPr marL="265113" indent="-265113"/>
            <a:r>
              <a:rPr lang="cs-CZ" sz="3200" dirty="0" smtClean="0"/>
              <a:t>Životní cyklus produktu </a:t>
            </a:r>
            <a:r>
              <a:rPr lang="en-GB" sz="3200" dirty="0" smtClean="0"/>
              <a:t>(</a:t>
            </a:r>
            <a:r>
              <a:rPr lang="cs-CZ" sz="3200" dirty="0" smtClean="0"/>
              <a:t>prezentace </a:t>
            </a:r>
            <a:r>
              <a:rPr lang="en-GB" sz="3200" dirty="0" err="1" smtClean="0"/>
              <a:t>Produ</a:t>
            </a:r>
            <a:r>
              <a:rPr lang="cs-CZ" sz="3200" dirty="0" smtClean="0"/>
              <a:t>k</a:t>
            </a:r>
            <a:r>
              <a:rPr lang="en-GB" sz="3200" dirty="0" smtClean="0"/>
              <a:t>t)</a:t>
            </a:r>
          </a:p>
          <a:p>
            <a:pPr marL="265113" indent="-265113"/>
            <a:r>
              <a:rPr lang="en-GB" sz="3200" dirty="0" smtClean="0"/>
              <a:t>SWOT </a:t>
            </a:r>
            <a:r>
              <a:rPr lang="cs-CZ" sz="3200" dirty="0" smtClean="0"/>
              <a:t>analýza</a:t>
            </a:r>
            <a:r>
              <a:rPr lang="en-GB" sz="3200" dirty="0" smtClean="0"/>
              <a:t> (</a:t>
            </a:r>
            <a:r>
              <a:rPr lang="cs-CZ" sz="3200" dirty="0" smtClean="0"/>
              <a:t>následující </a:t>
            </a:r>
            <a:r>
              <a:rPr lang="cs-CZ" sz="3200" dirty="0" err="1" smtClean="0"/>
              <a:t>Slidy</a:t>
            </a:r>
            <a:r>
              <a:rPr lang="en-GB" sz="3200" dirty="0" smtClean="0"/>
              <a:t>)</a:t>
            </a:r>
          </a:p>
          <a:p>
            <a:pPr marL="265113" indent="-265113"/>
            <a:r>
              <a:rPr lang="cs-CZ" sz="3200" dirty="0" smtClean="0"/>
              <a:t>Matice </a:t>
            </a:r>
            <a:r>
              <a:rPr lang="cs-CZ" sz="3200" dirty="0" err="1" smtClean="0"/>
              <a:t>Ansoff</a:t>
            </a:r>
            <a:endParaRPr lang="en-GB" sz="3200" dirty="0" smtClean="0"/>
          </a:p>
          <a:p>
            <a:pPr marL="265113" indent="-265113"/>
            <a:r>
              <a:rPr lang="cs-CZ" sz="3200" dirty="0" smtClean="0"/>
              <a:t>Analýza trhlin – Gap Analýza</a:t>
            </a:r>
            <a:endParaRPr lang="en-GB" sz="3200" dirty="0" smtClean="0"/>
          </a:p>
          <a:p>
            <a:pPr marL="265113" indent="-265113"/>
            <a:r>
              <a:rPr lang="en-GB" sz="3200" dirty="0" smtClean="0"/>
              <a:t>Benchmarking</a:t>
            </a:r>
          </a:p>
          <a:p>
            <a:pPr marL="265113" indent="-265113"/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3268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SWOT Analýza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5113" lvl="1" indent="-265113"/>
            <a:r>
              <a:rPr lang="cs-CZ" sz="3200" dirty="0" smtClean="0"/>
              <a:t>Jeden z nejběžnějších způsobů jak získat informace o společnosti a jejím prostředí.</a:t>
            </a:r>
          </a:p>
          <a:p>
            <a:pPr marL="265113" lvl="1" indent="-265113"/>
            <a:r>
              <a:rPr lang="cs-CZ" sz="3200" dirty="0" smtClean="0"/>
              <a:t>Vyvinuta Albertem </a:t>
            </a:r>
            <a:r>
              <a:rPr lang="cs-CZ" sz="3200" dirty="0" err="1" smtClean="0"/>
              <a:t>Humphreyem</a:t>
            </a:r>
            <a:endParaRPr lang="cs-CZ" sz="3200" dirty="0" smtClean="0"/>
          </a:p>
          <a:p>
            <a:pPr marL="265113" lvl="1" indent="-265113"/>
            <a:r>
              <a:rPr lang="cs-CZ" sz="3200" spc="30" dirty="0" smtClean="0"/>
              <a:t>Rozděluje podnik podle charakteristik a jeho prostředí na 4 skupiny</a:t>
            </a:r>
            <a:r>
              <a:rPr lang="en-GB" sz="3200" spc="30" dirty="0" smtClean="0"/>
              <a:t>:</a:t>
            </a:r>
          </a:p>
          <a:p>
            <a:pPr marL="530225" lvl="2" indent="-265113"/>
            <a:r>
              <a:rPr lang="en-GB" sz="3200" dirty="0" smtClean="0"/>
              <a:t>Strengths</a:t>
            </a:r>
            <a:r>
              <a:rPr lang="cs-CZ" sz="3200" dirty="0" smtClean="0"/>
              <a:t> – silné stránky</a:t>
            </a:r>
            <a:endParaRPr lang="en-GB" sz="3200" dirty="0"/>
          </a:p>
          <a:p>
            <a:pPr marL="530225" lvl="2" indent="-265113"/>
            <a:r>
              <a:rPr lang="en-GB" sz="3200" dirty="0" smtClean="0"/>
              <a:t>Weaknesses</a:t>
            </a:r>
            <a:r>
              <a:rPr lang="cs-CZ" sz="3200" dirty="0" smtClean="0"/>
              <a:t> – slabé stránky</a:t>
            </a:r>
            <a:endParaRPr lang="en-GB" sz="3200" dirty="0" smtClean="0"/>
          </a:p>
          <a:p>
            <a:pPr marL="530225" lvl="2" indent="-265113"/>
            <a:r>
              <a:rPr lang="en-GB" sz="3200" dirty="0" smtClean="0"/>
              <a:t>Opportunities</a:t>
            </a:r>
            <a:r>
              <a:rPr lang="cs-CZ" sz="3200" dirty="0" smtClean="0"/>
              <a:t> – příležitosti </a:t>
            </a:r>
            <a:endParaRPr lang="en-GB" sz="3200" dirty="0" smtClean="0"/>
          </a:p>
          <a:p>
            <a:pPr marL="530225" lvl="2" indent="-265113"/>
            <a:r>
              <a:rPr lang="en-GB" sz="3200" dirty="0" smtClean="0"/>
              <a:t>Threats</a:t>
            </a:r>
            <a:r>
              <a:rPr lang="cs-CZ" sz="3200" dirty="0" smtClean="0"/>
              <a:t> – hrozby </a:t>
            </a:r>
            <a:endParaRPr lang="en-GB" sz="3000" spc="30" dirty="0"/>
          </a:p>
        </p:txBody>
      </p:sp>
    </p:spTree>
    <p:extLst>
      <p:ext uri="{BB962C8B-B14F-4D97-AF65-F5344CB8AC3E}">
        <p14:creationId xmlns:p14="http://schemas.microsoft.com/office/powerpoint/2010/main" val="287527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SWOT Analýza</a:t>
            </a:r>
            <a:endParaRPr lang="en-GB" sz="4000" b="1" dirty="0"/>
          </a:p>
        </p:txBody>
      </p:sp>
      <p:grpSp>
        <p:nvGrpSpPr>
          <p:cNvPr id="3" name="Skupina 2"/>
          <p:cNvGrpSpPr/>
          <p:nvPr/>
        </p:nvGrpSpPr>
        <p:grpSpPr>
          <a:xfrm>
            <a:off x="2190135" y="1598252"/>
            <a:ext cx="5003251" cy="4147446"/>
            <a:chOff x="2267744" y="1663764"/>
            <a:chExt cx="5003251" cy="4147446"/>
          </a:xfrm>
        </p:grpSpPr>
        <p:sp>
          <p:nvSpPr>
            <p:cNvPr id="5" name="Obdélník 4"/>
            <p:cNvSpPr/>
            <p:nvPr/>
          </p:nvSpPr>
          <p:spPr>
            <a:xfrm>
              <a:off x="4818339" y="1663764"/>
              <a:ext cx="2452656" cy="2007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OPPORTUNITIES</a:t>
              </a:r>
            </a:p>
            <a:p>
              <a:pPr algn="ctr"/>
              <a:r>
                <a:rPr lang="cs-CZ" sz="2400" b="1" dirty="0" smtClean="0"/>
                <a:t>Příležitosti</a:t>
              </a:r>
              <a:endParaRPr lang="en-GB" sz="2400" b="1" dirty="0"/>
            </a:p>
          </p:txBody>
        </p:sp>
        <p:sp>
          <p:nvSpPr>
            <p:cNvPr id="7" name="Obdélník 6"/>
            <p:cNvSpPr/>
            <p:nvPr/>
          </p:nvSpPr>
          <p:spPr>
            <a:xfrm>
              <a:off x="4818339" y="3797863"/>
              <a:ext cx="2452656" cy="201334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THREATS</a:t>
              </a:r>
            </a:p>
            <a:p>
              <a:pPr algn="ctr"/>
              <a:r>
                <a:rPr lang="cs-CZ" sz="2400" b="1" dirty="0" smtClean="0"/>
                <a:t>Hrozby</a:t>
              </a:r>
              <a:endParaRPr lang="en-GB" sz="2400" b="1" dirty="0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2267744" y="1663764"/>
              <a:ext cx="2448272" cy="2007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STRENGHT</a:t>
              </a:r>
            </a:p>
            <a:p>
              <a:pPr algn="ctr"/>
              <a:r>
                <a:rPr lang="cs-CZ" sz="2400" b="1" dirty="0" smtClean="0"/>
                <a:t>Silné stránky</a:t>
              </a:r>
              <a:endParaRPr lang="en-GB" sz="2400" b="1" dirty="0"/>
            </a:p>
          </p:txBody>
        </p:sp>
        <p:sp>
          <p:nvSpPr>
            <p:cNvPr id="9" name="Obdélník 8"/>
            <p:cNvSpPr/>
            <p:nvPr/>
          </p:nvSpPr>
          <p:spPr>
            <a:xfrm>
              <a:off x="2267744" y="3803370"/>
              <a:ext cx="2432686" cy="200784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2400" b="1" dirty="0" smtClean="0"/>
                <a:t>WEAKNESESS</a:t>
              </a:r>
            </a:p>
            <a:p>
              <a:pPr algn="ctr"/>
              <a:r>
                <a:rPr lang="cs-CZ" sz="2400" b="1" dirty="0" smtClean="0"/>
                <a:t>Slabé stránky</a:t>
              </a:r>
              <a:endParaRPr lang="en-GB" sz="2400" b="1" dirty="0"/>
            </a:p>
          </p:txBody>
        </p:sp>
      </p:grpSp>
      <p:sp>
        <p:nvSpPr>
          <p:cNvPr id="4" name="TextovéPole 3"/>
          <p:cNvSpPr txBox="1"/>
          <p:nvPr/>
        </p:nvSpPr>
        <p:spPr>
          <a:xfrm>
            <a:off x="2182342" y="585531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FF00FF"/>
                </a:solidFill>
              </a:rPr>
              <a:t>Vnitřní faktory</a:t>
            </a:r>
            <a:endParaRPr lang="en-GB" sz="2000" b="1" dirty="0">
              <a:solidFill>
                <a:srgbClr val="FF00FF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4716016" y="5855316"/>
            <a:ext cx="24526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 smtClean="0">
                <a:solidFill>
                  <a:srgbClr val="FF00FF"/>
                </a:solidFill>
              </a:rPr>
              <a:t>Vnější faktory</a:t>
            </a:r>
            <a:endParaRPr lang="en-GB" sz="2000" b="1" dirty="0">
              <a:solidFill>
                <a:srgbClr val="FF00FF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450767" y="1484785"/>
            <a:ext cx="695960" cy="2247566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cs-CZ" sz="1400" b="1" spc="-140" dirty="0" smtClean="0">
                <a:solidFill>
                  <a:srgbClr val="FF00FF"/>
                </a:solidFill>
              </a:rPr>
              <a:t>Pozitivní faktory</a:t>
            </a:r>
            <a:endParaRPr lang="en-GB" sz="1400" b="1" spc="-140" dirty="0">
              <a:solidFill>
                <a:srgbClr val="FF00FF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1450767" y="3768833"/>
            <a:ext cx="695960" cy="2286537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r>
              <a:rPr lang="cs-CZ" sz="1400" b="1" spc="-140" dirty="0" smtClean="0">
                <a:solidFill>
                  <a:srgbClr val="FF00FF"/>
                </a:solidFill>
              </a:rPr>
              <a:t>Negativní faktory</a:t>
            </a:r>
            <a:endParaRPr lang="en-GB" sz="1400" b="1" spc="-14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2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 smtClean="0"/>
              <a:t>Příklady SWOT faktorů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266700" indent="-268288"/>
            <a:r>
              <a:rPr lang="cs-CZ" sz="3200" dirty="0" smtClean="0"/>
              <a:t>Vnitřní faktory</a:t>
            </a:r>
            <a:r>
              <a:rPr lang="en-GB" sz="3200" dirty="0" smtClean="0"/>
              <a:t>: </a:t>
            </a:r>
          </a:p>
          <a:p>
            <a:pPr marL="530225" lvl="1" indent="-265113"/>
            <a:r>
              <a:rPr lang="cs-CZ" sz="3200" dirty="0" smtClean="0"/>
              <a:t>Kvalita produktů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Schopnosti, zkušenosti a efektivita zaměstnanců</a:t>
            </a:r>
          </a:p>
          <a:p>
            <a:pPr marL="530225" lvl="1" indent="-265113"/>
            <a:r>
              <a:rPr lang="cs-CZ" sz="3200" dirty="0" smtClean="0"/>
              <a:t>Práce managementu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Hardware a technologie</a:t>
            </a:r>
            <a:endParaRPr lang="en-GB" sz="3200" dirty="0" smtClean="0"/>
          </a:p>
          <a:p>
            <a:pPr marL="268288" indent="-271463"/>
            <a:r>
              <a:rPr lang="cs-CZ" sz="3400" dirty="0" smtClean="0"/>
              <a:t>Vnější faktory</a:t>
            </a:r>
            <a:r>
              <a:rPr lang="en-GB" sz="3400" dirty="0" smtClean="0"/>
              <a:t>:</a:t>
            </a:r>
          </a:p>
          <a:p>
            <a:pPr marL="441326" lvl="1" indent="-271463"/>
            <a:r>
              <a:rPr lang="cs-CZ" sz="3200" dirty="0" smtClean="0"/>
              <a:t>Konkurence</a:t>
            </a:r>
            <a:endParaRPr lang="en-GB" sz="3200" dirty="0" smtClean="0"/>
          </a:p>
          <a:p>
            <a:pPr marL="441326" lvl="1" indent="-271463"/>
            <a:r>
              <a:rPr lang="cs-CZ" sz="3200" dirty="0" smtClean="0"/>
              <a:t>Politická situace</a:t>
            </a:r>
            <a:endParaRPr lang="cs-CZ" sz="3200" dirty="0"/>
          </a:p>
          <a:p>
            <a:pPr marL="441326" lvl="1" indent="-271463"/>
            <a:r>
              <a:rPr lang="cs-CZ" sz="3200" dirty="0" smtClean="0"/>
              <a:t>Finanční</a:t>
            </a:r>
            <a:r>
              <a:rPr lang="en-GB" sz="3200" dirty="0" smtClean="0"/>
              <a:t>, </a:t>
            </a:r>
            <a:r>
              <a:rPr lang="cs-CZ" sz="3200" dirty="0" smtClean="0"/>
              <a:t>přírodní a technické faktory</a:t>
            </a:r>
            <a:endParaRPr lang="en-GB" sz="3200" dirty="0" smtClean="0"/>
          </a:p>
          <a:p>
            <a:pPr marL="439738" lvl="1" indent="-268288"/>
            <a:endParaRPr lang="cs-CZ" sz="3200" dirty="0" smtClean="0"/>
          </a:p>
          <a:p>
            <a:pPr marL="439738" lvl="1" indent="-268288"/>
            <a:endParaRPr lang="en-GB" sz="3000" dirty="0" smtClean="0"/>
          </a:p>
        </p:txBody>
      </p:sp>
    </p:spTree>
    <p:extLst>
      <p:ext uri="{BB962C8B-B14F-4D97-AF65-F5344CB8AC3E}">
        <p14:creationId xmlns:p14="http://schemas.microsoft.com/office/powerpoint/2010/main" val="33247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Tržní prostředí</a:t>
            </a:r>
            <a:endParaRPr lang="en-GB" b="1" dirty="0"/>
          </a:p>
        </p:txBody>
      </p:sp>
      <p:sp>
        <p:nvSpPr>
          <p:cNvPr id="17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>
            <a:normAutofit/>
          </a:bodyPr>
          <a:lstStyle/>
          <a:p>
            <a:pPr marL="265113" lvl="1" indent="-265113"/>
            <a:r>
              <a:rPr lang="cs-CZ" sz="3200" dirty="0" smtClean="0"/>
              <a:t>Tržní prostředí můžeme rozdělit na 2 části:</a:t>
            </a:r>
            <a:endParaRPr lang="en-GB" sz="3200" dirty="0" smtClean="0"/>
          </a:p>
          <a:p>
            <a:pPr marL="530225" lvl="2" indent="-265113"/>
            <a:r>
              <a:rPr lang="cs-CZ" sz="3200" dirty="0" smtClean="0"/>
              <a:t>Mikro-prostředí</a:t>
            </a:r>
            <a:r>
              <a:rPr lang="en-GB" sz="3200" dirty="0" smtClean="0"/>
              <a:t> (</a:t>
            </a:r>
            <a:r>
              <a:rPr lang="cs-CZ" sz="3200" dirty="0" smtClean="0"/>
              <a:t>blízké prostředí</a:t>
            </a:r>
            <a:r>
              <a:rPr lang="en-GB" sz="3200" dirty="0" smtClean="0"/>
              <a:t>)</a:t>
            </a:r>
            <a:endParaRPr lang="cs-CZ" sz="3200" dirty="0" smtClean="0"/>
          </a:p>
          <a:p>
            <a:pPr marL="530225" lvl="2" indent="-265113"/>
            <a:r>
              <a:rPr lang="cs-CZ" sz="3200" dirty="0" smtClean="0"/>
              <a:t>Makro-prostředí</a:t>
            </a:r>
            <a:r>
              <a:rPr lang="en-GB" sz="3200" dirty="0" smtClean="0"/>
              <a:t> (</a:t>
            </a:r>
            <a:r>
              <a:rPr lang="cs-CZ" sz="3200" dirty="0" smtClean="0"/>
              <a:t>vnější prostředí</a:t>
            </a:r>
            <a:r>
              <a:rPr lang="en-GB" sz="3200" dirty="0" smtClean="0"/>
              <a:t>)</a:t>
            </a:r>
            <a:endParaRPr lang="cs-CZ" sz="3200" dirty="0" smtClean="0"/>
          </a:p>
          <a:p>
            <a:pPr marL="265112" lvl="2" indent="0">
              <a:buNone/>
            </a:pPr>
            <a:endParaRPr lang="en-GB" sz="3000" dirty="0" smtClean="0"/>
          </a:p>
        </p:txBody>
      </p:sp>
      <p:grpSp>
        <p:nvGrpSpPr>
          <p:cNvPr id="6" name="Skupina 5"/>
          <p:cNvGrpSpPr/>
          <p:nvPr/>
        </p:nvGrpSpPr>
        <p:grpSpPr>
          <a:xfrm>
            <a:off x="3569927" y="4041031"/>
            <a:ext cx="1980220" cy="2160240"/>
            <a:chOff x="3023828" y="2780928"/>
            <a:chExt cx="3024336" cy="3672408"/>
          </a:xfrm>
        </p:grpSpPr>
        <p:sp>
          <p:nvSpPr>
            <p:cNvPr id="3" name="Obdélník 2"/>
            <p:cNvSpPr/>
            <p:nvPr/>
          </p:nvSpPr>
          <p:spPr>
            <a:xfrm>
              <a:off x="3438965" y="4653136"/>
              <a:ext cx="2232248" cy="18002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b="1" dirty="0" smtClean="0">
                  <a:solidFill>
                    <a:schemeClr val="tx2"/>
                  </a:solidFill>
                </a:rPr>
                <a:t>COMPANY LTD</a:t>
              </a:r>
              <a:endParaRPr lang="en-GB" b="1" dirty="0">
                <a:solidFill>
                  <a:schemeClr val="tx2"/>
                </a:solidFill>
              </a:endParaRPr>
            </a:p>
          </p:txBody>
        </p:sp>
        <p:sp>
          <p:nvSpPr>
            <p:cNvPr id="5" name="Rovnoramenný trojúhelník 4"/>
            <p:cNvSpPr/>
            <p:nvPr/>
          </p:nvSpPr>
          <p:spPr>
            <a:xfrm>
              <a:off x="3023828" y="2780928"/>
              <a:ext cx="3024336" cy="1872208"/>
            </a:xfrm>
            <a:prstGeom prst="triangle">
              <a:avLst/>
            </a:prstGeom>
            <a:solidFill>
              <a:srgbClr val="FF0000"/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Ovál 9"/>
          <p:cNvSpPr/>
          <p:nvPr/>
        </p:nvSpPr>
        <p:spPr>
          <a:xfrm>
            <a:off x="3042368" y="3810182"/>
            <a:ext cx="3060340" cy="2664296"/>
          </a:xfrm>
          <a:prstGeom prst="ellipse">
            <a:avLst/>
          </a:prstGeom>
          <a:solidFill>
            <a:schemeClr val="tx2">
              <a:lumMod val="40000"/>
              <a:lumOff val="60000"/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ál 10"/>
          <p:cNvSpPr/>
          <p:nvPr/>
        </p:nvSpPr>
        <p:spPr>
          <a:xfrm>
            <a:off x="1296174" y="3558174"/>
            <a:ext cx="6552728" cy="3096344"/>
          </a:xfrm>
          <a:prstGeom prst="ellipse">
            <a:avLst/>
          </a:prstGeom>
          <a:solidFill>
            <a:schemeClr val="accent1">
              <a:lumMod val="20000"/>
              <a:lumOff val="80000"/>
              <a:alpha val="11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Zakřivená spojnice 17"/>
          <p:cNvCxnSpPr/>
          <p:nvPr/>
        </p:nvCxnSpPr>
        <p:spPr>
          <a:xfrm rot="10800000" flipV="1">
            <a:off x="5550148" y="2601366"/>
            <a:ext cx="2222681" cy="2088232"/>
          </a:xfrm>
          <a:prstGeom prst="curvedConnector3">
            <a:avLst>
              <a:gd name="adj1" fmla="val -44223"/>
            </a:avLst>
          </a:prstGeom>
          <a:ln w="1143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Zakřivená spojnice 21"/>
          <p:cNvCxnSpPr/>
          <p:nvPr/>
        </p:nvCxnSpPr>
        <p:spPr>
          <a:xfrm rot="16200000" flipH="1">
            <a:off x="755576" y="3717032"/>
            <a:ext cx="1656184" cy="936104"/>
          </a:xfrm>
          <a:prstGeom prst="curvedConnector3">
            <a:avLst>
              <a:gd name="adj1" fmla="val 50000"/>
            </a:avLst>
          </a:prstGeom>
          <a:ln w="1143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8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Mikro-prostředí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cs-CZ" sz="3200" dirty="0" smtClean="0"/>
              <a:t>Mikro-prostředí </a:t>
            </a:r>
            <a:r>
              <a:rPr lang="cs-CZ" sz="3200" dirty="0"/>
              <a:t>se vztahuje na síly, které mají blízko k </a:t>
            </a:r>
            <a:r>
              <a:rPr lang="cs-CZ" sz="3200" dirty="0" smtClean="0"/>
              <a:t>firmě.</a:t>
            </a:r>
          </a:p>
          <a:p>
            <a:r>
              <a:rPr lang="cs-CZ" sz="3200" dirty="0" smtClean="0"/>
              <a:t>Faktory, u kterých </a:t>
            </a:r>
            <a:r>
              <a:rPr lang="cs-CZ" sz="3200" dirty="0"/>
              <a:t>společnost může mít vliv na </a:t>
            </a:r>
            <a:r>
              <a:rPr lang="cs-CZ" sz="3200" dirty="0" smtClean="0"/>
              <a:t>jejich </a:t>
            </a:r>
            <a:r>
              <a:rPr lang="cs-CZ" sz="3200" dirty="0"/>
              <a:t>působení (alespoň částečně)</a:t>
            </a:r>
          </a:p>
          <a:p>
            <a:pPr marL="0" indent="0">
              <a:buNone/>
            </a:pPr>
            <a:endParaRPr lang="en-GB" sz="3200" dirty="0" smtClean="0"/>
          </a:p>
        </p:txBody>
      </p:sp>
      <p:grpSp>
        <p:nvGrpSpPr>
          <p:cNvPr id="19" name="Skupina 18"/>
          <p:cNvGrpSpPr/>
          <p:nvPr/>
        </p:nvGrpSpPr>
        <p:grpSpPr>
          <a:xfrm>
            <a:off x="2339752" y="3717032"/>
            <a:ext cx="3819592" cy="2376264"/>
            <a:chOff x="2339752" y="3717032"/>
            <a:chExt cx="3819592" cy="2376264"/>
          </a:xfrm>
        </p:grpSpPr>
        <p:grpSp>
          <p:nvGrpSpPr>
            <p:cNvPr id="6" name="Skupina 5"/>
            <p:cNvGrpSpPr/>
            <p:nvPr/>
          </p:nvGrpSpPr>
          <p:grpSpPr>
            <a:xfrm>
              <a:off x="2915816" y="3717032"/>
              <a:ext cx="1980220" cy="2160240"/>
              <a:chOff x="3023828" y="2780928"/>
              <a:chExt cx="3024336" cy="3672408"/>
            </a:xfrm>
          </p:grpSpPr>
          <p:sp>
            <p:nvSpPr>
              <p:cNvPr id="7" name="Obdélník 6"/>
              <p:cNvSpPr/>
              <p:nvPr/>
            </p:nvSpPr>
            <p:spPr>
              <a:xfrm>
                <a:off x="3438965" y="4653136"/>
                <a:ext cx="2232248" cy="18002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cs-CZ" b="1" dirty="0" smtClean="0">
                    <a:solidFill>
                      <a:schemeClr val="tx2"/>
                    </a:solidFill>
                  </a:rPr>
                  <a:t>COMPANY LTD</a:t>
                </a:r>
                <a:endParaRPr lang="en-GB" b="1" dirty="0">
                  <a:solidFill>
                    <a:schemeClr val="tx2"/>
                  </a:solidFill>
                </a:endParaRPr>
              </a:p>
            </p:txBody>
          </p:sp>
          <p:sp>
            <p:nvSpPr>
              <p:cNvPr id="8" name="Rovnoramenný trojúhelník 7"/>
              <p:cNvSpPr/>
              <p:nvPr/>
            </p:nvSpPr>
            <p:spPr>
              <a:xfrm>
                <a:off x="3023828" y="2780928"/>
                <a:ext cx="3024336" cy="1872208"/>
              </a:xfrm>
              <a:prstGeom prst="triangle">
                <a:avLst/>
              </a:prstGeom>
              <a:solidFill>
                <a:srgbClr val="FF0000"/>
              </a:solidFill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cxnSp>
          <p:nvCxnSpPr>
            <p:cNvPr id="10" name="Přímá spojnice se šipkou 9"/>
            <p:cNvCxnSpPr/>
            <p:nvPr/>
          </p:nvCxnSpPr>
          <p:spPr>
            <a:xfrm flipV="1">
              <a:off x="3751730" y="3717032"/>
              <a:ext cx="897493" cy="1294868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nice se šipkou 10"/>
            <p:cNvCxnSpPr/>
            <p:nvPr/>
          </p:nvCxnSpPr>
          <p:spPr>
            <a:xfrm>
              <a:off x="2733188" y="4581128"/>
              <a:ext cx="897493" cy="40364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Přímá spojnice se šipkou 11"/>
            <p:cNvCxnSpPr/>
            <p:nvPr/>
          </p:nvCxnSpPr>
          <p:spPr>
            <a:xfrm>
              <a:off x="4364359" y="5451800"/>
              <a:ext cx="1794985" cy="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Přímá spojnice se šipkou 12"/>
            <p:cNvCxnSpPr/>
            <p:nvPr/>
          </p:nvCxnSpPr>
          <p:spPr>
            <a:xfrm flipV="1">
              <a:off x="2339752" y="5451800"/>
              <a:ext cx="1290929" cy="641496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se šipkou 13"/>
            <p:cNvCxnSpPr/>
            <p:nvPr/>
          </p:nvCxnSpPr>
          <p:spPr>
            <a:xfrm>
              <a:off x="3380979" y="5729389"/>
              <a:ext cx="1049893" cy="0"/>
            </a:xfrm>
            <a:prstGeom prst="straightConnector1">
              <a:avLst/>
            </a:prstGeom>
            <a:ln w="38100" cap="rnd">
              <a:solidFill>
                <a:srgbClr val="FFFF00"/>
              </a:solidFill>
              <a:headEnd type="triangl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9178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Mikro-prostředí</a:t>
            </a:r>
            <a:endParaRPr lang="en-GB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66700" indent="-268288"/>
            <a:r>
              <a:rPr lang="cs-CZ" sz="3200" dirty="0" smtClean="0"/>
              <a:t>Obsahuje: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Sama společnost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Dodavatelé</a:t>
            </a:r>
            <a:endParaRPr lang="en-GB" sz="3200" dirty="0" smtClean="0"/>
          </a:p>
          <a:p>
            <a:pPr marL="530225" lvl="1" indent="-265113"/>
            <a:r>
              <a:rPr lang="cs-CZ" sz="3200" dirty="0" smtClean="0"/>
              <a:t>Marketingový zprostředkovatelé</a:t>
            </a:r>
          </a:p>
          <a:p>
            <a:pPr marL="530225" lvl="1" indent="-265113"/>
            <a:r>
              <a:rPr lang="cs-CZ" sz="3200" dirty="0" smtClean="0"/>
              <a:t>Trh zákazníků</a:t>
            </a:r>
          </a:p>
          <a:p>
            <a:pPr marL="530225" lvl="1" indent="-265113"/>
            <a:r>
              <a:rPr lang="cs-CZ" sz="3200" dirty="0" smtClean="0"/>
              <a:t>Veřejnost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4731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2267</TotalTime>
  <Words>460</Words>
  <Application>Microsoft Office PowerPoint</Application>
  <PresentationFormat>Předvádění na obrazovce (4:3)</PresentationFormat>
  <Paragraphs>117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Soho</vt:lpstr>
      <vt:lpstr>Tržní prostředí</vt:lpstr>
      <vt:lpstr>Tržní prostředí</vt:lpstr>
      <vt:lpstr>Metody pro poznání tržního prostředí</vt:lpstr>
      <vt:lpstr>SWOT Analýza</vt:lpstr>
      <vt:lpstr>SWOT Analýza</vt:lpstr>
      <vt:lpstr>Příklady SWOT faktorů</vt:lpstr>
      <vt:lpstr>Tržní prostředí</vt:lpstr>
      <vt:lpstr>Mikro-prostředí</vt:lpstr>
      <vt:lpstr>Mikro-prostředí</vt:lpstr>
      <vt:lpstr>Mikro-prostředí</vt:lpstr>
      <vt:lpstr>Makro-prostředí</vt:lpstr>
      <vt:lpstr>Makro-prostředí</vt:lpstr>
      <vt:lpstr>Demografické faktory</vt:lpstr>
      <vt:lpstr>Technické a technologické faktory</vt:lpstr>
      <vt:lpstr>Přírodní faktory</vt:lpstr>
      <vt:lpstr>POLITICKÉ FAKTORY</vt:lpstr>
      <vt:lpstr>Ekonomické faktory</vt:lpstr>
      <vt:lpstr>Kulturní a sociální faktory</vt:lpstr>
      <vt:lpstr>Zdroje:</vt:lpstr>
    </vt:vector>
  </TitlesOfParts>
  <Company>Ledeč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Roubíček Jan</cp:lastModifiedBy>
  <cp:revision>56</cp:revision>
  <dcterms:created xsi:type="dcterms:W3CDTF">2014-04-24T17:21:30Z</dcterms:created>
  <dcterms:modified xsi:type="dcterms:W3CDTF">2015-05-14T07:46:31Z</dcterms:modified>
</cp:coreProperties>
</file>