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2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9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MARKETING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805264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Place - Místo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Jak se zboží dostane od výrobce k zákazníkovi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1908"/>
            <a:ext cx="2476500" cy="18478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3365815"/>
            <a:ext cx="2371725" cy="19335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43327"/>
            <a:ext cx="2095500" cy="2181225"/>
          </a:xfrm>
          <a:prstGeom prst="rect">
            <a:avLst/>
          </a:prstGeom>
        </p:spPr>
      </p:pic>
      <p:cxnSp>
        <p:nvCxnSpPr>
          <p:cNvPr id="8" name="Přímá spojnice se šipkou 7"/>
          <p:cNvCxnSpPr/>
          <p:nvPr/>
        </p:nvCxnSpPr>
        <p:spPr>
          <a:xfrm>
            <a:off x="2635052" y="3284984"/>
            <a:ext cx="784820" cy="1224136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>
            <a:endCxn id="4" idx="1"/>
          </p:cNvCxnSpPr>
          <p:nvPr/>
        </p:nvCxnSpPr>
        <p:spPr>
          <a:xfrm>
            <a:off x="5791597" y="4343115"/>
            <a:ext cx="508595" cy="1232718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Price</a:t>
            </a:r>
            <a:r>
              <a:rPr lang="cs-CZ" b="1" dirty="0" smtClean="0"/>
              <a:t> - Cena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/>
              <a:t>Částka, kterou budete platit za určité množství, </a:t>
            </a:r>
            <a:r>
              <a:rPr lang="cs-CZ" sz="3200" dirty="0" smtClean="0"/>
              <a:t>váhu </a:t>
            </a:r>
            <a:r>
              <a:rPr lang="cs-CZ" sz="3200" dirty="0"/>
              <a:t>nebo </a:t>
            </a:r>
            <a:r>
              <a:rPr lang="cs-CZ" sz="3200" dirty="0" smtClean="0"/>
              <a:t>měrnou jednotku ze </a:t>
            </a:r>
            <a:r>
              <a:rPr lang="cs-CZ" sz="3200" dirty="0"/>
              <a:t>zboží nebo služby</a:t>
            </a:r>
            <a:r>
              <a:rPr lang="cs-CZ" sz="3200" dirty="0" smtClean="0"/>
              <a:t>.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789040"/>
            <a:ext cx="3674716" cy="18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Promotion</a:t>
            </a:r>
            <a:r>
              <a:rPr lang="cs-CZ" b="1" dirty="0" smtClean="0"/>
              <a:t> - Podpora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356164"/>
            <a:ext cx="8595360" cy="493776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Nástroje </a:t>
            </a:r>
            <a:r>
              <a:rPr lang="cs-CZ" sz="3200" dirty="0"/>
              <a:t>pro </a:t>
            </a:r>
            <a:r>
              <a:rPr lang="cs-CZ" sz="3200" dirty="0" smtClean="0"/>
              <a:t> </a:t>
            </a:r>
            <a:r>
              <a:rPr lang="cs-CZ" sz="3200" dirty="0"/>
              <a:t>komunikaci se zákazníky:</a:t>
            </a:r>
          </a:p>
          <a:p>
            <a:pPr marL="530225" lvl="3" indent="-265113"/>
            <a:r>
              <a:rPr lang="cs-CZ" sz="3200" dirty="0" smtClean="0"/>
              <a:t>Reklama</a:t>
            </a:r>
            <a:endParaRPr lang="en-GB" sz="3200" dirty="0" smtClean="0"/>
          </a:p>
          <a:p>
            <a:pPr marL="530225" lvl="3" indent="-265113"/>
            <a:r>
              <a:rPr lang="cs-CZ" sz="3200" dirty="0" smtClean="0"/>
              <a:t>Osobní prodej</a:t>
            </a:r>
            <a:endParaRPr lang="en-GB" sz="3200" dirty="0" smtClean="0"/>
          </a:p>
          <a:p>
            <a:pPr marL="530225" lvl="3" indent="-265113"/>
            <a:r>
              <a:rPr lang="cs-CZ" sz="3200" dirty="0" smtClean="0"/>
              <a:t>Prodejní akce</a:t>
            </a:r>
            <a:endParaRPr lang="en-GB" sz="3200" dirty="0" smtClean="0"/>
          </a:p>
          <a:p>
            <a:pPr marL="530225" lvl="3" indent="-265113"/>
            <a:r>
              <a:rPr lang="cs-CZ" sz="3200" dirty="0" smtClean="0"/>
              <a:t>Práce s veřejností</a:t>
            </a:r>
            <a:endParaRPr lang="en-GB" sz="2800" dirty="0"/>
          </a:p>
        </p:txBody>
      </p:sp>
      <p:grpSp>
        <p:nvGrpSpPr>
          <p:cNvPr id="29" name="Skupina 28"/>
          <p:cNvGrpSpPr/>
          <p:nvPr/>
        </p:nvGrpSpPr>
        <p:grpSpPr>
          <a:xfrm>
            <a:off x="4776429" y="2386809"/>
            <a:ext cx="1354268" cy="3768508"/>
            <a:chOff x="6255187" y="2924944"/>
            <a:chExt cx="990110" cy="2964658"/>
          </a:xfrm>
        </p:grpSpPr>
        <p:sp>
          <p:nvSpPr>
            <p:cNvPr id="4" name="Veselý obličej 3"/>
            <p:cNvSpPr/>
            <p:nvPr/>
          </p:nvSpPr>
          <p:spPr>
            <a:xfrm>
              <a:off x="6435207" y="2924944"/>
              <a:ext cx="810090" cy="792088"/>
            </a:xfrm>
            <a:prstGeom prst="smileyFac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Přímá spojnice 5"/>
            <p:cNvCxnSpPr/>
            <p:nvPr/>
          </p:nvCxnSpPr>
          <p:spPr>
            <a:xfrm>
              <a:off x="6840252" y="3717032"/>
              <a:ext cx="0" cy="216024"/>
            </a:xfrm>
            <a:prstGeom prst="line">
              <a:avLst/>
            </a:prstGeom>
            <a:ln w="187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Vývojový diagram: alternativní postup 6"/>
            <p:cNvSpPr/>
            <p:nvPr/>
          </p:nvSpPr>
          <p:spPr>
            <a:xfrm>
              <a:off x="6570222" y="3933056"/>
              <a:ext cx="540060" cy="1008112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Přímá spojnice 8"/>
            <p:cNvCxnSpPr/>
            <p:nvPr/>
          </p:nvCxnSpPr>
          <p:spPr>
            <a:xfrm flipH="1">
              <a:off x="6255187" y="4194635"/>
              <a:ext cx="315035" cy="242477"/>
            </a:xfrm>
            <a:prstGeom prst="line">
              <a:avLst/>
            </a:prstGeom>
            <a:ln w="82550">
              <a:solidFill>
                <a:schemeClr val="accent2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 flipH="1">
              <a:off x="6732240" y="4251619"/>
              <a:ext cx="219200" cy="473525"/>
            </a:xfrm>
            <a:prstGeom prst="line">
              <a:avLst/>
            </a:prstGeom>
            <a:ln w="82550">
              <a:solidFill>
                <a:schemeClr val="accent2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Skupina 26"/>
            <p:cNvGrpSpPr/>
            <p:nvPr/>
          </p:nvGrpSpPr>
          <p:grpSpPr>
            <a:xfrm>
              <a:off x="6570222" y="4941168"/>
              <a:ext cx="162018" cy="936104"/>
              <a:chOff x="6570222" y="4941168"/>
              <a:chExt cx="162018" cy="936104"/>
            </a:xfrm>
          </p:grpSpPr>
          <p:cxnSp>
            <p:nvCxnSpPr>
              <p:cNvPr id="22" name="Přímá spojnice 21"/>
              <p:cNvCxnSpPr/>
              <p:nvPr/>
            </p:nvCxnSpPr>
            <p:spPr>
              <a:xfrm>
                <a:off x="6732240" y="4941168"/>
                <a:ext cx="0" cy="936104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Přímá spojnice 22"/>
              <p:cNvCxnSpPr/>
              <p:nvPr/>
            </p:nvCxnSpPr>
            <p:spPr>
              <a:xfrm flipH="1">
                <a:off x="6570222" y="5877272"/>
                <a:ext cx="157135" cy="0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Skupina 25"/>
            <p:cNvGrpSpPr/>
            <p:nvPr/>
          </p:nvGrpSpPr>
          <p:grpSpPr>
            <a:xfrm>
              <a:off x="6794305" y="4941168"/>
              <a:ext cx="157135" cy="948434"/>
              <a:chOff x="6794305" y="4941168"/>
              <a:chExt cx="157135" cy="948434"/>
            </a:xfrm>
          </p:grpSpPr>
          <p:cxnSp>
            <p:nvCxnSpPr>
              <p:cNvPr id="21" name="Přímá spojnice 20"/>
              <p:cNvCxnSpPr/>
              <p:nvPr/>
            </p:nvCxnSpPr>
            <p:spPr>
              <a:xfrm>
                <a:off x="6951440" y="4941168"/>
                <a:ext cx="0" cy="936104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Přímá spojnice 24"/>
              <p:cNvCxnSpPr/>
              <p:nvPr/>
            </p:nvCxnSpPr>
            <p:spPr>
              <a:xfrm flipH="1">
                <a:off x="6794305" y="5889602"/>
                <a:ext cx="157135" cy="0"/>
              </a:xfrm>
              <a:prstGeom prst="line">
                <a:avLst/>
              </a:prstGeom>
              <a:ln w="952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17415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Ostatní „P“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010872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Packaging</a:t>
            </a:r>
            <a:r>
              <a:rPr lang="cs-CZ" sz="3200" dirty="0" smtClean="0"/>
              <a:t> (balení)</a:t>
            </a:r>
            <a:r>
              <a:rPr lang="en-GB" sz="3200" dirty="0" smtClean="0"/>
              <a:t> </a:t>
            </a:r>
            <a:r>
              <a:rPr lang="cs-CZ" sz="3200" dirty="0" smtClean="0"/>
              <a:t>- Uvedení </a:t>
            </a:r>
            <a:r>
              <a:rPr lang="cs-CZ" sz="3200" dirty="0"/>
              <a:t>zboží do obalů, projektování </a:t>
            </a:r>
            <a:r>
              <a:rPr lang="cs-CZ" sz="3200" dirty="0" smtClean="0"/>
              <a:t>těchto </a:t>
            </a:r>
            <a:r>
              <a:rPr lang="cs-CZ" sz="3200" dirty="0"/>
              <a:t>obalů</a:t>
            </a:r>
            <a:endParaRPr lang="en-GB" sz="3200" dirty="0" smtClean="0"/>
          </a:p>
          <a:p>
            <a:pPr marL="265113" indent="-265113"/>
            <a:r>
              <a:rPr lang="en-GB" sz="3200" dirty="0" smtClean="0"/>
              <a:t>Positioning</a:t>
            </a:r>
            <a:r>
              <a:rPr lang="cs-CZ" sz="3200" dirty="0" smtClean="0"/>
              <a:t> (umístění)</a:t>
            </a:r>
            <a:r>
              <a:rPr lang="en-GB" sz="3200" dirty="0" smtClean="0"/>
              <a:t> – </a:t>
            </a:r>
            <a:r>
              <a:rPr lang="cs-CZ" sz="3200" dirty="0"/>
              <a:t>způsob, kterým se obchodníci chtějí vytvořit požadovaný dojem v myslích </a:t>
            </a:r>
            <a:r>
              <a:rPr lang="cs-CZ" sz="3200" dirty="0" smtClean="0"/>
              <a:t>spotřebitelů</a:t>
            </a:r>
          </a:p>
          <a:p>
            <a:pPr marL="265113" indent="-265113"/>
            <a:r>
              <a:rPr lang="en-GB" sz="3200" dirty="0" smtClean="0"/>
              <a:t>People</a:t>
            </a:r>
            <a:r>
              <a:rPr lang="cs-CZ" sz="3200" dirty="0" smtClean="0"/>
              <a:t> (lidé)</a:t>
            </a:r>
            <a:r>
              <a:rPr lang="en-GB" sz="3200" dirty="0" smtClean="0"/>
              <a:t> – </a:t>
            </a:r>
            <a:r>
              <a:rPr lang="cs-CZ" sz="3200" dirty="0"/>
              <a:t>práce zaměstnanců, managementu, organizační </a:t>
            </a:r>
            <a:r>
              <a:rPr lang="cs-CZ" sz="3200" dirty="0" smtClean="0"/>
              <a:t>kultury</a:t>
            </a:r>
          </a:p>
          <a:p>
            <a:pPr marL="265113" indent="-265113"/>
            <a:r>
              <a:rPr lang="en-GB" sz="3200" dirty="0" smtClean="0"/>
              <a:t>Partnership</a:t>
            </a:r>
            <a:r>
              <a:rPr lang="cs-CZ" sz="3200" dirty="0" smtClean="0"/>
              <a:t> (partnerství)</a:t>
            </a:r>
            <a:r>
              <a:rPr lang="en-GB" sz="3200" dirty="0" smtClean="0"/>
              <a:t> – </a:t>
            </a:r>
            <a:r>
              <a:rPr lang="cs-CZ" sz="3200" dirty="0" smtClean="0"/>
              <a:t>kooperace, partnerství</a:t>
            </a:r>
            <a:r>
              <a:rPr lang="cs-CZ" sz="3200" smtClean="0"/>
              <a:t>, aliance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7334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http://www.notesdesk.com/notes/marketing/what-is-marketing-and-basic-marketing-concepts</a:t>
            </a:r>
            <a:r>
              <a:rPr lang="en-GB" dirty="0" smtClean="0"/>
              <a:t>/</a:t>
            </a:r>
            <a:endParaRPr lang="cs-CZ" dirty="0" smtClean="0"/>
          </a:p>
          <a:p>
            <a:r>
              <a:rPr lang="cs-CZ" dirty="0"/>
              <a:t>http://</a:t>
            </a:r>
            <a:r>
              <a:rPr lang="cs-CZ" dirty="0" smtClean="0"/>
              <a:t>en.wikipedia.org/wiki/Marketing#History</a:t>
            </a:r>
          </a:p>
          <a:p>
            <a:r>
              <a:rPr lang="cs-CZ" dirty="0"/>
              <a:t>http://</a:t>
            </a:r>
            <a:r>
              <a:rPr lang="cs-CZ" dirty="0" smtClean="0"/>
              <a:t>esl.about.com/od/businessenglishvocabulary/a/lx_marketing1.htm</a:t>
            </a:r>
          </a:p>
          <a:p>
            <a:r>
              <a:rPr lang="cs-CZ" dirty="0"/>
              <a:t>http://www.netmba.com/strategy/matrix/bcg</a:t>
            </a:r>
            <a:r>
              <a:rPr lang="cs-CZ" dirty="0" smtClean="0"/>
              <a:t>/</a:t>
            </a:r>
          </a:p>
          <a:p>
            <a:r>
              <a:rPr lang="cs-CZ" dirty="0"/>
              <a:t>http://</a:t>
            </a:r>
            <a:r>
              <a:rPr lang="cs-CZ" dirty="0" smtClean="0"/>
              <a:t>economictimes.indiatimes.com/definition/marketing-mix</a:t>
            </a:r>
          </a:p>
          <a:p>
            <a:r>
              <a:rPr lang="cs-CZ" dirty="0" smtClean="0"/>
              <a:t>www.pixabay.com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Co je Marketing?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4729728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cs-CZ" sz="3200" dirty="0" smtClean="0"/>
              <a:t>Obchodní disciplína</a:t>
            </a:r>
          </a:p>
          <a:p>
            <a:pPr marL="265113" indent="-265113"/>
            <a:r>
              <a:rPr lang="cs-CZ" sz="3200" dirty="0" smtClean="0"/>
              <a:t>Činnosti </a:t>
            </a:r>
            <a:r>
              <a:rPr lang="cs-CZ" sz="3200" dirty="0"/>
              <a:t>zaměřené na vytvoření a </a:t>
            </a:r>
            <a:r>
              <a:rPr lang="cs-CZ" sz="3200" dirty="0" smtClean="0"/>
              <a:t>přilákání ziskové </a:t>
            </a:r>
            <a:r>
              <a:rPr lang="cs-CZ" sz="3200" dirty="0"/>
              <a:t>poptávku po </a:t>
            </a:r>
            <a:r>
              <a:rPr lang="cs-CZ" sz="3200" dirty="0" smtClean="0"/>
              <a:t>produktu</a:t>
            </a:r>
          </a:p>
          <a:p>
            <a:pPr marL="265113" indent="-265113"/>
            <a:r>
              <a:rPr lang="cs-CZ" sz="3200" dirty="0" smtClean="0"/>
              <a:t>Věda o výběru cílových trhů</a:t>
            </a:r>
            <a:endParaRPr lang="en-GB" sz="3200" dirty="0" smtClean="0"/>
          </a:p>
          <a:p>
            <a:pPr marL="0" indent="0">
              <a:buNone/>
            </a:pPr>
            <a:endParaRPr lang="cs-CZ" sz="3200" dirty="0" smtClean="0"/>
          </a:p>
          <a:p>
            <a:endParaRPr lang="cs-CZ" sz="3200" dirty="0" smtClean="0"/>
          </a:p>
          <a:p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722494" cy="442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Historie Marketingu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5113" indent="-265113"/>
            <a:r>
              <a:rPr lang="cs-CZ" sz="3200" dirty="0" smtClean="0"/>
              <a:t>První </a:t>
            </a:r>
            <a:r>
              <a:rPr lang="cs-CZ" sz="3200" dirty="0"/>
              <a:t>formy se objevily v dávné minulosti (např. </a:t>
            </a:r>
            <a:r>
              <a:rPr lang="cs-CZ" sz="3200" dirty="0" smtClean="0"/>
              <a:t>obchodní </a:t>
            </a:r>
            <a:r>
              <a:rPr lang="cs-CZ" sz="3200" dirty="0"/>
              <a:t>štíty, reklama na utkání v Římě</a:t>
            </a:r>
            <a:r>
              <a:rPr lang="cs-CZ" sz="3200" dirty="0" smtClean="0"/>
              <a:t>)</a:t>
            </a:r>
          </a:p>
          <a:p>
            <a:pPr marL="265113" indent="-265113"/>
            <a:r>
              <a:rPr lang="cs-CZ" sz="3200" dirty="0" smtClean="0"/>
              <a:t>Typický marketing, tak jak ho známe my, se vyvinul po první světové válce</a:t>
            </a:r>
          </a:p>
          <a:p>
            <a:pPr marL="265113" lvl="8" indent="-265113"/>
            <a:r>
              <a:rPr lang="cs-CZ" sz="3200" spc="30" dirty="0" smtClean="0">
                <a:cs typeface="Tahoma" pitchFamily="34" charset="0"/>
              </a:rPr>
              <a:t>V 50. a 60. letech minulého století nastala obrovská expanze marketingu</a:t>
            </a:r>
            <a:endParaRPr lang="en-GB" sz="3200" spc="30" dirty="0">
              <a:cs typeface="Tahoma" pitchFamily="34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Současné přístupy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Marketing se zaměřuje na zákazníka</a:t>
            </a:r>
            <a:endParaRPr lang="en-GB" sz="3200" dirty="0" smtClean="0"/>
          </a:p>
          <a:p>
            <a:r>
              <a:rPr lang="cs-CZ" sz="3200" dirty="0" smtClean="0"/>
              <a:t>Philip </a:t>
            </a:r>
            <a:r>
              <a:rPr lang="cs-CZ" sz="3200" dirty="0" err="1"/>
              <a:t>Kotler</a:t>
            </a:r>
            <a:r>
              <a:rPr lang="cs-CZ" sz="3200" dirty="0"/>
              <a:t> </a:t>
            </a:r>
            <a:r>
              <a:rPr lang="cs-CZ" sz="3200" dirty="0" smtClean="0"/>
              <a:t>(americký </a:t>
            </a:r>
            <a:r>
              <a:rPr lang="cs-CZ" sz="3200" dirty="0"/>
              <a:t>významný marketingový autor) </a:t>
            </a:r>
            <a:r>
              <a:rPr lang="cs-CZ" sz="3200" dirty="0" smtClean="0"/>
              <a:t>popisuje </a:t>
            </a:r>
            <a:r>
              <a:rPr lang="cs-CZ" sz="3200" dirty="0"/>
              <a:t>koncepci řízení podniku: </a:t>
            </a:r>
            <a:endParaRPr lang="cs-CZ" sz="3200" dirty="0" smtClean="0"/>
          </a:p>
          <a:p>
            <a:r>
              <a:rPr lang="cs-CZ" sz="3200" dirty="0" smtClean="0"/>
              <a:t>výrobní </a:t>
            </a:r>
            <a:r>
              <a:rPr lang="cs-CZ" sz="3200" dirty="0"/>
              <a:t>koncepce </a:t>
            </a:r>
            <a:endParaRPr lang="cs-CZ" sz="3200" dirty="0" smtClean="0"/>
          </a:p>
          <a:p>
            <a:r>
              <a:rPr lang="cs-CZ" sz="3200" dirty="0" smtClean="0"/>
              <a:t>prodejní </a:t>
            </a:r>
            <a:r>
              <a:rPr lang="cs-CZ" sz="3200" dirty="0"/>
              <a:t>koncept </a:t>
            </a:r>
            <a:endParaRPr lang="cs-CZ" sz="3200" dirty="0" smtClean="0"/>
          </a:p>
          <a:p>
            <a:r>
              <a:rPr lang="cs-CZ" sz="3200" dirty="0" smtClean="0"/>
              <a:t>koncepce produktu</a:t>
            </a:r>
          </a:p>
          <a:p>
            <a:r>
              <a:rPr lang="cs-CZ" sz="3200" dirty="0" smtClean="0"/>
              <a:t>marketingový </a:t>
            </a:r>
            <a:r>
              <a:rPr lang="cs-CZ" sz="3200" dirty="0"/>
              <a:t>koncept</a:t>
            </a:r>
          </a:p>
          <a:p>
            <a:pPr lvl="1"/>
            <a:endParaRPr lang="en-GB" sz="3200" spc="30" dirty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Příklady marketingových aktivit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4355976" y="1298448"/>
            <a:ext cx="451370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 smtClean="0"/>
              <a:t>Reklama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Podpora prodeje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Tvorby cen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Výzkum trhu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Vývoj nových produktů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Testování nových produktů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5" y="3501008"/>
            <a:ext cx="357088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Matice BCG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Vyvinutá </a:t>
            </a:r>
            <a:r>
              <a:rPr lang="en-GB" sz="3200" dirty="0" smtClean="0"/>
              <a:t>The Boston Consulting Group </a:t>
            </a:r>
            <a:r>
              <a:rPr lang="cs-CZ" sz="3200" dirty="0" smtClean="0"/>
              <a:t>v 70. letech</a:t>
            </a:r>
            <a:endParaRPr lang="en-GB" sz="3200" dirty="0" smtClean="0"/>
          </a:p>
          <a:p>
            <a:r>
              <a:rPr lang="cs-CZ" sz="3200" dirty="0" smtClean="0"/>
              <a:t> Porovnává </a:t>
            </a:r>
            <a:r>
              <a:rPr lang="cs-CZ" sz="3200" dirty="0"/>
              <a:t>relativní podíl na trhu </a:t>
            </a:r>
            <a:r>
              <a:rPr lang="cs-CZ" sz="3200" dirty="0" smtClean="0"/>
              <a:t>a </a:t>
            </a:r>
            <a:r>
              <a:rPr lang="cs-CZ" sz="3200" dirty="0"/>
              <a:t>rychlost </a:t>
            </a:r>
            <a:r>
              <a:rPr lang="cs-CZ" sz="3200" dirty="0" smtClean="0"/>
              <a:t> růstu trhu - </a:t>
            </a:r>
            <a:r>
              <a:rPr lang="cs-CZ" sz="3200" dirty="0"/>
              <a:t>rozděluje produkty na základě těchto ukazatelů do čtyř </a:t>
            </a:r>
            <a:r>
              <a:rPr lang="cs-CZ" sz="3200" dirty="0" smtClean="0"/>
              <a:t>sekcí:</a:t>
            </a:r>
          </a:p>
          <a:p>
            <a:pPr lvl="1"/>
            <a:r>
              <a:rPr lang="cs-CZ" sz="3000" dirty="0" smtClean="0"/>
              <a:t>dojné </a:t>
            </a:r>
            <a:r>
              <a:rPr lang="cs-CZ" sz="3000" dirty="0"/>
              <a:t>krávy </a:t>
            </a:r>
            <a:endParaRPr lang="cs-CZ" sz="3000" dirty="0" smtClean="0"/>
          </a:p>
          <a:p>
            <a:pPr lvl="1"/>
            <a:r>
              <a:rPr lang="cs-CZ" sz="3000" dirty="0"/>
              <a:t>H</a:t>
            </a:r>
            <a:r>
              <a:rPr lang="cs-CZ" sz="3000" dirty="0" smtClean="0"/>
              <a:t>vězdy </a:t>
            </a:r>
          </a:p>
          <a:p>
            <a:pPr lvl="1"/>
            <a:r>
              <a:rPr lang="cs-CZ" sz="3000" dirty="0" smtClean="0"/>
              <a:t>Otazníky (Problémové děti) </a:t>
            </a:r>
          </a:p>
          <a:p>
            <a:pPr lvl="1"/>
            <a:r>
              <a:rPr lang="cs-CZ" sz="3000" dirty="0" smtClean="0"/>
              <a:t>Psi</a:t>
            </a:r>
            <a:endParaRPr lang="cs-CZ" sz="3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Matice BCG</a:t>
            </a:r>
            <a:endParaRPr lang="en-GB" b="1" dirty="0"/>
          </a:p>
        </p:txBody>
      </p:sp>
      <p:sp>
        <p:nvSpPr>
          <p:cNvPr id="9" name="Obdélník 8"/>
          <p:cNvSpPr/>
          <p:nvPr/>
        </p:nvSpPr>
        <p:spPr>
          <a:xfrm>
            <a:off x="2475935" y="2043326"/>
            <a:ext cx="2016224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0" dirty="0" smtClean="0">
                <a:solidFill>
                  <a:srgbClr val="FF00FF"/>
                </a:solidFill>
              </a:rPr>
              <a:t>?</a:t>
            </a:r>
            <a:endParaRPr lang="en-GB" sz="12000" dirty="0">
              <a:solidFill>
                <a:srgbClr val="FF00FF"/>
              </a:solidFill>
            </a:endParaRPr>
          </a:p>
        </p:txBody>
      </p:sp>
      <p:grpSp>
        <p:nvGrpSpPr>
          <p:cNvPr id="31" name="Skupina 30"/>
          <p:cNvGrpSpPr/>
          <p:nvPr/>
        </p:nvGrpSpPr>
        <p:grpSpPr>
          <a:xfrm>
            <a:off x="4649190" y="4080998"/>
            <a:ext cx="2016224" cy="1800200"/>
            <a:chOff x="2483768" y="4077072"/>
            <a:chExt cx="2016224" cy="1800200"/>
          </a:xfrm>
        </p:grpSpPr>
        <p:sp>
          <p:nvSpPr>
            <p:cNvPr id="7" name="Obdélník 6"/>
            <p:cNvSpPr/>
            <p:nvPr/>
          </p:nvSpPr>
          <p:spPr>
            <a:xfrm>
              <a:off x="2483768" y="4077072"/>
              <a:ext cx="2016224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5171" y="4325509"/>
              <a:ext cx="1393417" cy="1303325"/>
            </a:xfrm>
            <a:prstGeom prst="rect">
              <a:avLst/>
            </a:prstGeom>
          </p:spPr>
        </p:pic>
      </p:grpSp>
      <p:grpSp>
        <p:nvGrpSpPr>
          <p:cNvPr id="32" name="Skupina 31"/>
          <p:cNvGrpSpPr/>
          <p:nvPr/>
        </p:nvGrpSpPr>
        <p:grpSpPr>
          <a:xfrm>
            <a:off x="2420031" y="4080998"/>
            <a:ext cx="2016224" cy="1800200"/>
            <a:chOff x="4644008" y="4089230"/>
            <a:chExt cx="2016224" cy="1800200"/>
          </a:xfrm>
        </p:grpSpPr>
        <p:sp>
          <p:nvSpPr>
            <p:cNvPr id="4" name="Obdélník 3"/>
            <p:cNvSpPr/>
            <p:nvPr/>
          </p:nvSpPr>
          <p:spPr>
            <a:xfrm>
              <a:off x="4644008" y="4089230"/>
              <a:ext cx="2016224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605" y="4349815"/>
              <a:ext cx="1279029" cy="1279029"/>
            </a:xfrm>
            <a:prstGeom prst="rect">
              <a:avLst/>
            </a:prstGeom>
          </p:spPr>
        </p:pic>
      </p:grpSp>
      <p:grpSp>
        <p:nvGrpSpPr>
          <p:cNvPr id="26" name="Skupina 25"/>
          <p:cNvGrpSpPr/>
          <p:nvPr/>
        </p:nvGrpSpPr>
        <p:grpSpPr>
          <a:xfrm>
            <a:off x="4649190" y="2058513"/>
            <a:ext cx="2016224" cy="1800200"/>
            <a:chOff x="4649190" y="2058513"/>
            <a:chExt cx="2016224" cy="1800200"/>
          </a:xfrm>
        </p:grpSpPr>
        <p:sp>
          <p:nvSpPr>
            <p:cNvPr id="8" name="Obdélník 7"/>
            <p:cNvSpPr/>
            <p:nvPr/>
          </p:nvSpPr>
          <p:spPr>
            <a:xfrm>
              <a:off x="4649190" y="2058513"/>
              <a:ext cx="2016224" cy="1800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Pěticípá hvězda 13"/>
            <p:cNvSpPr/>
            <p:nvPr/>
          </p:nvSpPr>
          <p:spPr>
            <a:xfrm>
              <a:off x="4788023" y="2217267"/>
              <a:ext cx="1728192" cy="1452318"/>
            </a:xfrm>
            <a:prstGeom prst="star5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ovéPole 23"/>
          <p:cNvSpPr txBox="1"/>
          <p:nvPr/>
        </p:nvSpPr>
        <p:spPr>
          <a:xfrm>
            <a:off x="1619672" y="1842489"/>
            <a:ext cx="615553" cy="40324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2800" dirty="0" smtClean="0"/>
              <a:t>	Míra růstu trhu</a:t>
            </a:r>
            <a:endParaRPr lang="en-GB" sz="2800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2475935" y="1352968"/>
            <a:ext cx="4184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	Podíl na trhu</a:t>
            </a:r>
            <a:endParaRPr lang="en-GB" sz="2800" dirty="0"/>
          </a:p>
        </p:txBody>
      </p:sp>
      <p:cxnSp>
        <p:nvCxnSpPr>
          <p:cNvPr id="28" name="Přímá spojnice se šipkou 27"/>
          <p:cNvCxnSpPr/>
          <p:nvPr/>
        </p:nvCxnSpPr>
        <p:spPr>
          <a:xfrm flipV="1">
            <a:off x="2235225" y="2058513"/>
            <a:ext cx="0" cy="3816424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>
            <a:off x="2507704" y="1842489"/>
            <a:ext cx="4272607" cy="0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Marketingový mix 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66700" indent="-268288"/>
            <a:r>
              <a:rPr lang="cs-CZ" sz="3200" dirty="0"/>
              <a:t>Soubor činností, které využívají společnosti k posílení poptávky po svých produktech</a:t>
            </a:r>
            <a:r>
              <a:rPr lang="cs-CZ" sz="3200" dirty="0" smtClean="0"/>
              <a:t>.</a:t>
            </a:r>
          </a:p>
          <a:p>
            <a:pPr marL="266700" indent="-268288"/>
            <a:r>
              <a:rPr lang="cs-CZ" sz="3200" dirty="0" smtClean="0"/>
              <a:t>Obsahuje</a:t>
            </a:r>
            <a:r>
              <a:rPr lang="en-GB" sz="3200" dirty="0" smtClean="0"/>
              <a:t>:</a:t>
            </a:r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roduct </a:t>
            </a:r>
            <a:r>
              <a:rPr lang="cs-CZ" sz="3200" dirty="0" smtClean="0"/>
              <a:t>- produkt</a:t>
            </a:r>
            <a:endParaRPr lang="en-GB" sz="3200" dirty="0" smtClean="0"/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lace</a:t>
            </a:r>
            <a:r>
              <a:rPr lang="cs-CZ" sz="3200" dirty="0" smtClean="0"/>
              <a:t> - místo</a:t>
            </a:r>
            <a:endParaRPr lang="en-GB" sz="3200" dirty="0" smtClean="0"/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rice</a:t>
            </a:r>
            <a:r>
              <a:rPr lang="cs-CZ" sz="3200" dirty="0" smtClean="0"/>
              <a:t> - cena</a:t>
            </a:r>
            <a:endParaRPr lang="en-GB" sz="3200" dirty="0"/>
          </a:p>
          <a:p>
            <a:pPr marL="530225" lvl="1" indent="-265113"/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romotion</a:t>
            </a:r>
            <a:r>
              <a:rPr lang="cs-CZ" sz="3200" dirty="0" smtClean="0"/>
              <a:t> - podpora</a:t>
            </a:r>
            <a:endParaRPr lang="en-GB" sz="3200" dirty="0" smtClean="0"/>
          </a:p>
          <a:p>
            <a:pPr marL="265113" indent="-265113"/>
            <a:r>
              <a:rPr lang="cs-CZ" sz="3200" dirty="0" smtClean="0"/>
              <a:t>Někdy i </a:t>
            </a:r>
            <a:r>
              <a:rPr lang="en-GB" sz="3200" dirty="0" smtClean="0"/>
              <a:t>8P –</a:t>
            </a:r>
            <a:r>
              <a:rPr lang="cs-CZ" sz="3200" dirty="0" smtClean="0"/>
              <a:t>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ackaging</a:t>
            </a:r>
            <a:r>
              <a:rPr lang="cs-CZ" sz="3200" dirty="0" smtClean="0"/>
              <a:t> (balení)</a:t>
            </a:r>
            <a:r>
              <a:rPr lang="en-GB" sz="3200" dirty="0" smtClean="0"/>
              <a:t>,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ositioning</a:t>
            </a:r>
            <a:r>
              <a:rPr lang="cs-CZ" sz="3200" dirty="0" smtClean="0"/>
              <a:t> (umístění)</a:t>
            </a:r>
            <a:r>
              <a:rPr lang="en-GB" sz="3200" dirty="0" smtClean="0"/>
              <a:t>,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en-GB" sz="3200" dirty="0" smtClean="0"/>
              <a:t>eople</a:t>
            </a:r>
            <a:r>
              <a:rPr lang="cs-CZ" sz="3200" dirty="0" smtClean="0"/>
              <a:t> (lidé)</a:t>
            </a:r>
            <a:r>
              <a:rPr lang="en-GB" sz="3200" dirty="0" smtClean="0"/>
              <a:t>, </a:t>
            </a:r>
            <a:r>
              <a:rPr lang="en-GB" sz="3200" dirty="0" smtClean="0">
                <a:solidFill>
                  <a:srgbClr val="FF00FF"/>
                </a:solidFill>
              </a:rPr>
              <a:t>P</a:t>
            </a:r>
            <a:r>
              <a:rPr lang="cs-CZ" sz="3200" dirty="0" err="1" smtClean="0"/>
              <a:t>artnership</a:t>
            </a:r>
            <a:r>
              <a:rPr lang="cs-CZ" sz="3200" dirty="0" smtClean="0"/>
              <a:t> (partnerství)</a:t>
            </a:r>
            <a:r>
              <a:rPr lang="en-GB" sz="3200" dirty="0" smtClean="0"/>
              <a:t>. </a:t>
            </a:r>
            <a:endParaRPr lang="en-GB" sz="3200" dirty="0"/>
          </a:p>
        </p:txBody>
      </p:sp>
      <p:sp>
        <p:nvSpPr>
          <p:cNvPr id="4" name="Pravá složená závorka 3"/>
          <p:cNvSpPr/>
          <p:nvPr/>
        </p:nvSpPr>
        <p:spPr>
          <a:xfrm>
            <a:off x="4427984" y="2903458"/>
            <a:ext cx="504056" cy="218172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ovéPole 4"/>
          <p:cNvSpPr txBox="1"/>
          <p:nvPr/>
        </p:nvSpPr>
        <p:spPr>
          <a:xfrm>
            <a:off x="4680012" y="3732711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   hovoříme o tzv. 4P	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Product</a:t>
            </a:r>
            <a:r>
              <a:rPr lang="cs-CZ" b="1" dirty="0" smtClean="0"/>
              <a:t> - Produkt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Vše co může být prodáno, nabídnuto, vyměněno</a:t>
            </a:r>
            <a:r>
              <a:rPr lang="en-GB" sz="3200" dirty="0" smtClean="0"/>
              <a:t>. </a:t>
            </a:r>
          </a:p>
          <a:p>
            <a:pPr marL="266700" indent="-268288"/>
            <a:r>
              <a:rPr lang="cs-CZ" sz="3200" dirty="0" smtClean="0"/>
              <a:t>Nemusí to být jen věci hmotné (auto, kartáček, pomeranč, dům) ale i nehmotné (licence, know-how, myšlenka)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9" y="3987117"/>
            <a:ext cx="1080120" cy="108012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783099"/>
            <a:ext cx="1142974" cy="165028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508" y="3968616"/>
            <a:ext cx="1221832" cy="151216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775303"/>
            <a:ext cx="1514475" cy="757238"/>
          </a:xfrm>
          <a:prstGeom prst="rect">
            <a:avLst/>
          </a:prstGeom>
        </p:spPr>
      </p:pic>
      <p:grpSp>
        <p:nvGrpSpPr>
          <p:cNvPr id="11" name="Skupina 10"/>
          <p:cNvGrpSpPr/>
          <p:nvPr/>
        </p:nvGrpSpPr>
        <p:grpSpPr>
          <a:xfrm>
            <a:off x="6739235" y="3498373"/>
            <a:ext cx="1944216" cy="2837835"/>
            <a:chOff x="6732240" y="3119754"/>
            <a:chExt cx="1944216" cy="2837835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40" y="3119754"/>
              <a:ext cx="1944216" cy="2837835"/>
            </a:xfrm>
            <a:prstGeom prst="rect">
              <a:avLst/>
            </a:prstGeom>
          </p:spPr>
        </p:pic>
        <p:sp>
          <p:nvSpPr>
            <p:cNvPr id="9" name="TextovéPole 8"/>
            <p:cNvSpPr txBox="1"/>
            <p:nvPr/>
          </p:nvSpPr>
          <p:spPr>
            <a:xfrm>
              <a:off x="7337527" y="4929773"/>
              <a:ext cx="73364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100" b="1" dirty="0" smtClean="0"/>
                <a:t>SCHOOL</a:t>
              </a:r>
              <a:endParaRPr lang="en-GB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273</TotalTime>
  <Words>383</Words>
  <Application>Microsoft Office PowerPoint</Application>
  <PresentationFormat>Předvádění na obrazovce (4:3)</PresentationFormat>
  <Paragraphs>71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Soho</vt:lpstr>
      <vt:lpstr>MARKETING</vt:lpstr>
      <vt:lpstr>Co je Marketing?</vt:lpstr>
      <vt:lpstr>Historie Marketingu</vt:lpstr>
      <vt:lpstr>Současné přístupy</vt:lpstr>
      <vt:lpstr>Příklady marketingových aktivit</vt:lpstr>
      <vt:lpstr>Matice BCG</vt:lpstr>
      <vt:lpstr>Matice BCG</vt:lpstr>
      <vt:lpstr>Marketingový mix </vt:lpstr>
      <vt:lpstr>Product - Produkt</vt:lpstr>
      <vt:lpstr>Place - Místo</vt:lpstr>
      <vt:lpstr>Price - Cena</vt:lpstr>
      <vt:lpstr>Promotion - Podpora</vt:lpstr>
      <vt:lpstr>Ostatní „P“</vt:lpstr>
      <vt:lpstr>Zdroje: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Roubíček Jan</cp:lastModifiedBy>
  <cp:revision>29</cp:revision>
  <dcterms:created xsi:type="dcterms:W3CDTF">2014-04-24T17:21:30Z</dcterms:created>
  <dcterms:modified xsi:type="dcterms:W3CDTF">2015-05-14T07:46:22Z</dcterms:modified>
</cp:coreProperties>
</file>