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78" r:id="rId6"/>
    <p:sldId id="259" r:id="rId7"/>
    <p:sldId id="273" r:id="rId8"/>
    <p:sldId id="276" r:id="rId9"/>
    <p:sldId id="260" r:id="rId10"/>
    <p:sldId id="274" r:id="rId11"/>
    <p:sldId id="261" r:id="rId12"/>
    <p:sldId id="262" r:id="rId13"/>
    <p:sldId id="263" r:id="rId14"/>
    <p:sldId id="264" r:id="rId15"/>
    <p:sldId id="266" r:id="rId16"/>
    <p:sldId id="267" r:id="rId17"/>
    <p:sldId id="268" r:id="rId18"/>
    <p:sldId id="269" r:id="rId19"/>
    <p:sldId id="270" r:id="rId20"/>
    <p:sldId id="271" r:id="rId21"/>
    <p:sldId id="279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4660"/>
  </p:normalViewPr>
  <p:slideViewPr>
    <p:cSldViewPr>
      <p:cViewPr varScale="1">
        <p:scale>
          <a:sx n="110" d="100"/>
          <a:sy n="110" d="100"/>
        </p:scale>
        <p:origin x="168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8486C5-181B-443D-8D96-FA18A5B492C9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5518C348-561A-4F94-88B2-8B5F499B1CC6}">
      <dgm:prSet phldrT="[Text]"/>
      <dgm:spPr/>
      <dgm:t>
        <a:bodyPr/>
        <a:lstStyle/>
        <a:p>
          <a:r>
            <a:rPr lang="cs-CZ" dirty="0" smtClean="0"/>
            <a:t>A – vane </a:t>
          </a:r>
          <a:endParaRPr lang="cs-CZ" dirty="0"/>
        </a:p>
      </dgm:t>
    </dgm:pt>
    <dgm:pt modelId="{456E8C8A-832E-40F6-BC31-69950C478EB1}" type="parTrans" cxnId="{687C4297-63BB-432F-B301-2217209FFDDC}">
      <dgm:prSet/>
      <dgm:spPr/>
      <dgm:t>
        <a:bodyPr/>
        <a:lstStyle/>
        <a:p>
          <a:endParaRPr lang="cs-CZ"/>
        </a:p>
      </dgm:t>
    </dgm:pt>
    <dgm:pt modelId="{E71A3204-2B08-459B-863C-AC0CFC80A097}" type="sibTrans" cxnId="{687C4297-63BB-432F-B301-2217209FFDDC}">
      <dgm:prSet/>
      <dgm:spPr/>
      <dgm:t>
        <a:bodyPr/>
        <a:lstStyle/>
        <a:p>
          <a:endParaRPr lang="cs-CZ"/>
        </a:p>
      </dgm:t>
    </dgm:pt>
    <dgm:pt modelId="{D4506A38-7684-47EF-B7DD-348460846CEE}">
      <dgm:prSet phldrT="[Text]"/>
      <dgm:spPr/>
      <dgm:t>
        <a:bodyPr/>
        <a:lstStyle/>
        <a:p>
          <a:r>
            <a:rPr lang="cs-CZ" dirty="0" smtClean="0"/>
            <a:t>B –  </a:t>
          </a:r>
          <a:r>
            <a:rPr lang="en-GB" noProof="0" dirty="0" smtClean="0"/>
            <a:t>feathers detail</a:t>
          </a:r>
          <a:endParaRPr lang="en-GB" noProof="0" dirty="0"/>
        </a:p>
      </dgm:t>
    </dgm:pt>
    <dgm:pt modelId="{45C6B311-4F54-4268-8EBC-43D16F4D33EA}" type="parTrans" cxnId="{9310FB09-2639-4591-9450-010FF5C27FEC}">
      <dgm:prSet/>
      <dgm:spPr/>
      <dgm:t>
        <a:bodyPr/>
        <a:lstStyle/>
        <a:p>
          <a:endParaRPr lang="cs-CZ"/>
        </a:p>
      </dgm:t>
    </dgm:pt>
    <dgm:pt modelId="{FABF8F71-AD27-4939-9CDD-C88FAF371EDE}" type="sibTrans" cxnId="{9310FB09-2639-4591-9450-010FF5C27FEC}">
      <dgm:prSet/>
      <dgm:spPr/>
      <dgm:t>
        <a:bodyPr/>
        <a:lstStyle/>
        <a:p>
          <a:endParaRPr lang="cs-CZ"/>
        </a:p>
      </dgm:t>
    </dgm:pt>
    <dgm:pt modelId="{0F6AB78A-F3EF-424B-B9B2-21FFABDDF466}">
      <dgm:prSet phldrT="[Text]"/>
      <dgm:spPr/>
      <dgm:t>
        <a:bodyPr/>
        <a:lstStyle/>
        <a:p>
          <a:r>
            <a:rPr lang="cs-CZ" dirty="0" smtClean="0"/>
            <a:t>C – </a:t>
          </a:r>
          <a:r>
            <a:rPr lang="en-GB" noProof="0" dirty="0" smtClean="0"/>
            <a:t>downy feathers</a:t>
          </a:r>
          <a:endParaRPr lang="en-GB" noProof="0" dirty="0"/>
        </a:p>
      </dgm:t>
    </dgm:pt>
    <dgm:pt modelId="{C84CAB4F-09EB-4117-B27B-6EA0E2F0888D}" type="parTrans" cxnId="{9D53BABE-0E6B-4FDE-9A83-CBCD2DA89C8C}">
      <dgm:prSet/>
      <dgm:spPr/>
      <dgm:t>
        <a:bodyPr/>
        <a:lstStyle/>
        <a:p>
          <a:endParaRPr lang="cs-CZ"/>
        </a:p>
      </dgm:t>
    </dgm:pt>
    <dgm:pt modelId="{5BD69695-C775-40EC-8C31-CCF11B8A69E5}" type="sibTrans" cxnId="{9D53BABE-0E6B-4FDE-9A83-CBCD2DA89C8C}">
      <dgm:prSet/>
      <dgm:spPr/>
      <dgm:t>
        <a:bodyPr/>
        <a:lstStyle/>
        <a:p>
          <a:endParaRPr lang="cs-CZ"/>
        </a:p>
      </dgm:t>
    </dgm:pt>
    <dgm:pt modelId="{0C578FE9-93DC-44C2-AABF-2EEA7D4E87DD}" type="pres">
      <dgm:prSet presAssocID="{088486C5-181B-443D-8D96-FA18A5B492C9}" presName="linearFlow" presStyleCnt="0">
        <dgm:presLayoutVars>
          <dgm:dir/>
          <dgm:resizeHandles val="exact"/>
        </dgm:presLayoutVars>
      </dgm:prSet>
      <dgm:spPr/>
    </dgm:pt>
    <dgm:pt modelId="{A97045D0-26BB-4502-A38E-0225AF7672C9}" type="pres">
      <dgm:prSet presAssocID="{5518C348-561A-4F94-88B2-8B5F499B1CC6}" presName="composite" presStyleCnt="0"/>
      <dgm:spPr/>
    </dgm:pt>
    <dgm:pt modelId="{AC96A53C-B380-4E15-A426-35C2090ED7DC}" type="pres">
      <dgm:prSet presAssocID="{5518C348-561A-4F94-88B2-8B5F499B1CC6}" presName="imgShp" presStyleLbl="fgImgPlace1" presStyleIdx="0" presStyleCnt="3" custScaleX="119062" custScaleY="2389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D9AF64C-F5CE-40B0-90B5-43742FDF74F6}" type="pres">
      <dgm:prSet presAssocID="{5518C348-561A-4F94-88B2-8B5F499B1CC6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89385B-0020-4A42-B907-3E34A1F051B1}" type="pres">
      <dgm:prSet presAssocID="{E71A3204-2B08-459B-863C-AC0CFC80A097}" presName="spacing" presStyleCnt="0"/>
      <dgm:spPr/>
    </dgm:pt>
    <dgm:pt modelId="{1D98F0EF-9DA5-4791-8064-15665E122D91}" type="pres">
      <dgm:prSet presAssocID="{D4506A38-7684-47EF-B7DD-348460846CEE}" presName="composite" presStyleCnt="0"/>
      <dgm:spPr/>
    </dgm:pt>
    <dgm:pt modelId="{29F62837-F0B9-4A38-B7B4-9907062AEBD5}" type="pres">
      <dgm:prSet presAssocID="{D4506A38-7684-47EF-B7DD-348460846CEE}" presName="imgShp" presStyleLbl="fgImgPlace1" presStyleIdx="1" presStyleCnt="3" custScaleX="127657" custScaleY="18789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131BC8D-86D7-4CD9-A7FB-584CCA203AFC}" type="pres">
      <dgm:prSet presAssocID="{D4506A38-7684-47EF-B7DD-348460846CEE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28A425B-135A-41F4-8552-30C91104C0C5}" type="pres">
      <dgm:prSet presAssocID="{FABF8F71-AD27-4939-9CDD-C88FAF371EDE}" presName="spacing" presStyleCnt="0"/>
      <dgm:spPr/>
    </dgm:pt>
    <dgm:pt modelId="{2C07D1C2-1A79-4118-B223-6CAAD2795605}" type="pres">
      <dgm:prSet presAssocID="{0F6AB78A-F3EF-424B-B9B2-21FFABDDF466}" presName="composite" presStyleCnt="0"/>
      <dgm:spPr/>
    </dgm:pt>
    <dgm:pt modelId="{8AE17C0D-B84E-47DC-BA70-51B99B3B508E}" type="pres">
      <dgm:prSet presAssocID="{0F6AB78A-F3EF-424B-B9B2-21FFABDDF466}" presName="imgShp" presStyleLbl="fgImgPlace1" presStyleIdx="2" presStyleCnt="3" custScaleX="116335" custScaleY="13216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6CE3EB5-7682-439C-85B9-B160A317A003}" type="pres">
      <dgm:prSet presAssocID="{0F6AB78A-F3EF-424B-B9B2-21FFABDDF466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8CF31F2-A3E4-4D7D-8B8F-E185C3C4C360}" type="presOf" srcId="{0F6AB78A-F3EF-424B-B9B2-21FFABDDF466}" destId="{36CE3EB5-7682-439C-85B9-B160A317A003}" srcOrd="0" destOrd="0" presId="urn:microsoft.com/office/officeart/2005/8/layout/vList3#1"/>
    <dgm:cxn modelId="{9D53BABE-0E6B-4FDE-9A83-CBCD2DA89C8C}" srcId="{088486C5-181B-443D-8D96-FA18A5B492C9}" destId="{0F6AB78A-F3EF-424B-B9B2-21FFABDDF466}" srcOrd="2" destOrd="0" parTransId="{C84CAB4F-09EB-4117-B27B-6EA0E2F0888D}" sibTransId="{5BD69695-C775-40EC-8C31-CCF11B8A69E5}"/>
    <dgm:cxn modelId="{63B9C3C4-95E7-4A34-B60A-56263223E347}" type="presOf" srcId="{088486C5-181B-443D-8D96-FA18A5B492C9}" destId="{0C578FE9-93DC-44C2-AABF-2EEA7D4E87DD}" srcOrd="0" destOrd="0" presId="urn:microsoft.com/office/officeart/2005/8/layout/vList3#1"/>
    <dgm:cxn modelId="{C9064674-0CA9-4AF7-A615-154531426366}" type="presOf" srcId="{5518C348-561A-4F94-88B2-8B5F499B1CC6}" destId="{6D9AF64C-F5CE-40B0-90B5-43742FDF74F6}" srcOrd="0" destOrd="0" presId="urn:microsoft.com/office/officeart/2005/8/layout/vList3#1"/>
    <dgm:cxn modelId="{687C4297-63BB-432F-B301-2217209FFDDC}" srcId="{088486C5-181B-443D-8D96-FA18A5B492C9}" destId="{5518C348-561A-4F94-88B2-8B5F499B1CC6}" srcOrd="0" destOrd="0" parTransId="{456E8C8A-832E-40F6-BC31-69950C478EB1}" sibTransId="{E71A3204-2B08-459B-863C-AC0CFC80A097}"/>
    <dgm:cxn modelId="{9310FB09-2639-4591-9450-010FF5C27FEC}" srcId="{088486C5-181B-443D-8D96-FA18A5B492C9}" destId="{D4506A38-7684-47EF-B7DD-348460846CEE}" srcOrd="1" destOrd="0" parTransId="{45C6B311-4F54-4268-8EBC-43D16F4D33EA}" sibTransId="{FABF8F71-AD27-4939-9CDD-C88FAF371EDE}"/>
    <dgm:cxn modelId="{BD1E7925-96DB-4A21-901B-88733316CD46}" type="presOf" srcId="{D4506A38-7684-47EF-B7DD-348460846CEE}" destId="{6131BC8D-86D7-4CD9-A7FB-584CCA203AFC}" srcOrd="0" destOrd="0" presId="urn:microsoft.com/office/officeart/2005/8/layout/vList3#1"/>
    <dgm:cxn modelId="{A3C0CE08-7CDC-4E68-8B8A-D24790F115D6}" type="presParOf" srcId="{0C578FE9-93DC-44C2-AABF-2EEA7D4E87DD}" destId="{A97045D0-26BB-4502-A38E-0225AF7672C9}" srcOrd="0" destOrd="0" presId="urn:microsoft.com/office/officeart/2005/8/layout/vList3#1"/>
    <dgm:cxn modelId="{604FA7AC-B5FF-41EC-AF78-AF600F479077}" type="presParOf" srcId="{A97045D0-26BB-4502-A38E-0225AF7672C9}" destId="{AC96A53C-B380-4E15-A426-35C2090ED7DC}" srcOrd="0" destOrd="0" presId="urn:microsoft.com/office/officeart/2005/8/layout/vList3#1"/>
    <dgm:cxn modelId="{613612ED-1549-4773-86F5-2C7EB767790F}" type="presParOf" srcId="{A97045D0-26BB-4502-A38E-0225AF7672C9}" destId="{6D9AF64C-F5CE-40B0-90B5-43742FDF74F6}" srcOrd="1" destOrd="0" presId="urn:microsoft.com/office/officeart/2005/8/layout/vList3#1"/>
    <dgm:cxn modelId="{54BEA606-192F-4AF6-BC57-0E98DD4035F7}" type="presParOf" srcId="{0C578FE9-93DC-44C2-AABF-2EEA7D4E87DD}" destId="{8289385B-0020-4A42-B907-3E34A1F051B1}" srcOrd="1" destOrd="0" presId="urn:microsoft.com/office/officeart/2005/8/layout/vList3#1"/>
    <dgm:cxn modelId="{3F9BBB10-6CC7-4F48-8FB6-A88ACE8E25BA}" type="presParOf" srcId="{0C578FE9-93DC-44C2-AABF-2EEA7D4E87DD}" destId="{1D98F0EF-9DA5-4791-8064-15665E122D91}" srcOrd="2" destOrd="0" presId="urn:microsoft.com/office/officeart/2005/8/layout/vList3#1"/>
    <dgm:cxn modelId="{CF188CC2-A083-4CAA-985F-D9BE170AF2A9}" type="presParOf" srcId="{1D98F0EF-9DA5-4791-8064-15665E122D91}" destId="{29F62837-F0B9-4A38-B7B4-9907062AEBD5}" srcOrd="0" destOrd="0" presId="urn:microsoft.com/office/officeart/2005/8/layout/vList3#1"/>
    <dgm:cxn modelId="{2407DA97-9500-4438-B087-FCB668A1A587}" type="presParOf" srcId="{1D98F0EF-9DA5-4791-8064-15665E122D91}" destId="{6131BC8D-86D7-4CD9-A7FB-584CCA203AFC}" srcOrd="1" destOrd="0" presId="urn:microsoft.com/office/officeart/2005/8/layout/vList3#1"/>
    <dgm:cxn modelId="{9F41E3FD-78AA-4B03-A605-562DFBCFD788}" type="presParOf" srcId="{0C578FE9-93DC-44C2-AABF-2EEA7D4E87DD}" destId="{528A425B-135A-41F4-8552-30C91104C0C5}" srcOrd="3" destOrd="0" presId="urn:microsoft.com/office/officeart/2005/8/layout/vList3#1"/>
    <dgm:cxn modelId="{020835A2-62DD-4374-9DAA-FBE1222B8430}" type="presParOf" srcId="{0C578FE9-93DC-44C2-AABF-2EEA7D4E87DD}" destId="{2C07D1C2-1A79-4118-B223-6CAAD2795605}" srcOrd="4" destOrd="0" presId="urn:microsoft.com/office/officeart/2005/8/layout/vList3#1"/>
    <dgm:cxn modelId="{4553CE87-36D8-4125-8E86-30AC433190A8}" type="presParOf" srcId="{2C07D1C2-1A79-4118-B223-6CAAD2795605}" destId="{8AE17C0D-B84E-47DC-BA70-51B99B3B508E}" srcOrd="0" destOrd="0" presId="urn:microsoft.com/office/officeart/2005/8/layout/vList3#1"/>
    <dgm:cxn modelId="{2E992EF9-E4E7-4D8A-9981-45B3BE4DEFA6}" type="presParOf" srcId="{2C07D1C2-1A79-4118-B223-6CAAD2795605}" destId="{36CE3EB5-7682-439C-85B9-B160A317A00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AF64C-F5CE-40B0-90B5-43742FDF74F6}">
      <dsp:nvSpPr>
        <dsp:cNvPr id="0" name=""/>
        <dsp:cNvSpPr/>
      </dsp:nvSpPr>
      <dsp:spPr>
        <a:xfrm rot="10800000">
          <a:off x="1513188" y="685214"/>
          <a:ext cx="4843296" cy="98523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46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/>
            <a:t>A – vane </a:t>
          </a:r>
          <a:endParaRPr lang="cs-CZ" sz="3600" kern="1200" dirty="0"/>
        </a:p>
      </dsp:txBody>
      <dsp:txXfrm rot="10800000">
        <a:off x="1759496" y="685214"/>
        <a:ext cx="4596988" cy="985234"/>
      </dsp:txXfrm>
    </dsp:sp>
    <dsp:sp modelId="{AC96A53C-B380-4E15-A426-35C2090ED7DC}">
      <dsp:nvSpPr>
        <dsp:cNvPr id="0" name=""/>
        <dsp:cNvSpPr/>
      </dsp:nvSpPr>
      <dsp:spPr>
        <a:xfrm>
          <a:off x="926667" y="500"/>
          <a:ext cx="1173040" cy="235466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31BC8D-86D7-4CD9-A7FB-584CCA203AFC}">
      <dsp:nvSpPr>
        <dsp:cNvPr id="0" name=""/>
        <dsp:cNvSpPr/>
      </dsp:nvSpPr>
      <dsp:spPr>
        <a:xfrm rot="10800000">
          <a:off x="1534358" y="3082233"/>
          <a:ext cx="4843296" cy="98523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46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/>
            <a:t>B –  </a:t>
          </a:r>
          <a:r>
            <a:rPr lang="en-GB" sz="3600" kern="1200" noProof="0" dirty="0" smtClean="0"/>
            <a:t>feathers detail</a:t>
          </a:r>
          <a:endParaRPr lang="en-GB" sz="3600" kern="1200" noProof="0" dirty="0"/>
        </a:p>
      </dsp:txBody>
      <dsp:txXfrm rot="10800000">
        <a:off x="1780666" y="3082233"/>
        <a:ext cx="4596988" cy="985234"/>
      </dsp:txXfrm>
    </dsp:sp>
    <dsp:sp modelId="{29F62837-F0B9-4A38-B7B4-9907062AEBD5}">
      <dsp:nvSpPr>
        <dsp:cNvPr id="0" name=""/>
        <dsp:cNvSpPr/>
      </dsp:nvSpPr>
      <dsp:spPr>
        <a:xfrm>
          <a:off x="905497" y="2649262"/>
          <a:ext cx="1257721" cy="185117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CE3EB5-7682-439C-85B9-B160A317A003}">
      <dsp:nvSpPr>
        <dsp:cNvPr id="0" name=""/>
        <dsp:cNvSpPr/>
      </dsp:nvSpPr>
      <dsp:spPr>
        <a:xfrm rot="10800000">
          <a:off x="1506471" y="4952985"/>
          <a:ext cx="4843296" cy="98523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446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/>
            <a:t>C – </a:t>
          </a:r>
          <a:r>
            <a:rPr lang="en-GB" sz="3600" kern="1200" noProof="0" dirty="0" smtClean="0"/>
            <a:t>downy feathers</a:t>
          </a:r>
          <a:endParaRPr lang="en-GB" sz="3600" kern="1200" noProof="0" dirty="0"/>
        </a:p>
      </dsp:txBody>
      <dsp:txXfrm rot="10800000">
        <a:off x="1752779" y="4952985"/>
        <a:ext cx="4596988" cy="985234"/>
      </dsp:txXfrm>
    </dsp:sp>
    <dsp:sp modelId="{8AE17C0D-B84E-47DC-BA70-51B99B3B508E}">
      <dsp:nvSpPr>
        <dsp:cNvPr id="0" name=""/>
        <dsp:cNvSpPr/>
      </dsp:nvSpPr>
      <dsp:spPr>
        <a:xfrm>
          <a:off x="933384" y="4794539"/>
          <a:ext cx="1146172" cy="130212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AB18512-ADE3-413B-8546-4CF0E0E9CDF0}" type="datetimeFigureOut">
              <a:rPr lang="cs-CZ" smtClean="0"/>
              <a:pPr/>
              <a:t>10. 12. 2014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ED4B2F2-3225-4843-A1C7-371EE991E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79712" y="4725144"/>
            <a:ext cx="4953000" cy="1752600"/>
          </a:xfrm>
        </p:spPr>
        <p:txBody>
          <a:bodyPr>
            <a:normAutofit fontScale="62500" lnSpcReduction="20000"/>
          </a:bodyPr>
          <a:lstStyle/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Výukový materiál OR 03 - </a:t>
            </a:r>
            <a:r>
              <a:rPr lang="cs-CZ" altLang="cs-CZ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76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Tvůrce: Mgr. Alena Výborná</a:t>
            </a: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 anglické verze: Mgr. Miloslava </a:t>
            </a:r>
            <a:r>
              <a:rPr lang="cs-CZ" altLang="cs-CZ" b="1" dirty="0" err="1">
                <a:solidFill>
                  <a:schemeClr val="tx1"/>
                </a:solidFill>
                <a:latin typeface="Arial" panose="020B0604020202020204" pitchFamily="34" charset="0"/>
              </a:rPr>
              <a:t>Dorážková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Projekt: S anglickým jazykem do dalších předmětů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Registrační číslo: CZ.1.07/1.1.36/03.0005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76672"/>
            <a:ext cx="687590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 4"/>
          <p:cNvSpPr/>
          <p:nvPr/>
        </p:nvSpPr>
        <p:spPr>
          <a:xfrm>
            <a:off x="683568" y="4941168"/>
            <a:ext cx="7992888" cy="15624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000" b="1" dirty="0" err="1" smtClean="0"/>
              <a:t>bb</a:t>
            </a:r>
            <a:r>
              <a:rPr lang="cs-CZ" sz="2000" dirty="0" smtClean="0"/>
              <a:t> – </a:t>
            </a:r>
            <a:r>
              <a:rPr lang="cs-CZ" sz="2000" dirty="0" err="1" smtClean="0"/>
              <a:t>thick</a:t>
            </a:r>
            <a:r>
              <a:rPr lang="cs-CZ" sz="2000" dirty="0" smtClean="0"/>
              <a:t> albumen, </a:t>
            </a:r>
            <a:r>
              <a:rPr lang="cs-CZ" sz="2000" b="1" dirty="0" err="1" smtClean="0"/>
              <a:t>řb</a:t>
            </a:r>
            <a:r>
              <a:rPr lang="cs-CZ" sz="2000" dirty="0" smtClean="0"/>
              <a:t> – </a:t>
            </a:r>
            <a:r>
              <a:rPr lang="cs-CZ" sz="2000" dirty="0" err="1" smtClean="0"/>
              <a:t>thin</a:t>
            </a:r>
            <a:r>
              <a:rPr lang="cs-CZ" sz="2000" dirty="0" smtClean="0"/>
              <a:t> albumen, </a:t>
            </a:r>
            <a:r>
              <a:rPr lang="cs-CZ" sz="2000" b="1" dirty="0" err="1" smtClean="0"/>
              <a:t>pb</a:t>
            </a:r>
            <a:r>
              <a:rPr lang="cs-CZ" sz="2000" dirty="0" smtClean="0"/>
              <a:t> – </a:t>
            </a:r>
            <a:r>
              <a:rPr lang="cs-CZ" sz="2000" dirty="0" err="1" smtClean="0"/>
              <a:t>shell</a:t>
            </a:r>
            <a:r>
              <a:rPr lang="cs-CZ" sz="2000" dirty="0" smtClean="0"/>
              <a:t> </a:t>
            </a:r>
            <a:r>
              <a:rPr lang="cs-CZ" sz="2000" dirty="0" err="1" smtClean="0"/>
              <a:t>membrane</a:t>
            </a:r>
            <a:r>
              <a:rPr lang="cs-CZ" sz="2000" dirty="0" smtClean="0"/>
              <a:t>, </a:t>
            </a:r>
            <a:r>
              <a:rPr lang="cs-CZ" sz="2000" b="1" dirty="0" smtClean="0"/>
              <a:t>po</a:t>
            </a:r>
            <a:r>
              <a:rPr lang="cs-CZ" sz="2000" dirty="0" smtClean="0"/>
              <a:t> – </a:t>
            </a:r>
            <a:r>
              <a:rPr lang="cs-CZ" sz="2000" dirty="0" err="1" smtClean="0"/>
              <a:t>chalaza</a:t>
            </a:r>
            <a:r>
              <a:rPr lang="cs-CZ" sz="2000" dirty="0" smtClean="0"/>
              <a:t>, </a:t>
            </a:r>
            <a:r>
              <a:rPr lang="cs-CZ" sz="2000" b="1" dirty="0" err="1" smtClean="0"/>
              <a:t>sk</a:t>
            </a:r>
            <a:r>
              <a:rPr lang="cs-CZ" sz="2000" dirty="0" smtClean="0"/>
              <a:t> - </a:t>
            </a:r>
            <a:r>
              <a:rPr lang="cs-CZ" sz="2000" dirty="0" err="1" smtClean="0"/>
              <a:t>shell</a:t>
            </a:r>
            <a:r>
              <a:rPr lang="cs-CZ" sz="2000" dirty="0" smtClean="0"/>
              <a:t>,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sž</a:t>
            </a:r>
            <a:r>
              <a:rPr lang="cs-CZ" sz="2000" b="1" dirty="0" smtClean="0"/>
              <a:t> </a:t>
            </a:r>
            <a:r>
              <a:rPr lang="cs-CZ" sz="2000" dirty="0" smtClean="0"/>
              <a:t>– </a:t>
            </a:r>
            <a:r>
              <a:rPr lang="cs-CZ" sz="2000" dirty="0" err="1" smtClean="0"/>
              <a:t>bright</a:t>
            </a:r>
            <a:r>
              <a:rPr lang="cs-CZ" sz="2000" dirty="0" smtClean="0"/>
              <a:t> </a:t>
            </a:r>
            <a:r>
              <a:rPr lang="cs-CZ" sz="2000" dirty="0" err="1" smtClean="0"/>
              <a:t>yolk</a:t>
            </a:r>
            <a:r>
              <a:rPr lang="cs-CZ" sz="2000" dirty="0" smtClean="0"/>
              <a:t>, </a:t>
            </a:r>
            <a:r>
              <a:rPr lang="cs-CZ" sz="2000" b="1" dirty="0" err="1" smtClean="0"/>
              <a:t>tž</a:t>
            </a:r>
            <a:r>
              <a:rPr lang="cs-CZ" sz="2000" dirty="0" smtClean="0"/>
              <a:t> – </a:t>
            </a:r>
            <a:r>
              <a:rPr lang="cs-CZ" sz="2000" dirty="0" err="1" smtClean="0"/>
              <a:t>dark</a:t>
            </a:r>
            <a:r>
              <a:rPr lang="cs-CZ" sz="2000" dirty="0" smtClean="0"/>
              <a:t> </a:t>
            </a:r>
            <a:r>
              <a:rPr lang="cs-CZ" sz="2000" dirty="0" err="1" smtClean="0"/>
              <a:t>yolk</a:t>
            </a:r>
            <a:r>
              <a:rPr lang="cs-CZ" sz="2000" dirty="0" smtClean="0"/>
              <a:t>, </a:t>
            </a:r>
            <a:r>
              <a:rPr lang="cs-CZ" sz="2000" b="1" dirty="0" err="1" smtClean="0"/>
              <a:t>vk</a:t>
            </a:r>
            <a:r>
              <a:rPr lang="cs-CZ" sz="2000" dirty="0" smtClean="0"/>
              <a:t> – </a:t>
            </a:r>
            <a:r>
              <a:rPr lang="cs-CZ" sz="2000" dirty="0" err="1" smtClean="0"/>
              <a:t>air</a:t>
            </a:r>
            <a:r>
              <a:rPr lang="cs-CZ" sz="2000" dirty="0" smtClean="0"/>
              <a:t> cell, </a:t>
            </a:r>
            <a:r>
              <a:rPr lang="cs-CZ" sz="2000" b="1" dirty="0" err="1" smtClean="0"/>
              <a:t>zt</a:t>
            </a:r>
            <a:r>
              <a:rPr lang="cs-CZ" sz="2000" dirty="0" smtClean="0"/>
              <a:t> – </a:t>
            </a:r>
            <a:r>
              <a:rPr lang="cs-CZ" sz="2000" dirty="0" err="1" smtClean="0"/>
              <a:t>germinal</a:t>
            </a:r>
            <a:r>
              <a:rPr lang="cs-CZ" sz="2000" dirty="0" smtClean="0"/>
              <a:t> </a:t>
            </a:r>
            <a:r>
              <a:rPr lang="cs-CZ" sz="2000" dirty="0" err="1" smtClean="0"/>
              <a:t>disc</a:t>
            </a:r>
            <a:r>
              <a:rPr lang="cs-CZ" sz="2000" dirty="0" smtClean="0"/>
              <a:t>, </a:t>
            </a:r>
            <a:r>
              <a:rPr lang="cs-CZ" sz="2000" b="1" dirty="0" err="1" smtClean="0"/>
              <a:t>žb</a:t>
            </a:r>
            <a:r>
              <a:rPr lang="cs-CZ" sz="2000" dirty="0" smtClean="0"/>
              <a:t> – </a:t>
            </a:r>
            <a:r>
              <a:rPr lang="cs-CZ" sz="2000" dirty="0" err="1" smtClean="0"/>
              <a:t>yolk</a:t>
            </a:r>
            <a:r>
              <a:rPr lang="cs-CZ" sz="2000" dirty="0" smtClean="0"/>
              <a:t> </a:t>
            </a:r>
            <a:r>
              <a:rPr lang="cs-CZ" sz="2000" dirty="0" err="1" smtClean="0"/>
              <a:t>membrane</a:t>
            </a: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Feeding birds </a:t>
            </a:r>
            <a:r>
              <a:rPr lang="en-GB" dirty="0" smtClean="0">
                <a:solidFill>
                  <a:srgbClr val="000000"/>
                </a:solidFill>
              </a:rPr>
              <a:t>(a swallow, a sparrow, a blackbird) – young birds are  blind, bare, powerless</a:t>
            </a:r>
          </a:p>
          <a:p>
            <a:r>
              <a:rPr lang="en-GB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Unfeeding</a:t>
            </a:r>
            <a:r>
              <a:rPr lang="en-GB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birds </a:t>
            </a:r>
            <a:r>
              <a:rPr lang="en-GB" dirty="0" smtClean="0">
                <a:solidFill>
                  <a:srgbClr val="000000"/>
                </a:solidFill>
              </a:rPr>
              <a:t>(a pheasant, a partridge, a duck) – young birds are sighted, feathered, they are able to find food immediately after the hatching</a:t>
            </a:r>
          </a:p>
          <a:p>
            <a:r>
              <a:rPr lang="en-GB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egg </a:t>
            </a:r>
            <a:r>
              <a:rPr lang="en-GB" b="1" dirty="0" smtClean="0">
                <a:solidFill>
                  <a:srgbClr val="000000"/>
                </a:solidFill>
              </a:rPr>
              <a:t>tooth </a:t>
            </a:r>
            <a:r>
              <a:rPr lang="en-GB" dirty="0" smtClean="0">
                <a:solidFill>
                  <a:srgbClr val="000000"/>
                </a:solidFill>
              </a:rPr>
              <a:t>– breaks the shell, it falls away after the hatching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They are a very large and diverse group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The are settled all round the world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In the </a:t>
            </a:r>
            <a:r>
              <a:rPr lang="en-GB" dirty="0" smtClean="0">
                <a:solidFill>
                  <a:srgbClr val="000000"/>
                </a:solidFill>
              </a:rPr>
              <a:t>tropics </a:t>
            </a:r>
            <a:r>
              <a:rPr lang="en-GB" dirty="0" smtClean="0">
                <a:solidFill>
                  <a:srgbClr val="000000"/>
                </a:solidFill>
              </a:rPr>
              <a:t>– especially in old growth forests</a:t>
            </a:r>
          </a:p>
          <a:p>
            <a:r>
              <a:rPr lang="en-GB" b="1" dirty="0" smtClean="0"/>
              <a:t>Occurrence:</a:t>
            </a:r>
            <a:endParaRPr lang="en-GB" b="1" dirty="0" smtClean="0">
              <a:solidFill>
                <a:srgbClr val="000000"/>
              </a:solidFill>
            </a:endParaRPr>
          </a:p>
          <a:p>
            <a:r>
              <a:rPr lang="en-GB" dirty="0" smtClean="0">
                <a:solidFill>
                  <a:srgbClr val="000000"/>
                </a:solidFill>
              </a:rPr>
              <a:t>South America, west Africa, the colder climate the less species, they are the only vertebrates which get into the centre of Antarctica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Forelimbs: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The forelimbs are changed into </a:t>
            </a:r>
            <a:r>
              <a:rPr lang="en-GB" dirty="0" smtClean="0"/>
              <a:t>wings, they aborted with some species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They are used mostly for flying, with penguins they are </a:t>
            </a:r>
            <a:r>
              <a:rPr lang="en-GB" dirty="0" smtClean="0"/>
              <a:t>changed into fin wings</a:t>
            </a:r>
          </a:p>
          <a:p>
            <a:r>
              <a:rPr lang="en-GB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Hind-limbs: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Adapted for running, walking on different bases, for movement on the branches, hanging on rock walls, movement in water or hunting</a:t>
            </a:r>
            <a:endParaRPr lang="en-GB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0000"/>
                </a:solidFill>
              </a:rPr>
              <a:t>Beak: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It is used for filtering of small of bigger organisms, fishing, hunting insects, sucking  flower nectar, cutting out larvae of insects from the wood, eating fruits, cracking seeds or  tearing meat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 smtClean="0">
                <a:solidFill>
                  <a:srgbClr val="000000"/>
                </a:solidFill>
              </a:rPr>
              <a:t>Bird behaviour: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It is managed mainly by instincts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 They learn during the life and the instincts become better</a:t>
            </a:r>
          </a:p>
          <a:p>
            <a:r>
              <a:rPr lang="en-GB" b="1" dirty="0" smtClean="0">
                <a:solidFill>
                  <a:srgbClr val="000000"/>
                </a:solidFill>
              </a:rPr>
              <a:t>Making pairs </a:t>
            </a:r>
            <a:r>
              <a:rPr lang="en-GB" dirty="0" smtClean="0">
                <a:solidFill>
                  <a:srgbClr val="000000"/>
                </a:solidFill>
              </a:rPr>
              <a:t>(courting):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It is connected with a special type of behaviour =</a:t>
            </a:r>
            <a:r>
              <a:rPr lang="en-GB" dirty="0" smtClean="0"/>
              <a:t> utter the mating call</a:t>
            </a:r>
            <a:endParaRPr lang="en-GB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GB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Males attract by different signals (voice, movement, postures)</a:t>
            </a:r>
            <a:endParaRPr lang="en-GB" dirty="0" smtClean="0">
              <a:solidFill>
                <a:srgbClr val="000000"/>
              </a:solidFill>
            </a:endParaRPr>
          </a:p>
          <a:p>
            <a:r>
              <a:rPr lang="en-GB" dirty="0" smtClean="0">
                <a:solidFill>
                  <a:srgbClr val="000000"/>
                </a:solidFill>
              </a:rPr>
              <a:t>Females inform how they are prepared for the coupling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Features during reproduction are very diverse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Engage flights (birds of prey), dances, colouring</a:t>
            </a:r>
          </a:p>
          <a:p>
            <a:r>
              <a:rPr lang="en-GB" b="1" dirty="0" smtClean="0">
                <a:solidFill>
                  <a:srgbClr val="000000"/>
                </a:solidFill>
              </a:rPr>
              <a:t>Nesting: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Females or males or both choose the place for the nest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Both build the nest or the female builds and the male brings material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0000"/>
                </a:solidFill>
              </a:rPr>
              <a:t>Some of them do not build nests and lay eggs on the ground </a:t>
            </a:r>
            <a:r>
              <a:rPr lang="en-GB" dirty="0" smtClean="0"/>
              <a:t>or use deserted nests </a:t>
            </a:r>
            <a:r>
              <a:rPr lang="en-GB" dirty="0" smtClean="0">
                <a:solidFill>
                  <a:srgbClr val="000000"/>
                </a:solidFill>
              </a:rPr>
              <a:t>of other birds</a:t>
            </a:r>
          </a:p>
          <a:p>
            <a:r>
              <a:rPr lang="en-GB" b="1" dirty="0" smtClean="0">
                <a:solidFill>
                  <a:srgbClr val="000000"/>
                </a:solidFill>
              </a:rPr>
              <a:t>Nest parasitism = </a:t>
            </a:r>
            <a:r>
              <a:rPr lang="en-GB" dirty="0" smtClean="0">
                <a:solidFill>
                  <a:srgbClr val="000000"/>
                </a:solidFill>
              </a:rPr>
              <a:t>whole nest care is transferred to a different bird species (a cuckoo)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0000"/>
                </a:solidFill>
              </a:rPr>
              <a:t>Nest territories: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They are occupied by </a:t>
            </a:r>
            <a:r>
              <a:rPr lang="en-GB" dirty="0" smtClean="0"/>
              <a:t>males just before making the couple and they protect them (themselves, later with the female)</a:t>
            </a:r>
            <a:endParaRPr lang="en-GB" dirty="0" smtClean="0">
              <a:solidFill>
                <a:srgbClr val="000000"/>
              </a:solidFill>
            </a:endParaRPr>
          </a:p>
          <a:p>
            <a:r>
              <a:rPr lang="en-GB" dirty="0" smtClean="0">
                <a:solidFill>
                  <a:srgbClr val="000000"/>
                </a:solidFill>
              </a:rPr>
              <a:t>They occupy them with singing, postures (a robin)</a:t>
            </a:r>
          </a:p>
          <a:p>
            <a:r>
              <a:rPr lang="en-GB" b="1" dirty="0" smtClean="0">
                <a:solidFill>
                  <a:srgbClr val="000000"/>
                </a:solidFill>
              </a:rPr>
              <a:t>Bird migration: </a:t>
            </a:r>
            <a:r>
              <a:rPr lang="en-GB" dirty="0" smtClean="0">
                <a:solidFill>
                  <a:srgbClr val="000000"/>
                </a:solidFill>
              </a:rPr>
              <a:t>(flights)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They move for better conditions and food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 </a:t>
            </a:r>
            <a:r>
              <a:rPr lang="en-GB" dirty="0" smtClean="0">
                <a:solidFill>
                  <a:srgbClr val="000000"/>
                </a:solidFill>
              </a:rPr>
              <a:t>From the point of migration we distinguish three groups of birds:</a:t>
            </a:r>
          </a:p>
          <a:p>
            <a:r>
              <a:rPr lang="en-GB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1)</a:t>
            </a:r>
            <a:r>
              <a:rPr lang="en-GB" u="sng" dirty="0" smtClean="0">
                <a:solidFill>
                  <a:srgbClr val="000000"/>
                </a:solidFill>
              </a:rPr>
              <a:t> </a:t>
            </a:r>
            <a:r>
              <a:rPr lang="en-GB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Stable birds: </a:t>
            </a:r>
            <a:r>
              <a:rPr lang="en-GB" dirty="0" smtClean="0"/>
              <a:t>whole year at the same place</a:t>
            </a:r>
            <a:endParaRPr lang="en-GB" dirty="0" smtClean="0">
              <a:solidFill>
                <a:srgbClr val="000000"/>
              </a:solidFill>
            </a:endParaRPr>
          </a:p>
          <a:p>
            <a:r>
              <a:rPr lang="en-GB" dirty="0" smtClean="0">
                <a:solidFill>
                  <a:srgbClr val="000000"/>
                </a:solidFill>
              </a:rPr>
              <a:t>a house sparrow, a grey partridge, a magpie)</a:t>
            </a:r>
          </a:p>
          <a:p>
            <a:r>
              <a:rPr lang="en-GB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2)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u="sng" dirty="0" smtClean="0"/>
              <a:t>Migratory birds: </a:t>
            </a:r>
            <a:r>
              <a:rPr lang="en-GB" dirty="0" smtClean="0"/>
              <a:t>they wander around larger area </a:t>
            </a:r>
            <a:r>
              <a:rPr lang="en-GB" dirty="0" smtClean="0">
                <a:solidFill>
                  <a:srgbClr val="000000"/>
                </a:solidFill>
              </a:rPr>
              <a:t>(100 –500 km)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a tit, a </a:t>
            </a:r>
            <a:r>
              <a:rPr lang="en-GB" dirty="0" smtClean="0"/>
              <a:t>goldfinch, a greenfinch, a rook </a:t>
            </a:r>
            <a:endParaRPr lang="en-GB" dirty="0" smtClean="0">
              <a:solidFill>
                <a:srgbClr val="000000"/>
              </a:solidFill>
            </a:endParaRPr>
          </a:p>
          <a:p>
            <a:r>
              <a:rPr lang="en-GB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3) </a:t>
            </a:r>
            <a:r>
              <a:rPr lang="en-GB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Birds of passage</a:t>
            </a:r>
            <a:r>
              <a:rPr lang="en-GB" u="sng" dirty="0" smtClean="0">
                <a:solidFill>
                  <a:srgbClr val="000000"/>
                </a:solidFill>
              </a:rPr>
              <a:t>: </a:t>
            </a:r>
            <a:r>
              <a:rPr lang="en-GB" dirty="0" smtClean="0">
                <a:solidFill>
                  <a:srgbClr val="000000"/>
                </a:solidFill>
              </a:rPr>
              <a:t>they make long flights twice a year 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a starling, a swallow, a stork, a cuckoo, a wagtail, a swift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In the Mesozoic era from reptiles</a:t>
            </a:r>
          </a:p>
          <a:p>
            <a:r>
              <a:rPr lang="en-GB" b="1" dirty="0" err="1" smtClean="0">
                <a:solidFill>
                  <a:srgbClr val="000000"/>
                </a:solidFill>
              </a:rPr>
              <a:t>archeopteryx</a:t>
            </a:r>
            <a:r>
              <a:rPr lang="en-GB" dirty="0" smtClean="0">
                <a:solidFill>
                  <a:srgbClr val="000000"/>
                </a:solidFill>
              </a:rPr>
              <a:t> – has features of both birds and reptiles 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The stable body temperature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Forelimbs were changed into wings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The body was covered by feathers (movement, warmth)</a:t>
            </a:r>
          </a:p>
          <a:p>
            <a:pPr>
              <a:buNone/>
            </a:pPr>
            <a:endParaRPr lang="cs-CZ" dirty="0" smtClean="0">
              <a:solidFill>
                <a:srgbClr val="000000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REVISION: </a:t>
            </a:r>
            <a:br>
              <a:rPr lang="cs-CZ" dirty="0" smtClean="0"/>
            </a:br>
            <a:r>
              <a:rPr lang="cs-CZ" dirty="0" err="1"/>
              <a:t>D</a:t>
            </a:r>
            <a:r>
              <a:rPr lang="cs-CZ" dirty="0" err="1" smtClean="0"/>
              <a:t>escribe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pictures</a:t>
            </a:r>
            <a:endParaRPr lang="cs-CZ" dirty="0"/>
          </a:p>
        </p:txBody>
      </p:sp>
      <p:pic>
        <p:nvPicPr>
          <p:cNvPr id="4100" name="Picture 4" descr="C:\Users\Alena\Desktop\br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692696"/>
            <a:ext cx="2448272" cy="5976664"/>
          </a:xfrm>
          <a:prstGeom prst="rect">
            <a:avLst/>
          </a:prstGeom>
          <a:noFill/>
        </p:spPr>
      </p:pic>
      <p:pic>
        <p:nvPicPr>
          <p:cNvPr id="4101" name="Picture 5" descr="C:\Users\Alena\Desktop\vejce 2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92896"/>
            <a:ext cx="6233143" cy="3720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 smtClean="0">
                <a:solidFill>
                  <a:srgbClr val="000000"/>
                </a:solidFill>
              </a:rPr>
              <a:t>FEATHERS:</a:t>
            </a:r>
          </a:p>
          <a:p>
            <a:r>
              <a:rPr lang="en-GB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Vane feathers </a:t>
            </a:r>
            <a:r>
              <a:rPr lang="en-GB" dirty="0" smtClean="0">
                <a:solidFill>
                  <a:srgbClr val="000000"/>
                </a:solidFill>
              </a:rPr>
              <a:t>(cover feathers which protect the body, the neck and the head – remixes and steering feathers)</a:t>
            </a:r>
          </a:p>
          <a:p>
            <a:r>
              <a:rPr lang="en-GB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Down feathers </a:t>
            </a:r>
            <a:r>
              <a:rPr lang="en-GB" dirty="0" smtClean="0">
                <a:solidFill>
                  <a:srgbClr val="000000"/>
                </a:solidFill>
              </a:rPr>
              <a:t>(under the vane feathers, make insulation)</a:t>
            </a:r>
          </a:p>
          <a:p>
            <a:r>
              <a:rPr lang="en-GB" b="1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Filoplume</a:t>
            </a:r>
            <a:r>
              <a:rPr lang="en-GB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feathers</a:t>
            </a:r>
          </a:p>
          <a:p>
            <a:r>
              <a:rPr lang="en-GB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Follicle feathers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000000"/>
                </a:solidFill>
              </a:rPr>
              <a:t>– places where the feathers grow</a:t>
            </a:r>
          </a:p>
          <a:p>
            <a:r>
              <a:rPr lang="en-GB" b="1" dirty="0" smtClean="0"/>
              <a:t>Naked places </a:t>
            </a:r>
            <a:r>
              <a:rPr lang="en-GB" dirty="0" smtClean="0">
                <a:solidFill>
                  <a:srgbClr val="000000"/>
                </a:solidFill>
              </a:rPr>
              <a:t>(the down feathers can be here)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10" name="Zástupný symbol pro obsah 9"/>
          <p:cNvGraphicFramePr>
            <a:graphicFrameLocks noGrp="1"/>
          </p:cNvGraphicFramePr>
          <p:nvPr>
            <p:ph idx="1"/>
          </p:nvPr>
        </p:nvGraphicFramePr>
        <p:xfrm>
          <a:off x="1403648" y="476672"/>
          <a:ext cx="7283152" cy="6097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4778419" cy="6411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 4"/>
          <p:cNvSpPr/>
          <p:nvPr/>
        </p:nvSpPr>
        <p:spPr>
          <a:xfrm>
            <a:off x="5076056" y="1484784"/>
            <a:ext cx="3456384" cy="460851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chemeClr val="tx1"/>
                </a:solidFill>
              </a:rPr>
              <a:t>A –</a:t>
            </a:r>
            <a:r>
              <a:rPr lang="en-GB" b="1" dirty="0" smtClean="0">
                <a:solidFill>
                  <a:schemeClr val="tx1"/>
                </a:solidFill>
              </a:rPr>
              <a:t> VANE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p – barb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o – </a:t>
            </a:r>
            <a:r>
              <a:rPr lang="en-GB" dirty="0" err="1" smtClean="0">
                <a:solidFill>
                  <a:schemeClr val="tx1"/>
                </a:solidFill>
              </a:rPr>
              <a:t>afterfeathers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b – hollow shaft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B- </a:t>
            </a:r>
            <a:r>
              <a:rPr lang="en-GB" b="1" dirty="0" smtClean="0">
                <a:solidFill>
                  <a:schemeClr val="tx1"/>
                </a:solidFill>
              </a:rPr>
              <a:t>VANE DETAIL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pa – </a:t>
            </a:r>
            <a:r>
              <a:rPr lang="en-GB" dirty="0" err="1" smtClean="0">
                <a:solidFill>
                  <a:schemeClr val="tx1"/>
                </a:solidFill>
              </a:rPr>
              <a:t>hooklets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v – barbules </a:t>
            </a:r>
            <a:endParaRPr lang="cs-CZ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C – </a:t>
            </a:r>
            <a:r>
              <a:rPr lang="en-GB" b="1" dirty="0" smtClean="0">
                <a:solidFill>
                  <a:schemeClr val="tx1"/>
                </a:solidFill>
              </a:rPr>
              <a:t>DOWNY FEATHERS</a:t>
            </a: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Moulting </a:t>
            </a:r>
            <a:r>
              <a:rPr lang="en-GB" dirty="0" smtClean="0">
                <a:solidFill>
                  <a:srgbClr val="000000"/>
                </a:solidFill>
              </a:rPr>
              <a:t>– feather exchange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Prolonged jaws changed into a</a:t>
            </a:r>
            <a:r>
              <a:rPr lang="en-GB" b="1" dirty="0" smtClean="0">
                <a:solidFill>
                  <a:srgbClr val="000000"/>
                </a:solidFill>
              </a:rPr>
              <a:t> beak </a:t>
            </a:r>
            <a:r>
              <a:rPr lang="en-GB" dirty="0" smtClean="0">
                <a:solidFill>
                  <a:srgbClr val="000000"/>
                </a:solidFill>
              </a:rPr>
              <a:t>covered by keratin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On the breastbone there was a </a:t>
            </a:r>
            <a:r>
              <a:rPr lang="en-GB" b="1" dirty="0" smtClean="0">
                <a:solidFill>
                  <a:srgbClr val="000000"/>
                </a:solidFill>
              </a:rPr>
              <a:t>carina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smtClean="0"/>
              <a:t>developed</a:t>
            </a:r>
            <a:r>
              <a:rPr lang="en-GB" dirty="0" smtClean="0">
                <a:solidFill>
                  <a:srgbClr val="000000"/>
                </a:solidFill>
              </a:rPr>
              <a:t> – massive flying muscles are attached to it</a:t>
            </a:r>
          </a:p>
          <a:p>
            <a:r>
              <a:rPr lang="en-GB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Skeleton </a:t>
            </a:r>
            <a:r>
              <a:rPr lang="en-GB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– light, </a:t>
            </a:r>
            <a:r>
              <a:rPr lang="en-GB" dirty="0" smtClean="0">
                <a:solidFill>
                  <a:srgbClr val="000000"/>
                </a:solidFill>
              </a:rPr>
              <a:t>hollow bones</a:t>
            </a:r>
          </a:p>
          <a:p>
            <a:r>
              <a:rPr lang="en-GB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Air bags </a:t>
            </a:r>
            <a:r>
              <a:rPr lang="en-GB" dirty="0" smtClean="0">
                <a:solidFill>
                  <a:srgbClr val="000000"/>
                </a:solidFill>
              </a:rPr>
              <a:t>(connected to the lungs) – adapted to fly</a:t>
            </a:r>
          </a:p>
          <a:p>
            <a:r>
              <a:rPr lang="en-GB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Lungs </a:t>
            </a:r>
            <a:r>
              <a:rPr lang="en-GB" dirty="0" smtClean="0">
                <a:solidFill>
                  <a:srgbClr val="000000"/>
                </a:solidFill>
              </a:rPr>
              <a:t>– small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BIRDS - skeleton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bě</a:t>
            </a:r>
            <a:r>
              <a:rPr lang="cs-CZ" b="1" dirty="0" smtClean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tarsometatarsus</a:t>
            </a:r>
            <a:endParaRPr lang="cs-CZ" dirty="0" smtClean="0"/>
          </a:p>
          <a:p>
            <a:r>
              <a:rPr lang="cs-CZ" b="1" dirty="0" err="1" smtClean="0"/>
              <a:t>hkh</a:t>
            </a:r>
            <a:r>
              <a:rPr lang="cs-CZ" dirty="0" smtClean="0"/>
              <a:t> – </a:t>
            </a:r>
            <a:r>
              <a:rPr lang="cs-CZ" dirty="0" err="1" smtClean="0"/>
              <a:t>keeled</a:t>
            </a:r>
            <a:r>
              <a:rPr lang="cs-CZ" dirty="0" smtClean="0"/>
              <a:t> sternum</a:t>
            </a:r>
          </a:p>
          <a:p>
            <a:r>
              <a:rPr lang="cs-CZ" b="1" dirty="0" err="1" smtClean="0"/>
              <a:t>soo</a:t>
            </a:r>
            <a:r>
              <a:rPr lang="cs-CZ" dirty="0" smtClean="0"/>
              <a:t> – </a:t>
            </a:r>
            <a:r>
              <a:rPr lang="cs-CZ" dirty="0" err="1" smtClean="0"/>
              <a:t>knitted</a:t>
            </a:r>
            <a:r>
              <a:rPr lang="cs-CZ" dirty="0" smtClean="0"/>
              <a:t> </a:t>
            </a:r>
            <a:r>
              <a:rPr lang="cs-CZ" dirty="0" err="1" smtClean="0"/>
              <a:t>tail</a:t>
            </a:r>
            <a:r>
              <a:rPr lang="cs-CZ" dirty="0" smtClean="0"/>
              <a:t> </a:t>
            </a:r>
            <a:r>
              <a:rPr lang="cs-CZ" dirty="0" err="1" smtClean="0"/>
              <a:t>vertebrae</a:t>
            </a:r>
            <a:endParaRPr lang="cs-CZ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196752"/>
            <a:ext cx="3456384" cy="532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They have perfect </a:t>
            </a:r>
            <a:r>
              <a:rPr lang="en-GB" b="1" dirty="0" smtClean="0">
                <a:solidFill>
                  <a:srgbClr val="000000"/>
                </a:solidFill>
              </a:rPr>
              <a:t>sight</a:t>
            </a:r>
            <a:r>
              <a:rPr lang="en-GB" dirty="0" smtClean="0">
                <a:solidFill>
                  <a:srgbClr val="000000"/>
                </a:solidFill>
              </a:rPr>
              <a:t> (colourful seeing), eyes are movable a little, </a:t>
            </a:r>
            <a:r>
              <a:rPr lang="en-GB" dirty="0" smtClean="0"/>
              <a:t>not at all by </a:t>
            </a:r>
            <a:r>
              <a:rPr lang="en-GB" dirty="0" smtClean="0">
                <a:solidFill>
                  <a:srgbClr val="000000"/>
                </a:solidFill>
              </a:rPr>
              <a:t>owls. P</a:t>
            </a:r>
            <a:r>
              <a:rPr lang="en-GB" dirty="0" smtClean="0"/>
              <a:t>enguins, cormorants and seagulls have movable eyes.</a:t>
            </a:r>
            <a:r>
              <a:rPr lang="en-GB" dirty="0" smtClean="0">
                <a:solidFill>
                  <a:srgbClr val="C00000"/>
                </a:solidFill>
              </a:rPr>
              <a:t>  </a:t>
            </a:r>
            <a:endParaRPr lang="en-GB" dirty="0" smtClean="0">
              <a:solidFill>
                <a:srgbClr val="000000"/>
              </a:solidFill>
            </a:endParaRPr>
          </a:p>
          <a:p>
            <a:r>
              <a:rPr lang="en-GB" dirty="0" smtClean="0">
                <a:solidFill>
                  <a:srgbClr val="000000"/>
                </a:solidFill>
              </a:rPr>
              <a:t>Eyes are protected by three pairs of eyelids (lower and upper ones and </a:t>
            </a:r>
            <a:r>
              <a:rPr lang="en-GB" dirty="0" smtClean="0"/>
              <a:t>a winking membrane)</a:t>
            </a:r>
            <a:endParaRPr lang="en-GB" dirty="0" smtClean="0">
              <a:solidFill>
                <a:srgbClr val="000000"/>
              </a:solidFill>
            </a:endParaRPr>
          </a:p>
          <a:p>
            <a:r>
              <a:rPr lang="en-GB" dirty="0" smtClean="0">
                <a:solidFill>
                  <a:srgbClr val="000000"/>
                </a:solidFill>
              </a:rPr>
              <a:t>Perfect </a:t>
            </a:r>
            <a:r>
              <a:rPr lang="en-GB" b="1" dirty="0" smtClean="0">
                <a:solidFill>
                  <a:srgbClr val="000000"/>
                </a:solidFill>
              </a:rPr>
              <a:t>hearing</a:t>
            </a:r>
            <a:r>
              <a:rPr lang="en-GB" dirty="0" smtClean="0">
                <a:solidFill>
                  <a:srgbClr val="000000"/>
                </a:solidFill>
              </a:rPr>
              <a:t> (the best by owls)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Relatively well developed </a:t>
            </a:r>
            <a:r>
              <a:rPr lang="en-GB" b="1" dirty="0" smtClean="0"/>
              <a:t>smell</a:t>
            </a:r>
            <a:r>
              <a:rPr lang="en-GB" b="1" dirty="0" smtClean="0">
                <a:solidFill>
                  <a:srgbClr val="000000"/>
                </a:solidFill>
              </a:rPr>
              <a:t> </a:t>
            </a:r>
            <a:r>
              <a:rPr lang="en-GB" dirty="0" smtClean="0">
                <a:solidFill>
                  <a:srgbClr val="000000"/>
                </a:solidFill>
              </a:rPr>
              <a:t>by some of them –  a kiwi bird,  a condor</a:t>
            </a:r>
            <a:r>
              <a:rPr lang="en-GB" dirty="0" smtClean="0"/>
              <a:t>, a duck, a pigeon</a:t>
            </a:r>
            <a:endParaRPr lang="en-GB" dirty="0" smtClean="0">
              <a:solidFill>
                <a:srgbClr val="000000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BIRDS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00000"/>
                </a:solidFill>
              </a:rPr>
              <a:t>Digestive, excretory and reproductive systems lead into a </a:t>
            </a:r>
            <a:r>
              <a:rPr lang="en-GB" b="1" dirty="0" err="1" smtClean="0">
                <a:solidFill>
                  <a:srgbClr val="000000"/>
                </a:solidFill>
              </a:rPr>
              <a:t>cloaca</a:t>
            </a:r>
            <a:endParaRPr lang="en-GB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GB" dirty="0" smtClean="0">
                <a:solidFill>
                  <a:srgbClr val="000000"/>
                </a:solidFill>
              </a:rPr>
              <a:t>Bird</a:t>
            </a:r>
            <a:r>
              <a:rPr lang="cs-CZ" dirty="0" smtClean="0">
                <a:solidFill>
                  <a:srgbClr val="000000"/>
                </a:solidFill>
              </a:rPr>
              <a:t> </a:t>
            </a:r>
            <a:r>
              <a:rPr lang="en-GB" dirty="0" smtClean="0">
                <a:solidFill>
                  <a:srgbClr val="000000"/>
                </a:solidFill>
              </a:rPr>
              <a:t>urine goes smoothly into a </a:t>
            </a:r>
            <a:r>
              <a:rPr lang="en-GB" dirty="0" err="1" smtClean="0">
                <a:solidFill>
                  <a:srgbClr val="000000"/>
                </a:solidFill>
              </a:rPr>
              <a:t>cloaca</a:t>
            </a:r>
            <a:endParaRPr lang="en-GB" dirty="0" smtClean="0">
              <a:solidFill>
                <a:srgbClr val="000000"/>
              </a:solidFill>
            </a:endParaRPr>
          </a:p>
          <a:p>
            <a:r>
              <a:rPr lang="en-GB" dirty="0" smtClean="0">
                <a:solidFill>
                  <a:srgbClr val="000000"/>
                </a:solidFill>
              </a:rPr>
              <a:t>The body temperature with birds is 42 degrees (38 – 42)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They lay</a:t>
            </a:r>
            <a:r>
              <a:rPr lang="en-GB" b="1" dirty="0" smtClean="0">
                <a:solidFill>
                  <a:srgbClr val="000000"/>
                </a:solidFill>
              </a:rPr>
              <a:t> </a:t>
            </a:r>
            <a:r>
              <a:rPr lang="en-GB" b="1" dirty="0" smtClean="0"/>
              <a:t>eggs</a:t>
            </a:r>
            <a:endParaRPr lang="en-GB" b="1" dirty="0" smtClean="0">
              <a:solidFill>
                <a:srgbClr val="000000"/>
              </a:solidFill>
            </a:endParaRPr>
          </a:p>
          <a:p>
            <a:r>
              <a:rPr lang="en-GB" dirty="0" smtClean="0">
                <a:solidFill>
                  <a:srgbClr val="000000"/>
                </a:solidFill>
              </a:rPr>
              <a:t>Period of reproduction – </a:t>
            </a:r>
            <a:r>
              <a:rPr lang="en-GB" b="1" dirty="0" smtClean="0"/>
              <a:t>nesting</a:t>
            </a:r>
            <a:endParaRPr lang="en-GB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GB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They look after the young ones differently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580</TotalTime>
  <Words>937</Words>
  <Application>Microsoft Office PowerPoint</Application>
  <PresentationFormat>Předvádění na obrazovce (4:3)</PresentationFormat>
  <Paragraphs>110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Georgia</vt:lpstr>
      <vt:lpstr>Trebuchet MS</vt:lpstr>
      <vt:lpstr>Wingdings 2</vt:lpstr>
      <vt:lpstr>Urbanistický</vt:lpstr>
      <vt:lpstr>BIRDS</vt:lpstr>
      <vt:lpstr>BIRDS</vt:lpstr>
      <vt:lpstr>BIRDS</vt:lpstr>
      <vt:lpstr>Prezentace aplikace PowerPoint</vt:lpstr>
      <vt:lpstr>Prezentace aplikace PowerPoint</vt:lpstr>
      <vt:lpstr>BIRDS</vt:lpstr>
      <vt:lpstr> BIRDS - skeleton</vt:lpstr>
      <vt:lpstr>BIRDS</vt:lpstr>
      <vt:lpstr>BIRDS</vt:lpstr>
      <vt:lpstr>Prezentace aplikace PowerPoint</vt:lpstr>
      <vt:lpstr>BIRDS</vt:lpstr>
      <vt:lpstr>BIRDS</vt:lpstr>
      <vt:lpstr>BIRDS</vt:lpstr>
      <vt:lpstr>BIRDS</vt:lpstr>
      <vt:lpstr>BIRDS</vt:lpstr>
      <vt:lpstr>BIRDS</vt:lpstr>
      <vt:lpstr>BIRDS</vt:lpstr>
      <vt:lpstr>BIRDS</vt:lpstr>
      <vt:lpstr>BIRDS</vt:lpstr>
      <vt:lpstr>REVISION:  Describe the pictures</vt:lpstr>
      <vt:lpstr>Source: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PTÁCI</dc:title>
  <dc:creator>Alča</dc:creator>
  <cp:lastModifiedBy>Dorážková Miloslava</cp:lastModifiedBy>
  <cp:revision>90</cp:revision>
  <dcterms:created xsi:type="dcterms:W3CDTF">2014-05-13T17:33:43Z</dcterms:created>
  <dcterms:modified xsi:type="dcterms:W3CDTF">2014-12-10T06:41:34Z</dcterms:modified>
</cp:coreProperties>
</file>