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0FA0E4-B339-4854-81C5-6D86CEDBF76B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BFD7F8B-29ED-4402-B4F7-EEACC3288B68}">
      <dgm:prSet phldrT="[Text]"/>
      <dgm:spPr/>
      <dgm:t>
        <a:bodyPr/>
        <a:lstStyle/>
        <a:p>
          <a:r>
            <a:rPr lang="cs-CZ" dirty="0" smtClean="0"/>
            <a:t>aerobic</a:t>
          </a:r>
          <a:endParaRPr lang="cs-CZ" dirty="0"/>
        </a:p>
      </dgm:t>
    </dgm:pt>
    <dgm:pt modelId="{463ECDAD-0AAE-41EB-BBEC-61F954E7C5F0}" type="parTrans" cxnId="{0F683A7B-8369-4EBC-95DB-D7834AEE57A8}">
      <dgm:prSet/>
      <dgm:spPr/>
      <dgm:t>
        <a:bodyPr/>
        <a:lstStyle/>
        <a:p>
          <a:endParaRPr lang="cs-CZ"/>
        </a:p>
      </dgm:t>
    </dgm:pt>
    <dgm:pt modelId="{45A186D0-B61B-442C-BD78-081AD18D5106}" type="sibTrans" cxnId="{0F683A7B-8369-4EBC-95DB-D7834AEE57A8}">
      <dgm:prSet/>
      <dgm:spPr/>
      <dgm:t>
        <a:bodyPr/>
        <a:lstStyle/>
        <a:p>
          <a:endParaRPr lang="cs-CZ"/>
        </a:p>
      </dgm:t>
    </dgm:pt>
    <dgm:pt modelId="{B6335224-45C1-497F-AE89-321E2F4D95BC}">
      <dgm:prSet phldrT="[Text]"/>
      <dgm:spPr/>
      <dgm:t>
        <a:bodyPr/>
        <a:lstStyle/>
        <a:p>
          <a:r>
            <a:rPr lang="en-GB" noProof="0" dirty="0" smtClean="0"/>
            <a:t>They need air oxygen to live</a:t>
          </a:r>
          <a:endParaRPr lang="en-GB" noProof="0" dirty="0"/>
        </a:p>
      </dgm:t>
    </dgm:pt>
    <dgm:pt modelId="{58BA01EE-4BA7-4A0F-AF8B-07F6BE51F7D9}" type="parTrans" cxnId="{3E64FDFA-8929-4C1A-B930-19CF658AB0EC}">
      <dgm:prSet/>
      <dgm:spPr/>
      <dgm:t>
        <a:bodyPr/>
        <a:lstStyle/>
        <a:p>
          <a:endParaRPr lang="cs-CZ"/>
        </a:p>
      </dgm:t>
    </dgm:pt>
    <dgm:pt modelId="{D0FFFE68-BC12-4FD9-8719-BF813CDB48AB}" type="sibTrans" cxnId="{3E64FDFA-8929-4C1A-B930-19CF658AB0EC}">
      <dgm:prSet/>
      <dgm:spPr/>
      <dgm:t>
        <a:bodyPr/>
        <a:lstStyle/>
        <a:p>
          <a:endParaRPr lang="cs-CZ"/>
        </a:p>
      </dgm:t>
    </dgm:pt>
    <dgm:pt modelId="{1BBDB276-99EE-4662-9B23-D1E78310B2B5}">
      <dgm:prSet phldrT="[Text]"/>
      <dgm:spPr/>
      <dgm:t>
        <a:bodyPr/>
        <a:lstStyle/>
        <a:p>
          <a:r>
            <a:rPr lang="cs-CZ" dirty="0" err="1" smtClean="0"/>
            <a:t>anaerobic</a:t>
          </a:r>
          <a:endParaRPr lang="cs-CZ" dirty="0"/>
        </a:p>
      </dgm:t>
    </dgm:pt>
    <dgm:pt modelId="{8EDE8D68-FD7E-4211-8A2C-041E5B3057BF}" type="parTrans" cxnId="{A543091B-D34F-472D-A840-AFEB65F58A72}">
      <dgm:prSet/>
      <dgm:spPr/>
      <dgm:t>
        <a:bodyPr/>
        <a:lstStyle/>
        <a:p>
          <a:endParaRPr lang="cs-CZ"/>
        </a:p>
      </dgm:t>
    </dgm:pt>
    <dgm:pt modelId="{49B78041-81A4-4406-BDC8-D4D6F7E8375A}" type="sibTrans" cxnId="{A543091B-D34F-472D-A840-AFEB65F58A72}">
      <dgm:prSet/>
      <dgm:spPr/>
      <dgm:t>
        <a:bodyPr/>
        <a:lstStyle/>
        <a:p>
          <a:endParaRPr lang="cs-CZ"/>
        </a:p>
      </dgm:t>
    </dgm:pt>
    <dgm:pt modelId="{62A81687-66E7-4535-BFB1-812A361E9030}">
      <dgm:prSet phldrT="[Text]"/>
      <dgm:spPr/>
      <dgm:t>
        <a:bodyPr/>
        <a:lstStyle/>
        <a:p>
          <a:r>
            <a:rPr lang="en-GB" noProof="0" dirty="0" smtClean="0"/>
            <a:t>They live without air oxygen</a:t>
          </a:r>
          <a:endParaRPr lang="en-GB" noProof="0" dirty="0"/>
        </a:p>
      </dgm:t>
    </dgm:pt>
    <dgm:pt modelId="{1A8E2F1E-813A-4064-B1B1-854B61C642CD}" type="parTrans" cxnId="{3D853B7D-9E9D-4E64-BA84-2732619EEBEC}">
      <dgm:prSet/>
      <dgm:spPr/>
      <dgm:t>
        <a:bodyPr/>
        <a:lstStyle/>
        <a:p>
          <a:endParaRPr lang="cs-CZ"/>
        </a:p>
      </dgm:t>
    </dgm:pt>
    <dgm:pt modelId="{1D913430-84A5-49A9-B7EB-04C162CCA127}" type="sibTrans" cxnId="{3D853B7D-9E9D-4E64-BA84-2732619EEBEC}">
      <dgm:prSet/>
      <dgm:spPr/>
      <dgm:t>
        <a:bodyPr/>
        <a:lstStyle/>
        <a:p>
          <a:endParaRPr lang="cs-CZ"/>
        </a:p>
      </dgm:t>
    </dgm:pt>
    <dgm:pt modelId="{A4E66356-3019-4C2C-8613-7F5206DC200E}" type="pres">
      <dgm:prSet presAssocID="{670FA0E4-B339-4854-81C5-6D86CEDBF7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CD11013-5CD4-482B-912E-5A7191FC2F83}" type="pres">
      <dgm:prSet presAssocID="{1BFD7F8B-29ED-4402-B4F7-EEACC3288B68}" presName="linNode" presStyleCnt="0"/>
      <dgm:spPr/>
    </dgm:pt>
    <dgm:pt modelId="{94362C45-3AFC-4D91-B707-F6F4FD09811E}" type="pres">
      <dgm:prSet presAssocID="{1BFD7F8B-29ED-4402-B4F7-EEACC3288B68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9DCCAC4-5E71-4CD8-A136-C68F6DAE51D9}" type="pres">
      <dgm:prSet presAssocID="{1BFD7F8B-29ED-4402-B4F7-EEACC3288B68}" presName="descendantText" presStyleLbl="alignAccFollowNode1" presStyleIdx="0" presStyleCnt="2" custLinFactNeighborX="3816" custLinFactNeighborY="98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9C71E2-2F51-442E-8401-7AD54F2B9990}" type="pres">
      <dgm:prSet presAssocID="{45A186D0-B61B-442C-BD78-081AD18D5106}" presName="sp" presStyleCnt="0"/>
      <dgm:spPr/>
    </dgm:pt>
    <dgm:pt modelId="{ACB41DCE-5041-43FC-97FE-81BA88D26F23}" type="pres">
      <dgm:prSet presAssocID="{1BBDB276-99EE-4662-9B23-D1E78310B2B5}" presName="linNode" presStyleCnt="0"/>
      <dgm:spPr/>
    </dgm:pt>
    <dgm:pt modelId="{11B20BE4-60B8-4E52-BDFA-1808273763E0}" type="pres">
      <dgm:prSet presAssocID="{1BBDB276-99EE-4662-9B23-D1E78310B2B5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D601F0E-938A-4F7D-93DB-47A162604851}" type="pres">
      <dgm:prSet presAssocID="{1BBDB276-99EE-4662-9B23-D1E78310B2B5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F683A7B-8369-4EBC-95DB-D7834AEE57A8}" srcId="{670FA0E4-B339-4854-81C5-6D86CEDBF76B}" destId="{1BFD7F8B-29ED-4402-B4F7-EEACC3288B68}" srcOrd="0" destOrd="0" parTransId="{463ECDAD-0AAE-41EB-BBEC-61F954E7C5F0}" sibTransId="{45A186D0-B61B-442C-BD78-081AD18D5106}"/>
    <dgm:cxn modelId="{A709410E-40BC-4FA7-B247-8E9367D8415E}" type="presOf" srcId="{1BFD7F8B-29ED-4402-B4F7-EEACC3288B68}" destId="{94362C45-3AFC-4D91-B707-F6F4FD09811E}" srcOrd="0" destOrd="0" presId="urn:microsoft.com/office/officeart/2005/8/layout/vList5"/>
    <dgm:cxn modelId="{3D853B7D-9E9D-4E64-BA84-2732619EEBEC}" srcId="{1BBDB276-99EE-4662-9B23-D1E78310B2B5}" destId="{62A81687-66E7-4535-BFB1-812A361E9030}" srcOrd="0" destOrd="0" parTransId="{1A8E2F1E-813A-4064-B1B1-854B61C642CD}" sibTransId="{1D913430-84A5-49A9-B7EB-04C162CCA127}"/>
    <dgm:cxn modelId="{F95D3744-02AA-4F05-ABD8-CC6CB6864EC2}" type="presOf" srcId="{62A81687-66E7-4535-BFB1-812A361E9030}" destId="{8D601F0E-938A-4F7D-93DB-47A162604851}" srcOrd="0" destOrd="0" presId="urn:microsoft.com/office/officeart/2005/8/layout/vList5"/>
    <dgm:cxn modelId="{6ED26251-35EA-49B8-A654-DF8E7BB5253F}" type="presOf" srcId="{B6335224-45C1-497F-AE89-321E2F4D95BC}" destId="{A9DCCAC4-5E71-4CD8-A136-C68F6DAE51D9}" srcOrd="0" destOrd="0" presId="urn:microsoft.com/office/officeart/2005/8/layout/vList5"/>
    <dgm:cxn modelId="{A543091B-D34F-472D-A840-AFEB65F58A72}" srcId="{670FA0E4-B339-4854-81C5-6D86CEDBF76B}" destId="{1BBDB276-99EE-4662-9B23-D1E78310B2B5}" srcOrd="1" destOrd="0" parTransId="{8EDE8D68-FD7E-4211-8A2C-041E5B3057BF}" sibTransId="{49B78041-81A4-4406-BDC8-D4D6F7E8375A}"/>
    <dgm:cxn modelId="{3E64FDFA-8929-4C1A-B930-19CF658AB0EC}" srcId="{1BFD7F8B-29ED-4402-B4F7-EEACC3288B68}" destId="{B6335224-45C1-497F-AE89-321E2F4D95BC}" srcOrd="0" destOrd="0" parTransId="{58BA01EE-4BA7-4A0F-AF8B-07F6BE51F7D9}" sibTransId="{D0FFFE68-BC12-4FD9-8719-BF813CDB48AB}"/>
    <dgm:cxn modelId="{784D09C1-B966-4E4A-B350-23143204F64D}" type="presOf" srcId="{1BBDB276-99EE-4662-9B23-D1E78310B2B5}" destId="{11B20BE4-60B8-4E52-BDFA-1808273763E0}" srcOrd="0" destOrd="0" presId="urn:microsoft.com/office/officeart/2005/8/layout/vList5"/>
    <dgm:cxn modelId="{52BDB07A-20DC-4C44-B3A2-9EFC86711F3B}" type="presOf" srcId="{670FA0E4-B339-4854-81C5-6D86CEDBF76B}" destId="{A4E66356-3019-4C2C-8613-7F5206DC200E}" srcOrd="0" destOrd="0" presId="urn:microsoft.com/office/officeart/2005/8/layout/vList5"/>
    <dgm:cxn modelId="{BFFFF97E-246C-439D-95AC-D2F7269A3B9C}" type="presParOf" srcId="{A4E66356-3019-4C2C-8613-7F5206DC200E}" destId="{3CD11013-5CD4-482B-912E-5A7191FC2F83}" srcOrd="0" destOrd="0" presId="urn:microsoft.com/office/officeart/2005/8/layout/vList5"/>
    <dgm:cxn modelId="{E6731745-6C6C-4646-88DB-800FBC8F5B5D}" type="presParOf" srcId="{3CD11013-5CD4-482B-912E-5A7191FC2F83}" destId="{94362C45-3AFC-4D91-B707-F6F4FD09811E}" srcOrd="0" destOrd="0" presId="urn:microsoft.com/office/officeart/2005/8/layout/vList5"/>
    <dgm:cxn modelId="{6DB592B1-6944-44E9-8DDA-76E57D748626}" type="presParOf" srcId="{3CD11013-5CD4-482B-912E-5A7191FC2F83}" destId="{A9DCCAC4-5E71-4CD8-A136-C68F6DAE51D9}" srcOrd="1" destOrd="0" presId="urn:microsoft.com/office/officeart/2005/8/layout/vList5"/>
    <dgm:cxn modelId="{CF68E769-1B48-42DB-A497-E39CB729982C}" type="presParOf" srcId="{A4E66356-3019-4C2C-8613-7F5206DC200E}" destId="{759C71E2-2F51-442E-8401-7AD54F2B9990}" srcOrd="1" destOrd="0" presId="urn:microsoft.com/office/officeart/2005/8/layout/vList5"/>
    <dgm:cxn modelId="{F865FB66-D997-4539-A970-EA5503C362FB}" type="presParOf" srcId="{A4E66356-3019-4C2C-8613-7F5206DC200E}" destId="{ACB41DCE-5041-43FC-97FE-81BA88D26F23}" srcOrd="2" destOrd="0" presId="urn:microsoft.com/office/officeart/2005/8/layout/vList5"/>
    <dgm:cxn modelId="{124FAA30-E60B-499D-8B17-6B83996BECEE}" type="presParOf" srcId="{ACB41DCE-5041-43FC-97FE-81BA88D26F23}" destId="{11B20BE4-60B8-4E52-BDFA-1808273763E0}" srcOrd="0" destOrd="0" presId="urn:microsoft.com/office/officeart/2005/8/layout/vList5"/>
    <dgm:cxn modelId="{09F65211-4CAD-4615-BCB7-13D66CBAF66D}" type="presParOf" srcId="{ACB41DCE-5041-43FC-97FE-81BA88D26F23}" destId="{8D601F0E-938A-4F7D-93DB-47A16260485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DCCAC4-5E71-4CD8-A136-C68F6DAE51D9}">
      <dsp:nvSpPr>
        <dsp:cNvPr id="0" name=""/>
        <dsp:cNvSpPr/>
      </dsp:nvSpPr>
      <dsp:spPr>
        <a:xfrm rot="5400000">
          <a:off x="4046728" y="-1264340"/>
          <a:ext cx="1601699" cy="456242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4000" kern="1200" noProof="0" dirty="0" smtClean="0"/>
            <a:t>They need air oxygen to live</a:t>
          </a:r>
          <a:endParaRPr lang="en-GB" sz="4000" kern="1200" noProof="0" dirty="0"/>
        </a:p>
      </dsp:txBody>
      <dsp:txXfrm rot="-5400000">
        <a:off x="2566365" y="294212"/>
        <a:ext cx="4484237" cy="1445321"/>
      </dsp:txXfrm>
    </dsp:sp>
    <dsp:sp modelId="{94362C45-3AFC-4D91-B707-F6F4FD09811E}">
      <dsp:nvSpPr>
        <dsp:cNvPr id="0" name=""/>
        <dsp:cNvSpPr/>
      </dsp:nvSpPr>
      <dsp:spPr>
        <a:xfrm>
          <a:off x="0" y="50"/>
          <a:ext cx="2566365" cy="20021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aerobic</a:t>
          </a:r>
          <a:endParaRPr lang="cs-CZ" sz="3600" kern="1200" dirty="0"/>
        </a:p>
      </dsp:txBody>
      <dsp:txXfrm>
        <a:off x="97736" y="97786"/>
        <a:ext cx="2370893" cy="1806652"/>
      </dsp:txXfrm>
    </dsp:sp>
    <dsp:sp modelId="{8D601F0E-938A-4F7D-93DB-47A162604851}">
      <dsp:nvSpPr>
        <dsp:cNvPr id="0" name=""/>
        <dsp:cNvSpPr/>
      </dsp:nvSpPr>
      <dsp:spPr>
        <a:xfrm rot="5400000">
          <a:off x="4046728" y="822130"/>
          <a:ext cx="1601699" cy="456242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4000" kern="1200" noProof="0" dirty="0" smtClean="0"/>
            <a:t>They live without air oxygen</a:t>
          </a:r>
          <a:endParaRPr lang="en-GB" sz="4000" kern="1200" noProof="0" dirty="0"/>
        </a:p>
      </dsp:txBody>
      <dsp:txXfrm rot="-5400000">
        <a:off x="2566365" y="2380683"/>
        <a:ext cx="4484237" cy="1445321"/>
      </dsp:txXfrm>
    </dsp:sp>
    <dsp:sp modelId="{11B20BE4-60B8-4E52-BDFA-1808273763E0}">
      <dsp:nvSpPr>
        <dsp:cNvPr id="0" name=""/>
        <dsp:cNvSpPr/>
      </dsp:nvSpPr>
      <dsp:spPr>
        <a:xfrm>
          <a:off x="0" y="2102281"/>
          <a:ext cx="2566365" cy="20021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err="1" smtClean="0"/>
            <a:t>anaerobic</a:t>
          </a:r>
          <a:endParaRPr lang="cs-CZ" sz="3600" kern="1200" dirty="0"/>
        </a:p>
      </dsp:txBody>
      <dsp:txXfrm>
        <a:off x="97736" y="2200017"/>
        <a:ext cx="2370893" cy="1806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48908E2-C710-404A-AE33-FDE99F902B43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FA7D7C6-F85D-4DE8-B0D1-FAE6B44098A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commons.wikimedia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2492896"/>
            <a:ext cx="4546848" cy="1090984"/>
          </a:xfrm>
        </p:spPr>
        <p:txBody>
          <a:bodyPr/>
          <a:lstStyle/>
          <a:p>
            <a:r>
              <a:rPr lang="cs-CZ" dirty="0" smtClean="0"/>
              <a:t>BACTERIA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35696" y="4653136"/>
            <a:ext cx="4953000" cy="1752600"/>
          </a:xfrm>
        </p:spPr>
        <p:txBody>
          <a:bodyPr>
            <a:normAutofit fontScale="62500" lnSpcReduction="20000"/>
          </a:bodyPr>
          <a:lstStyle/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Výukový materiál OR 03 - </a:t>
            </a:r>
            <a:r>
              <a:rPr lang="cs-CZ" alt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62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Tvůrce: Mgr. Alena Výborná</a:t>
            </a: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 anglické verze: Mgr. Miloslava </a:t>
            </a:r>
            <a:r>
              <a:rPr lang="cs-CZ" altLang="cs-CZ" b="1" dirty="0" err="1">
                <a:solidFill>
                  <a:schemeClr val="tx1"/>
                </a:solidFill>
                <a:latin typeface="Arial" panose="020B0604020202020204" pitchFamily="34" charset="0"/>
              </a:rPr>
              <a:t>Dorážková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Projekt: S anglickým jazykem do dalších předmětů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Registrační číslo: CZ.1.07/1.1.36/03.0005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BAKTERIA – INFECTIONS OF A MAN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GB" b="1" dirty="0" smtClean="0"/>
              <a:t>Infections transmitted by air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1.</a:t>
            </a:r>
            <a:r>
              <a:rPr lang="en-GB" b="1" dirty="0" smtClean="0"/>
              <a:t> Angina 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Sore throat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Bigger nodes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2. </a:t>
            </a:r>
            <a:r>
              <a:rPr lang="en-GB" b="1" dirty="0" smtClean="0"/>
              <a:t>Tuberculosis</a:t>
            </a:r>
            <a:r>
              <a:rPr lang="en-GB" dirty="0" smtClean="0"/>
              <a:t> (TBC)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Incubation period : 6-8 weeks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It causes: disintegration of </a:t>
            </a:r>
            <a:r>
              <a:rPr lang="en-GB" dirty="0" err="1" smtClean="0"/>
              <a:t>pulmonatory</a:t>
            </a:r>
            <a:r>
              <a:rPr lang="en-GB" dirty="0" smtClean="0"/>
              <a:t> tissue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BAKTERIA – INFECTIONS OF A MAN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Infections transmitted by alimentary way:</a:t>
            </a:r>
            <a:endParaRPr lang="en-GB" dirty="0" smtClean="0"/>
          </a:p>
          <a:p>
            <a:r>
              <a:rPr lang="en-GB" dirty="0" smtClean="0"/>
              <a:t>Bacteria are excreted by urine or a stool</a:t>
            </a:r>
          </a:p>
          <a:p>
            <a:r>
              <a:rPr lang="en-GB" dirty="0" smtClean="0"/>
              <a:t>1.</a:t>
            </a:r>
            <a:r>
              <a:rPr lang="en-GB" b="1" dirty="0" smtClean="0"/>
              <a:t> Salmonella</a:t>
            </a:r>
            <a:endParaRPr lang="en-GB" dirty="0" smtClean="0"/>
          </a:p>
          <a:p>
            <a:r>
              <a:rPr lang="en-GB" dirty="0" smtClean="0"/>
              <a:t>Incubation period 12 – 24 hours</a:t>
            </a:r>
          </a:p>
          <a:p>
            <a:r>
              <a:rPr lang="en-GB" i="1" dirty="0" smtClean="0"/>
              <a:t>Features: </a:t>
            </a:r>
            <a:r>
              <a:rPr lang="en-GB" dirty="0" smtClean="0"/>
              <a:t>vomiting, diarrhoea</a:t>
            </a:r>
          </a:p>
          <a:p>
            <a:r>
              <a:rPr lang="en-GB" dirty="0" smtClean="0"/>
              <a:t>2. </a:t>
            </a:r>
            <a:r>
              <a:rPr lang="en-GB" b="1" dirty="0" smtClean="0"/>
              <a:t>Cholera</a:t>
            </a:r>
            <a:endParaRPr lang="en-GB" dirty="0" smtClean="0"/>
          </a:p>
          <a:p>
            <a:r>
              <a:rPr lang="en-GB" i="1" dirty="0" smtClean="0"/>
              <a:t>Features: diarrhoea, temperature decrease</a:t>
            </a:r>
            <a:endParaRPr lang="en-GB" dirty="0" smtClean="0"/>
          </a:p>
          <a:p>
            <a:r>
              <a:rPr lang="en-GB" dirty="0" smtClean="0"/>
              <a:t>Incubation period 1 – 2 days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BAKTERIA – INFECTIONS OF A MAN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Infections transmitted through skin</a:t>
            </a:r>
            <a:endParaRPr lang="en-GB" dirty="0" smtClean="0"/>
          </a:p>
          <a:p>
            <a:r>
              <a:rPr lang="en-GB" b="1" dirty="0" smtClean="0"/>
              <a:t>Tetanus</a:t>
            </a:r>
            <a:endParaRPr lang="en-GB" dirty="0" smtClean="0"/>
          </a:p>
          <a:p>
            <a:r>
              <a:rPr lang="en-GB" i="1" dirty="0" smtClean="0"/>
              <a:t>Features: </a:t>
            </a:r>
            <a:r>
              <a:rPr lang="en-GB" dirty="0" smtClean="0"/>
              <a:t>painful muscle contraction, up to mortal cramps</a:t>
            </a:r>
          </a:p>
          <a:p>
            <a:r>
              <a:rPr lang="en-GB" dirty="0" smtClean="0"/>
              <a:t>Incubation period 7 – 14 days</a:t>
            </a:r>
          </a:p>
          <a:p>
            <a:r>
              <a:rPr lang="en-GB" dirty="0" smtClean="0"/>
              <a:t>Reliable protection: vaccination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BAKTERIA – INFECTIONS OF A MAN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rot="21600000">
            <a:off x="457200" y="2249424"/>
            <a:ext cx="8229600" cy="43251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b="1" dirty="0" smtClean="0"/>
              <a:t>Infections transmitted by sex act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1. </a:t>
            </a:r>
            <a:r>
              <a:rPr lang="en-GB" b="1" dirty="0" smtClean="0"/>
              <a:t>Syphilis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2.</a:t>
            </a:r>
            <a:r>
              <a:rPr lang="en-GB" b="1" dirty="0" smtClean="0"/>
              <a:t> Gonorrhoea</a:t>
            </a:r>
            <a:endParaRPr lang="en-GB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BAKTERIA - IMPORTANCE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lnSpc>
                <a:spcPct val="150000"/>
              </a:lnSpc>
            </a:pPr>
            <a:r>
              <a:rPr lang="en-GB" b="1" dirty="0" smtClean="0"/>
              <a:t>Decomposition </a:t>
            </a:r>
            <a:r>
              <a:rPr lang="en-GB" dirty="0" smtClean="0"/>
              <a:t>– mineralization of organic  substances (</a:t>
            </a:r>
            <a:r>
              <a:rPr lang="en-GB" dirty="0" err="1" smtClean="0"/>
              <a:t>reducents</a:t>
            </a:r>
            <a:r>
              <a:rPr lang="en-GB" dirty="0" smtClean="0"/>
              <a:t>, </a:t>
            </a:r>
            <a:r>
              <a:rPr lang="en-GB" dirty="0" err="1" smtClean="0"/>
              <a:t>destruents</a:t>
            </a:r>
            <a:r>
              <a:rPr lang="en-GB" dirty="0" smtClean="0"/>
              <a:t>, </a:t>
            </a:r>
            <a:r>
              <a:rPr lang="en-GB" dirty="0" err="1" smtClean="0"/>
              <a:t>decompositors</a:t>
            </a:r>
            <a:r>
              <a:rPr lang="en-GB" dirty="0" smtClean="0"/>
              <a:t>), mouldering</a:t>
            </a:r>
          </a:p>
          <a:p>
            <a:pPr lvl="0">
              <a:lnSpc>
                <a:spcPct val="150000"/>
              </a:lnSpc>
            </a:pPr>
            <a:r>
              <a:rPr lang="en-GB" b="1" dirty="0" err="1" smtClean="0"/>
              <a:t>Symbionts</a:t>
            </a:r>
            <a:endParaRPr lang="en-GB" dirty="0" smtClean="0"/>
          </a:p>
          <a:p>
            <a:pPr lvl="0">
              <a:lnSpc>
                <a:spcPct val="150000"/>
              </a:lnSpc>
            </a:pPr>
            <a:r>
              <a:rPr lang="en-GB" b="1" dirty="0" smtClean="0"/>
              <a:t>They cause illnesses </a:t>
            </a:r>
            <a:r>
              <a:rPr lang="en-GB" dirty="0" smtClean="0"/>
              <a:t>of plants, animals and a man</a:t>
            </a:r>
          </a:p>
          <a:p>
            <a:pPr lvl="0">
              <a:lnSpc>
                <a:spcPct val="150000"/>
              </a:lnSpc>
            </a:pPr>
            <a:r>
              <a:rPr lang="en-GB" b="1" dirty="0" smtClean="0"/>
              <a:t>They are used in biotechnologies </a:t>
            </a:r>
            <a:r>
              <a:rPr lang="en-GB" dirty="0" smtClean="0"/>
              <a:t>(biogas production, sour milk products, alcohol, antibiotics, hormones, cleaning sewage waters…)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REVISION: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1) Can bacteria be profitable for us? </a:t>
            </a:r>
          </a:p>
          <a:p>
            <a:endParaRPr lang="en-GB" dirty="0" smtClean="0"/>
          </a:p>
          <a:p>
            <a:r>
              <a:rPr lang="en-GB" dirty="0" smtClean="0"/>
              <a:t>2) How is the </a:t>
            </a:r>
            <a:r>
              <a:rPr lang="en-GB" dirty="0" smtClean="0"/>
              <a:t>bacterium</a:t>
            </a:r>
            <a:r>
              <a:rPr lang="en-GB" dirty="0" smtClean="0"/>
              <a:t> </a:t>
            </a:r>
            <a:r>
              <a:rPr lang="en-GB" dirty="0"/>
              <a:t>which is found in the </a:t>
            </a:r>
            <a:r>
              <a:rPr lang="en-GB" dirty="0" smtClean="0"/>
              <a:t>colon</a:t>
            </a:r>
            <a:r>
              <a:rPr lang="cs-CZ" dirty="0" smtClean="0"/>
              <a:t> </a:t>
            </a:r>
            <a:r>
              <a:rPr lang="en-GB" dirty="0" smtClean="0"/>
              <a:t>called</a:t>
            </a:r>
            <a:r>
              <a:rPr lang="en-GB" dirty="0"/>
              <a:t>?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3) How is the bacterium which causes angina transmitted? </a:t>
            </a:r>
          </a:p>
          <a:p>
            <a:endParaRPr lang="en-GB" dirty="0" smtClean="0"/>
          </a:p>
          <a:p>
            <a:r>
              <a:rPr lang="en-GB" dirty="0" smtClean="0"/>
              <a:t>4) How is this bacterium called ?</a:t>
            </a:r>
          </a:p>
        </p:txBody>
      </p:sp>
      <p:sp>
        <p:nvSpPr>
          <p:cNvPr id="4" name="Elipsa 3"/>
          <p:cNvSpPr/>
          <p:nvPr/>
        </p:nvSpPr>
        <p:spPr>
          <a:xfrm>
            <a:off x="6948264" y="5949280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Elipsa 4"/>
          <p:cNvSpPr/>
          <p:nvPr/>
        </p:nvSpPr>
        <p:spPr>
          <a:xfrm>
            <a:off x="6372200" y="5949280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Elipsa 5"/>
          <p:cNvSpPr/>
          <p:nvPr/>
        </p:nvSpPr>
        <p:spPr>
          <a:xfrm>
            <a:off x="8100392" y="5949280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Elipsa 6"/>
          <p:cNvSpPr/>
          <p:nvPr/>
        </p:nvSpPr>
        <p:spPr>
          <a:xfrm>
            <a:off x="7524328" y="5949280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</a:t>
            </a:r>
            <a:r>
              <a:rPr lang="cs-CZ" sz="2000" smtClean="0"/>
              <a:t>ISBN 80-718-3134-4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Obrázky: </a:t>
            </a:r>
            <a:r>
              <a:rPr lang="cs-CZ" sz="2000" dirty="0" smtClean="0">
                <a:hlinkClick r:id="rId2"/>
              </a:rPr>
              <a:t>http://commons.wikimedia.org</a:t>
            </a:r>
            <a:r>
              <a:rPr lang="cs-CZ" sz="2000" dirty="0" smtClean="0"/>
              <a:t> (osvobozeno od autorských práv)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BAKTERIA – A CELL</a:t>
            </a:r>
            <a:endParaRPr lang="cs-CZ" dirty="0"/>
          </a:p>
        </p:txBody>
      </p:sp>
      <p:pic>
        <p:nvPicPr>
          <p:cNvPr id="1027" name="Picture 3" descr="C:\Users\Alena\Desktop\bunka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3378308"/>
            <a:ext cx="4618856" cy="2594230"/>
          </a:xfrm>
          <a:prstGeom prst="rect">
            <a:avLst/>
          </a:prstGeom>
          <a:noFill/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1. DNA</a:t>
            </a:r>
          </a:p>
          <a:p>
            <a:r>
              <a:rPr lang="en-GB" dirty="0" smtClean="0"/>
              <a:t>2. Cell wall</a:t>
            </a:r>
          </a:p>
          <a:p>
            <a:r>
              <a:rPr lang="en-GB" dirty="0" smtClean="0"/>
              <a:t>3. Cytoplasm membrane</a:t>
            </a:r>
          </a:p>
          <a:p>
            <a:r>
              <a:rPr lang="en-GB" dirty="0" smtClean="0"/>
              <a:t>4. </a:t>
            </a:r>
            <a:r>
              <a:rPr lang="en-GB" dirty="0" err="1" smtClean="0"/>
              <a:t>Mesosome</a:t>
            </a:r>
            <a:endParaRPr lang="en-GB" dirty="0" smtClean="0"/>
          </a:p>
          <a:p>
            <a:r>
              <a:rPr lang="en-GB" dirty="0" smtClean="0"/>
              <a:t>5. </a:t>
            </a:r>
            <a:r>
              <a:rPr lang="en-GB" dirty="0" err="1" smtClean="0"/>
              <a:t>Ribosomes</a:t>
            </a:r>
            <a:endParaRPr lang="en-GB" dirty="0" smtClean="0"/>
          </a:p>
          <a:p>
            <a:r>
              <a:rPr lang="en-GB" dirty="0" smtClean="0"/>
              <a:t>6. Cytoplasm</a:t>
            </a:r>
          </a:p>
          <a:p>
            <a:r>
              <a:rPr lang="en-GB" dirty="0" smtClean="0"/>
              <a:t>7. Flagellum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Unicellular organisms</a:t>
            </a:r>
          </a:p>
          <a:p>
            <a:r>
              <a:rPr lang="en-GB" dirty="0" smtClean="0"/>
              <a:t>Cosmopolitan spreading (water, air, soil, human body)</a:t>
            </a:r>
          </a:p>
          <a:p>
            <a:r>
              <a:rPr lang="en-GB" b="1" dirty="0" smtClean="0"/>
              <a:t>Bacteriology = </a:t>
            </a:r>
            <a:r>
              <a:rPr lang="en-GB" dirty="0" smtClean="0"/>
              <a:t>a science about bacteria</a:t>
            </a:r>
          </a:p>
          <a:p>
            <a:r>
              <a:rPr lang="en-GB" dirty="0" smtClean="0"/>
              <a:t>They have a diverse shape:</a:t>
            </a:r>
          </a:p>
          <a:p>
            <a:r>
              <a:rPr lang="en-GB" dirty="0" smtClean="0"/>
              <a:t>a) </a:t>
            </a:r>
            <a:r>
              <a:rPr lang="cs-CZ" b="1" dirty="0" err="1" smtClean="0"/>
              <a:t>cocci</a:t>
            </a:r>
            <a:endParaRPr lang="en-GB" b="1" dirty="0" smtClean="0"/>
          </a:p>
          <a:p>
            <a:r>
              <a:rPr lang="en-GB" dirty="0" smtClean="0"/>
              <a:t> coca            </a:t>
            </a:r>
            <a:r>
              <a:rPr lang="en-GB" dirty="0" err="1" smtClean="0"/>
              <a:t>diplococcus</a:t>
            </a:r>
            <a:r>
              <a:rPr lang="en-GB" dirty="0" smtClean="0"/>
              <a:t>              </a:t>
            </a:r>
            <a:r>
              <a:rPr lang="en-GB" dirty="0" err="1" smtClean="0"/>
              <a:t>steptococcus</a:t>
            </a:r>
            <a:r>
              <a:rPr lang="en-GB" dirty="0" smtClean="0"/>
              <a:t> </a:t>
            </a:r>
            <a:endParaRPr lang="en-GB" b="1" dirty="0" smtClean="0"/>
          </a:p>
        </p:txBody>
      </p:sp>
      <p:sp>
        <p:nvSpPr>
          <p:cNvPr id="4" name="Elipsa 3"/>
          <p:cNvSpPr/>
          <p:nvPr/>
        </p:nvSpPr>
        <p:spPr>
          <a:xfrm>
            <a:off x="1043608" y="5949280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Elipsa 4"/>
          <p:cNvSpPr/>
          <p:nvPr/>
        </p:nvSpPr>
        <p:spPr>
          <a:xfrm>
            <a:off x="3419872" y="6021288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2843808" y="6021288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Elipsa 6"/>
          <p:cNvSpPr/>
          <p:nvPr/>
        </p:nvSpPr>
        <p:spPr>
          <a:xfrm>
            <a:off x="6516216" y="5949280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5940152" y="5949280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Elipsa 8"/>
          <p:cNvSpPr/>
          <p:nvPr/>
        </p:nvSpPr>
        <p:spPr>
          <a:xfrm>
            <a:off x="5364088" y="5949280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Elipsa 9"/>
          <p:cNvSpPr/>
          <p:nvPr/>
        </p:nvSpPr>
        <p:spPr>
          <a:xfrm>
            <a:off x="7092280" y="5949280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Staphylococcus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Elipsa 3"/>
          <p:cNvSpPr/>
          <p:nvPr/>
        </p:nvSpPr>
        <p:spPr>
          <a:xfrm>
            <a:off x="683568" y="2780928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Elipsa 4"/>
          <p:cNvSpPr/>
          <p:nvPr/>
        </p:nvSpPr>
        <p:spPr>
          <a:xfrm>
            <a:off x="1403648" y="2780928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Elipsa 5"/>
          <p:cNvSpPr/>
          <p:nvPr/>
        </p:nvSpPr>
        <p:spPr>
          <a:xfrm>
            <a:off x="2123728" y="2780928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Elipsa 9"/>
          <p:cNvSpPr/>
          <p:nvPr/>
        </p:nvSpPr>
        <p:spPr>
          <a:xfrm>
            <a:off x="2843808" y="2780928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Elipsa 14"/>
          <p:cNvSpPr/>
          <p:nvPr/>
        </p:nvSpPr>
        <p:spPr>
          <a:xfrm>
            <a:off x="1043608" y="3429000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1763688" y="3429000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Elipsa 16"/>
          <p:cNvSpPr/>
          <p:nvPr/>
        </p:nvSpPr>
        <p:spPr>
          <a:xfrm>
            <a:off x="2483768" y="3429000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Elipsa 17"/>
          <p:cNvSpPr/>
          <p:nvPr/>
        </p:nvSpPr>
        <p:spPr>
          <a:xfrm>
            <a:off x="1403648" y="4077072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Elipsa 18"/>
          <p:cNvSpPr/>
          <p:nvPr/>
        </p:nvSpPr>
        <p:spPr>
          <a:xfrm>
            <a:off x="2123728" y="4077072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Elipsa 19"/>
          <p:cNvSpPr/>
          <p:nvPr/>
        </p:nvSpPr>
        <p:spPr>
          <a:xfrm>
            <a:off x="1763688" y="4725144"/>
            <a:ext cx="72008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b) </a:t>
            </a:r>
            <a:r>
              <a:rPr lang="cs-CZ" b="1" dirty="0" err="1" smtClean="0"/>
              <a:t>bacilli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</a:p>
          <a:p>
            <a:pPr marL="109728" indent="0">
              <a:buNone/>
            </a:pPr>
            <a:r>
              <a:rPr lang="cs-CZ" dirty="0" smtClean="0"/>
              <a:t>   rod-</a:t>
            </a:r>
            <a:r>
              <a:rPr lang="cs-CZ" dirty="0" err="1" smtClean="0"/>
              <a:t>shaped</a:t>
            </a:r>
            <a:r>
              <a:rPr lang="cs-CZ" dirty="0" smtClean="0"/>
              <a:t>                     </a:t>
            </a:r>
            <a:r>
              <a:rPr lang="cs-CZ" dirty="0" smtClean="0"/>
              <a:t>vibrio</a:t>
            </a:r>
          </a:p>
        </p:txBody>
      </p:sp>
      <p:sp>
        <p:nvSpPr>
          <p:cNvPr id="4" name="Ohnutý pruh 3"/>
          <p:cNvSpPr/>
          <p:nvPr/>
        </p:nvSpPr>
        <p:spPr>
          <a:xfrm>
            <a:off x="4355976" y="3284984"/>
            <a:ext cx="1080120" cy="1058416"/>
          </a:xfrm>
          <a:prstGeom prst="blockArc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Vývojový diagram: postup 4"/>
          <p:cNvSpPr/>
          <p:nvPr/>
        </p:nvSpPr>
        <p:spPr>
          <a:xfrm>
            <a:off x="971600" y="3429000"/>
            <a:ext cx="1224136" cy="144016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BAKTERIA - REPRODUCTION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They use a cell division for the reproduction</a:t>
            </a:r>
          </a:p>
          <a:p>
            <a:r>
              <a:rPr lang="en-GB" b="1" dirty="0" smtClean="0"/>
              <a:t>Doubling time = </a:t>
            </a:r>
            <a:r>
              <a:rPr lang="en-GB" dirty="0" smtClean="0"/>
              <a:t>the time period from one division to the other one</a:t>
            </a:r>
          </a:p>
          <a:p>
            <a:r>
              <a:rPr lang="en-GB" b="1" dirty="0" smtClean="0"/>
              <a:t>Spores:</a:t>
            </a:r>
          </a:p>
          <a:p>
            <a:r>
              <a:rPr lang="en-GB" dirty="0" smtClean="0"/>
              <a:t>They are resistant to high temperatures, radiation…</a:t>
            </a:r>
          </a:p>
          <a:p>
            <a:r>
              <a:rPr lang="en-GB" dirty="0" smtClean="0"/>
              <a:t>They are able to survive unfavourable conditions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BAKTERIA – RELATION TO THE OXYGEN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971600" y="2348880"/>
          <a:ext cx="712879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BAKTERIA – LIFE FORMS FORMY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/>
              <a:t>Pathogenic </a:t>
            </a:r>
            <a:r>
              <a:rPr lang="en-GB" b="1" dirty="0" err="1" smtClean="0"/>
              <a:t>bacteriae</a:t>
            </a:r>
            <a:r>
              <a:rPr lang="en-GB" b="1" dirty="0" smtClean="0"/>
              <a:t> </a:t>
            </a:r>
            <a:r>
              <a:rPr lang="en-GB" dirty="0" smtClean="0"/>
              <a:t>– cause illnesses</a:t>
            </a:r>
          </a:p>
          <a:p>
            <a:pPr>
              <a:lnSpc>
                <a:spcPct val="150000"/>
              </a:lnSpc>
            </a:pPr>
            <a:r>
              <a:rPr lang="en-GB" b="1" dirty="0" smtClean="0"/>
              <a:t>Saprophytic </a:t>
            </a:r>
            <a:r>
              <a:rPr lang="en-GB" b="1" dirty="0" err="1" smtClean="0"/>
              <a:t>bacteriae</a:t>
            </a:r>
            <a:r>
              <a:rPr lang="en-GB" b="1" dirty="0" smtClean="0"/>
              <a:t> </a:t>
            </a:r>
            <a:r>
              <a:rPr lang="en-GB" dirty="0" smtClean="0"/>
              <a:t>– moulder and decompose substances</a:t>
            </a:r>
            <a:endParaRPr lang="en-GB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b="1" dirty="0" smtClean="0"/>
              <a:t>Symbiosis </a:t>
            </a:r>
            <a:r>
              <a:rPr lang="en-GB" dirty="0" smtClean="0"/>
              <a:t>– </a:t>
            </a:r>
            <a:r>
              <a:rPr lang="en-GB" dirty="0" err="1" smtClean="0"/>
              <a:t>symbionts</a:t>
            </a:r>
            <a:r>
              <a:rPr lang="en-GB" dirty="0" smtClean="0"/>
              <a:t> of animals, a man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BAKTERIA - SYMBIOTIC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1. </a:t>
            </a:r>
            <a:r>
              <a:rPr lang="en-GB" b="1" dirty="0" smtClean="0"/>
              <a:t>Lactobacillus </a:t>
            </a:r>
            <a:r>
              <a:rPr lang="en-GB" dirty="0" smtClean="0"/>
              <a:t>– lactic acid production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2. </a:t>
            </a:r>
            <a:r>
              <a:rPr lang="en-GB" b="1" dirty="0" smtClean="0"/>
              <a:t>Escherichia coli-</a:t>
            </a:r>
            <a:r>
              <a:rPr lang="en-GB" dirty="0" smtClean="0"/>
              <a:t> in the man colon, provides K vitamin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3. </a:t>
            </a:r>
            <a:r>
              <a:rPr lang="en-GB" b="1" dirty="0" smtClean="0"/>
              <a:t>Nodule bacteria </a:t>
            </a:r>
            <a:r>
              <a:rPr lang="en-GB" dirty="0" smtClean="0"/>
              <a:t>– symbiosis with </a:t>
            </a:r>
            <a:r>
              <a:rPr lang="en-GB" dirty="0" err="1" smtClean="0"/>
              <a:t>fabaceous</a:t>
            </a:r>
            <a:r>
              <a:rPr lang="en-GB" dirty="0" smtClean="0"/>
              <a:t> plants, they enrich soil by nitrogen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378</TotalTime>
  <Words>503</Words>
  <Application>Microsoft Office PowerPoint</Application>
  <PresentationFormat>Předvádění na obrazovce (4:3)</PresentationFormat>
  <Paragraphs>91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Georgia</vt:lpstr>
      <vt:lpstr>Trebuchet MS</vt:lpstr>
      <vt:lpstr>Wingdings 2</vt:lpstr>
      <vt:lpstr>Urbanistický</vt:lpstr>
      <vt:lpstr>BACTERIA</vt:lpstr>
      <vt:lpstr>BAKTERIA – A CELL</vt:lpstr>
      <vt:lpstr>BAKTERIA</vt:lpstr>
      <vt:lpstr>BAKTERIA</vt:lpstr>
      <vt:lpstr>BAKTERIA</vt:lpstr>
      <vt:lpstr>BAKTERIA - REPRODUCTION</vt:lpstr>
      <vt:lpstr>BAKTERIA – RELATION TO THE OXYGEN</vt:lpstr>
      <vt:lpstr>BAKTERIA – LIFE FORMS FORMY ŽIVOTA</vt:lpstr>
      <vt:lpstr>BAKTERIA - SYMBIOTIC</vt:lpstr>
      <vt:lpstr>BAKTERIA – INFECTIONS OF A MAN</vt:lpstr>
      <vt:lpstr>BAKTERIA – INFECTIONS OF A MAN</vt:lpstr>
      <vt:lpstr>BAKTERIA – INFECTIONS OF A MAN</vt:lpstr>
      <vt:lpstr>BAKTERIA – INFECTIONS OF A MAN</vt:lpstr>
      <vt:lpstr>BAKTERIA - IMPORTANCE</vt:lpstr>
      <vt:lpstr>REVISION:</vt:lpstr>
      <vt:lpstr>Sources: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BAKTERIE</dc:title>
  <dc:creator>Alča</dc:creator>
  <cp:lastModifiedBy>Dorážková Miloslava</cp:lastModifiedBy>
  <cp:revision>69</cp:revision>
  <dcterms:created xsi:type="dcterms:W3CDTF">2014-06-09T15:32:52Z</dcterms:created>
  <dcterms:modified xsi:type="dcterms:W3CDTF">2014-12-10T06:30:06Z</dcterms:modified>
</cp:coreProperties>
</file>