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3" r:id="rId5"/>
    <p:sldId id="274" r:id="rId6"/>
    <p:sldId id="259" r:id="rId7"/>
    <p:sldId id="262" r:id="rId8"/>
    <p:sldId id="260" r:id="rId9"/>
    <p:sldId id="263" r:id="rId10"/>
    <p:sldId id="264" r:id="rId11"/>
    <p:sldId id="261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 varScale="1">
        <p:scale>
          <a:sx n="87" d="100"/>
          <a:sy n="87" d="100"/>
        </p:scale>
        <p:origin x="151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E70B7B9-502D-4729-8328-BE3AA2D359D7}" type="datetimeFigureOut">
              <a:rPr lang="cs-CZ" smtClean="0"/>
              <a:pPr/>
              <a:t>6.10.2014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8CCF6AC-DD4A-460E-B8C5-216905495F7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8/8a/Gorila-Madrid.jpg?uselang=cs" TargetMode="External"/><Relationship Id="rId3" Type="http://schemas.openxmlformats.org/officeDocument/2006/relationships/hyperlink" Target="http://commons.wikimedia.org/wiki/Lemur_catta" TargetMode="External"/><Relationship Id="rId7" Type="http://schemas.openxmlformats.org/officeDocument/2006/relationships/hyperlink" Target="http://commons.wikimedia.org/wiki/Pan_troglodytes" TargetMode="External"/><Relationship Id="rId2" Type="http://schemas.openxmlformats.org/officeDocument/2006/relationships/hyperlink" Target="http://commons.wikimedia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pload.wikimedia.org/wikipedia/commons/6/6c/Kockodan_husarsky_zooohrada.JPG?uselang=cs" TargetMode="External"/><Relationship Id="rId5" Type="http://schemas.openxmlformats.org/officeDocument/2006/relationships/hyperlink" Target="http://upload.wikimedia.org/wikipedia/commons/4/41/Macaca_mulatta,_Puerto_Rico.jpg?uselang=cs" TargetMode="External"/><Relationship Id="rId4" Type="http://schemas.openxmlformats.org/officeDocument/2006/relationships/hyperlink" Target="http://commons.wikimedia.org/wiki/Galago_senegalensis" TargetMode="External"/><Relationship Id="rId9" Type="http://schemas.openxmlformats.org/officeDocument/2006/relationships/hyperlink" Target="http://commons.wikimedia.org/wiki/Pongo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PRIMÁTI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07704" y="4365104"/>
            <a:ext cx="4953000" cy="1752600"/>
          </a:xfrm>
        </p:spPr>
        <p:txBody>
          <a:bodyPr>
            <a:normAutofit/>
          </a:bodyPr>
          <a:lstStyle/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Výukový materiál EK 03 </a:t>
            </a:r>
            <a:r>
              <a:rPr lang="cs-CZ" sz="1800" b="1" smtClean="0">
                <a:solidFill>
                  <a:prstClr val="black"/>
                </a:solidFill>
                <a:latin typeface="Arial" pitchFamily="34" charset="0"/>
              </a:rPr>
              <a:t>- 81</a:t>
            </a:r>
            <a:endParaRPr lang="cs-CZ" sz="18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800" b="1" dirty="0" smtClean="0">
                <a:solidFill>
                  <a:prstClr val="black"/>
                </a:solidFill>
                <a:latin typeface="Arial" pitchFamily="34" charset="0"/>
              </a:rPr>
              <a:t>Tvůrce: Mgr. Alena Výborná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Projekt: S anglickým jazykem do dalších předmětů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Registrační číslo: CZ.1.07/1.1.36/03.0005</a:t>
            </a:r>
          </a:p>
          <a:p>
            <a:pPr marL="0"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</a:rPr>
              <a:t>Tento projekt je spolufinancován ESF a SR ČR</a:t>
            </a:r>
            <a:endParaRPr lang="cs-CZ" sz="1400" dirty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975" y="549275"/>
            <a:ext cx="4421188" cy="1079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Kočkodan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21506" name="Picture 2" descr="File:Kockodan husarsky zooohra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404664"/>
            <a:ext cx="4646290" cy="6195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PRIMÁTI – OPICE A LIDOOPI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Paviáni </a:t>
            </a:r>
          </a:p>
          <a:p>
            <a:r>
              <a:rPr lang="cs-CZ" dirty="0" smtClean="0"/>
              <a:t>Opice s dlouhou obličejovou částí hlavy</a:t>
            </a:r>
          </a:p>
          <a:p>
            <a:r>
              <a:rPr lang="cs-CZ" dirty="0" smtClean="0"/>
              <a:t>Afrika a jižní část Arabského poloostrova</a:t>
            </a:r>
          </a:p>
          <a:p>
            <a:r>
              <a:rPr lang="cs-CZ" dirty="0" smtClean="0"/>
              <a:t>Samci jsou mnohem větší než samice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Pavián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File:Male Guinea Baboon in Nuremberg Zo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22866"/>
            <a:ext cx="5819800" cy="4364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PRIMÁTI – OPICE A LIDOOPI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Malpy</a:t>
            </a:r>
          </a:p>
          <a:p>
            <a:r>
              <a:rPr lang="cs-CZ" dirty="0" smtClean="0"/>
              <a:t>Vysoká inteligence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23554" name="Picture 2" descr="File:Capuchin Costa R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2060848"/>
            <a:ext cx="4614689" cy="4516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PRIMÁTI – LIDOOPI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Jsou velcí</a:t>
            </a:r>
          </a:p>
          <a:p>
            <a:r>
              <a:rPr lang="cs-CZ" dirty="0" smtClean="0"/>
              <a:t>Bezocasí</a:t>
            </a:r>
          </a:p>
          <a:p>
            <a:r>
              <a:rPr lang="cs-CZ" dirty="0" smtClean="0"/>
              <a:t>Ohroženi</a:t>
            </a:r>
          </a:p>
          <a:p>
            <a:r>
              <a:rPr lang="cs-CZ" b="1" dirty="0" smtClean="0"/>
              <a:t>Šimpanz </a:t>
            </a:r>
            <a:r>
              <a:rPr lang="cs-CZ" dirty="0" smtClean="0"/>
              <a:t>(kriticky ohrožený)</a:t>
            </a:r>
            <a:endParaRPr lang="cs-CZ" b="1" dirty="0" smtClean="0"/>
          </a:p>
          <a:p>
            <a:r>
              <a:rPr lang="cs-CZ" b="1" dirty="0" smtClean="0"/>
              <a:t>Gorila </a:t>
            </a:r>
            <a:r>
              <a:rPr lang="cs-CZ" dirty="0" smtClean="0"/>
              <a:t>(kriticky ohrožený)</a:t>
            </a:r>
          </a:p>
          <a:p>
            <a:r>
              <a:rPr lang="cs-CZ" b="1" dirty="0" smtClean="0"/>
              <a:t>Orangutan </a:t>
            </a:r>
            <a:r>
              <a:rPr lang="cs-CZ" dirty="0" smtClean="0"/>
              <a:t>(asijské pralesy)</a:t>
            </a:r>
          </a:p>
          <a:p>
            <a:r>
              <a:rPr lang="cs-CZ" b="1" dirty="0" err="1" smtClean="0"/>
              <a:t>Gibon</a:t>
            </a:r>
            <a:endParaRPr lang="cs-CZ" b="1" dirty="0" smtClean="0"/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Šimpanz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4578" name="Picture 2" descr="http://upload.wikimedia.org/wikipedia/commons/thumb/c/c1/Gombe_Stream_NP_Alphatier.jpg/640px-Gombe_Stream_NP_Alphati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7422" y="980728"/>
            <a:ext cx="3961880" cy="5544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Gorila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http://upload.wikimedia.org/wikipedia/commons/8/8a/Gorila-Madrid.jpg?uselang=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132856"/>
            <a:ext cx="6683896" cy="44531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Orangutan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7650" name="Picture 2" descr="http://upload.wikimedia.org/wikipedia/commons/thumb/9/93/Orang-utan_bukit_lawang_2006.jpg/800px-Orang-utan_bukit_lawang_2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078850"/>
            <a:ext cx="5892180" cy="4419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OPAKOVÁNÍ: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1) Jaký je hlavní znak primátů?</a:t>
            </a:r>
          </a:p>
          <a:p>
            <a:pPr lvl="1"/>
            <a:r>
              <a:rPr lang="cs-CZ" dirty="0" smtClean="0"/>
              <a:t>Nehty na konci prstů</a:t>
            </a:r>
          </a:p>
          <a:p>
            <a:r>
              <a:rPr lang="cs-CZ" dirty="0" smtClean="0"/>
              <a:t>2) Kde žijí poloopice?</a:t>
            </a:r>
          </a:p>
          <a:p>
            <a:pPr lvl="1"/>
            <a:r>
              <a:rPr lang="cs-CZ" dirty="0" smtClean="0"/>
              <a:t>Afrika a Asie</a:t>
            </a:r>
          </a:p>
          <a:p>
            <a:r>
              <a:rPr lang="cs-CZ" dirty="0" smtClean="0"/>
              <a:t>3) Ohrožená poloopice s velkýma očima, která se pohybuje pomocí skoků:</a:t>
            </a:r>
          </a:p>
          <a:p>
            <a:pPr lvl="1"/>
            <a:r>
              <a:rPr lang="cs-CZ" dirty="0" smtClean="0"/>
              <a:t>Komba</a:t>
            </a:r>
          </a:p>
          <a:p>
            <a:r>
              <a:rPr lang="cs-CZ" dirty="0" smtClean="0"/>
              <a:t>4) Opice s dlouhou obličejovou částí </a:t>
            </a:r>
            <a:r>
              <a:rPr lang="cs-CZ" smtClean="0"/>
              <a:t>hlavy jsou:</a:t>
            </a:r>
            <a:endParaRPr lang="cs-CZ" dirty="0" smtClean="0"/>
          </a:p>
          <a:p>
            <a:pPr lvl="1"/>
            <a:r>
              <a:rPr lang="cs-CZ" dirty="0" smtClean="0"/>
              <a:t>Paviáni</a:t>
            </a:r>
          </a:p>
          <a:p>
            <a:r>
              <a:rPr lang="cs-CZ" dirty="0" smtClean="0"/>
              <a:t>5) Kteří </a:t>
            </a:r>
            <a:r>
              <a:rPr lang="cs-CZ" dirty="0" err="1" smtClean="0"/>
              <a:t>lidoopi</a:t>
            </a:r>
            <a:r>
              <a:rPr lang="cs-CZ" dirty="0" smtClean="0"/>
              <a:t> se vyskytují v Asijských pralesích?</a:t>
            </a:r>
          </a:p>
          <a:p>
            <a:pPr lvl="1"/>
            <a:r>
              <a:rPr lang="cs-CZ" dirty="0" err="1" smtClean="0"/>
              <a:t>giboni</a:t>
            </a:r>
            <a:r>
              <a:rPr lang="cs-CZ" dirty="0" smtClean="0"/>
              <a:t> </a:t>
            </a:r>
          </a:p>
          <a:p>
            <a:pPr lvl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sz="1600" dirty="0"/>
              <a:t>DOBRORUKA, Luděk J. </a:t>
            </a:r>
            <a:r>
              <a:rPr lang="cs-CZ" sz="1600" i="1" dirty="0"/>
              <a:t>Přírodopis III pro 8. ročník základní školy</a:t>
            </a:r>
            <a:r>
              <a:rPr lang="cs-CZ" sz="1600" dirty="0"/>
              <a:t>. 3. vyd. Praha: </a:t>
            </a:r>
            <a:r>
              <a:rPr lang="cs-CZ" sz="1600" dirty="0" err="1"/>
              <a:t>Scientia</a:t>
            </a:r>
            <a:r>
              <a:rPr lang="cs-CZ" sz="1600" dirty="0"/>
              <a:t>, 2010, 159 s. </a:t>
            </a:r>
            <a:r>
              <a:rPr lang="cs-CZ" sz="1600"/>
              <a:t>ISBN 978-80-86960-61-6. </a:t>
            </a:r>
            <a:endParaRPr lang="cs-CZ" sz="2000" dirty="0" smtClean="0"/>
          </a:p>
          <a:p>
            <a:r>
              <a:rPr lang="cs-CZ" sz="2000" dirty="0" smtClean="0"/>
              <a:t>Obrázky: </a:t>
            </a:r>
          </a:p>
          <a:p>
            <a:pPr>
              <a:buNone/>
            </a:pPr>
            <a:r>
              <a:rPr lang="cs-CZ" sz="2000" dirty="0" smtClean="0">
                <a:hlinkClick r:id="rId2"/>
              </a:rPr>
              <a:t>http://commons.wikimedia.org</a:t>
            </a:r>
            <a:r>
              <a:rPr lang="cs-CZ" sz="2000" dirty="0" smtClean="0"/>
              <a:t>, 22. 8. 2014</a:t>
            </a:r>
          </a:p>
          <a:p>
            <a:r>
              <a:rPr lang="cs-CZ" sz="2000" dirty="0" smtClean="0">
                <a:hlinkClick r:id="rId3"/>
              </a:rPr>
              <a:t>http://commons.wikimedia.org/wiki/Lemur_catta#mediaviewer/File:Lemurien_1006a.JPG</a:t>
            </a:r>
            <a:endParaRPr lang="cs-CZ" sz="2000" dirty="0" smtClean="0"/>
          </a:p>
          <a:p>
            <a:r>
              <a:rPr lang="cs-CZ" sz="2000" dirty="0" smtClean="0">
                <a:hlinkClick r:id="rId3"/>
              </a:rPr>
              <a:t>http://commons.wikimedia.org/wiki/Lemur_catta#mediaviewer/File:L%C3%A9murien_1052a.JPG</a:t>
            </a:r>
            <a:endParaRPr lang="cs-CZ" sz="2000" dirty="0" smtClean="0"/>
          </a:p>
          <a:p>
            <a:r>
              <a:rPr lang="cs-CZ" sz="2000" dirty="0" smtClean="0">
                <a:hlinkClick r:id="rId4"/>
              </a:rPr>
              <a:t>http://commons.wikimedia.org/wiki/Galago_senegalensis#mediaviewer/File:Galago_senegalensis-Mus%C3%A9e_zoologique_de_Strasbourg.jpg</a:t>
            </a:r>
            <a:endParaRPr lang="cs-CZ" sz="2000" dirty="0" smtClean="0"/>
          </a:p>
          <a:p>
            <a:r>
              <a:rPr lang="cs-CZ" sz="2000" dirty="0" smtClean="0">
                <a:hlinkClick r:id="rId5"/>
              </a:rPr>
              <a:t>http://upload.wikimedia.org/wikipedia/commons/4/41/Macaca_mulatta%2C_Puerto_Rico.jpg?uselang=cs</a:t>
            </a:r>
            <a:endParaRPr lang="cs-CZ" sz="2000" dirty="0" smtClean="0"/>
          </a:p>
          <a:p>
            <a:r>
              <a:rPr lang="cs-CZ" sz="2000" dirty="0" smtClean="0">
                <a:hlinkClick r:id="rId6"/>
              </a:rPr>
              <a:t>http://upload.wikimedia.org/wikipedia/commons/6/6c/Kockodan_husarsky_zooohrada.JPG?uselang=cs</a:t>
            </a:r>
            <a:endParaRPr lang="cs-CZ" sz="2000" dirty="0" smtClean="0"/>
          </a:p>
          <a:p>
            <a:r>
              <a:rPr lang="cs-CZ" sz="2000" dirty="0" smtClean="0">
                <a:hlinkClick r:id="rId7"/>
              </a:rPr>
              <a:t>http://commons.wikimedia.org/wiki/Pan_troglodytes#mediaviewer/File:Gombe_Stream_NP_Alphatier.jpg</a:t>
            </a:r>
            <a:endParaRPr lang="cs-CZ" sz="2000" dirty="0" smtClean="0"/>
          </a:p>
          <a:p>
            <a:r>
              <a:rPr lang="cs-CZ" sz="2000" dirty="0" smtClean="0">
                <a:hlinkClick r:id="rId8"/>
              </a:rPr>
              <a:t>http://upload.wikimedia.org/wikipedia/commons/8/8a/Gorila-Madrid.jpg?uselang=cs</a:t>
            </a:r>
            <a:endParaRPr lang="cs-CZ" sz="2000" dirty="0" smtClean="0"/>
          </a:p>
          <a:p>
            <a:r>
              <a:rPr lang="cs-CZ" sz="2000" dirty="0" smtClean="0">
                <a:hlinkClick r:id="rId9"/>
              </a:rPr>
              <a:t>http://commons.wikimedia.org/wiki/Pongo#mediaviewer/File:Orang-utan_bukit_lawang_2006.jpg</a:t>
            </a:r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PRIMÁTI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Velmi důležitá skupina savců</a:t>
            </a:r>
          </a:p>
          <a:p>
            <a:r>
              <a:rPr lang="cs-CZ" dirty="0" smtClean="0"/>
              <a:t>Patří sem:</a:t>
            </a:r>
          </a:p>
          <a:p>
            <a:pPr lvl="1"/>
            <a:r>
              <a:rPr lang="cs-CZ" dirty="0" smtClean="0"/>
              <a:t>Poloopice</a:t>
            </a:r>
          </a:p>
          <a:p>
            <a:pPr lvl="1"/>
            <a:r>
              <a:rPr lang="cs-CZ" dirty="0" smtClean="0"/>
              <a:t>Opice</a:t>
            </a:r>
          </a:p>
          <a:p>
            <a:pPr lvl="1"/>
            <a:r>
              <a:rPr lang="cs-CZ" dirty="0" err="1" smtClean="0"/>
              <a:t>Lidoopi</a:t>
            </a:r>
            <a:endParaRPr lang="cs-CZ" dirty="0" smtClean="0"/>
          </a:p>
          <a:p>
            <a:pPr lvl="1"/>
            <a:r>
              <a:rPr lang="cs-CZ" dirty="0" smtClean="0"/>
              <a:t>Člověk</a:t>
            </a:r>
          </a:p>
          <a:p>
            <a:r>
              <a:rPr lang="cs-CZ" dirty="0" smtClean="0"/>
              <a:t>Jeden z typických znaků je vytvoření</a:t>
            </a:r>
            <a:r>
              <a:rPr lang="cs-CZ" b="1" dirty="0" smtClean="0"/>
              <a:t> plochých nehtů</a:t>
            </a:r>
          </a:p>
          <a:p>
            <a:r>
              <a:rPr lang="cs-CZ" dirty="0" smtClean="0"/>
              <a:t>Býložravci, všežravci, hmyzožravci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PRIMÁTI - POLOOPICE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Afrika, Asie</a:t>
            </a:r>
          </a:p>
          <a:p>
            <a:r>
              <a:rPr lang="cs-CZ" dirty="0" smtClean="0"/>
              <a:t>Většina žije nočním způsobem života</a:t>
            </a:r>
          </a:p>
          <a:p>
            <a:r>
              <a:rPr lang="cs-CZ" dirty="0" smtClean="0"/>
              <a:t>Mají velké oči</a:t>
            </a:r>
          </a:p>
          <a:p>
            <a:r>
              <a:rPr lang="cs-CZ" b="1" dirty="0" smtClean="0"/>
              <a:t>Lemur kata</a:t>
            </a:r>
          </a:p>
          <a:p>
            <a:pPr lvl="1"/>
            <a:r>
              <a:rPr lang="cs-CZ" dirty="0" smtClean="0"/>
              <a:t>Madagaskar</a:t>
            </a:r>
          </a:p>
          <a:p>
            <a:pPr lvl="1"/>
            <a:r>
              <a:rPr lang="cs-CZ" dirty="0" smtClean="0"/>
              <a:t>Býložravec</a:t>
            </a:r>
          </a:p>
          <a:p>
            <a:pPr lvl="1"/>
            <a:r>
              <a:rPr lang="cs-CZ" dirty="0" smtClean="0"/>
              <a:t>Ohrožený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Lemur kata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8674" name="Picture 2" descr="http://upload.wikimedia.org/wikipedia/commons/thumb/7/78/Lemurien_1006a.JPG/640px-Lemurien_100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32656"/>
            <a:ext cx="4176464" cy="6264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1746" name="Picture 2" descr="http://upload.wikimedia.org/wikipedia/commons/thumb/7/70/L%C3%A9murien_1052a.JPG/1024px-L%C3%A9murien_105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327" y="908720"/>
            <a:ext cx="8538128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PRIMÁTI - POLOOPICE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Komba</a:t>
            </a: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Malé druhy s velkýma očima a ušima</a:t>
            </a:r>
          </a:p>
          <a:p>
            <a:pPr lvl="1"/>
            <a:r>
              <a:rPr lang="cs-CZ" dirty="0" smtClean="0"/>
              <a:t>Dlouhé zadní nohy</a:t>
            </a:r>
          </a:p>
          <a:p>
            <a:pPr lvl="1"/>
            <a:r>
              <a:rPr lang="cs-CZ" dirty="0" smtClean="0"/>
              <a:t>Pohybují se dlouhými skoky</a:t>
            </a:r>
          </a:p>
          <a:p>
            <a:pPr lvl="1"/>
            <a:r>
              <a:rPr lang="cs-CZ" dirty="0" smtClean="0"/>
              <a:t>Živí se hmyzem a drobnými obratlovci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http://upload.wikimedia.org/wikipedia/commons/thumb/3/3c/Galago_senegalensis-Mus%C3%A9e_zoologique_de_Strasbourg.jpg/640px-Galago_senegalensis-Mus%C3%A9e_zoologique_de_Strasbour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548680"/>
            <a:ext cx="4608512" cy="6059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PRIMÁTI – OPICE A LIDOOPI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Kočkodani</a:t>
            </a:r>
          </a:p>
          <a:p>
            <a:pPr lvl="1"/>
            <a:r>
              <a:rPr lang="cs-CZ" dirty="0" smtClean="0"/>
              <a:t>Žijí v Africe na jih od Sahary</a:t>
            </a:r>
          </a:p>
          <a:p>
            <a:pPr lvl="1"/>
            <a:r>
              <a:rPr lang="cs-CZ" dirty="0" smtClean="0"/>
              <a:t>Většina žije stromovým způsobem života</a:t>
            </a:r>
          </a:p>
          <a:p>
            <a:pPr lvl="1"/>
            <a:r>
              <a:rPr lang="cs-CZ" dirty="0" smtClean="0"/>
              <a:t>Dlouhý ocas</a:t>
            </a:r>
          </a:p>
          <a:p>
            <a:pPr lvl="1"/>
            <a:r>
              <a:rPr lang="cs-CZ" dirty="0" smtClean="0"/>
              <a:t>Pralesní druhy pestře zbarveny</a:t>
            </a:r>
          </a:p>
          <a:p>
            <a:r>
              <a:rPr lang="cs-CZ" b="1" dirty="0" smtClean="0"/>
              <a:t>Makak </a:t>
            </a:r>
            <a:r>
              <a:rPr lang="cs-CZ" b="1" dirty="0" err="1" smtClean="0"/>
              <a:t>rhesus</a:t>
            </a:r>
            <a:endParaRPr lang="cs-CZ" b="1" dirty="0" smtClean="0"/>
          </a:p>
          <a:p>
            <a:pPr lvl="1"/>
            <a:r>
              <a:rPr lang="cs-CZ" dirty="0" smtClean="0"/>
              <a:t>V minulosti chovaný jako laboratorní zvíře</a:t>
            </a:r>
          </a:p>
          <a:p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Makak </a:t>
            </a:r>
            <a:r>
              <a:rPr lang="cs-CZ" dirty="0" err="1" smtClean="0"/>
              <a:t>rhesus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1266" name="Picture 2" descr="http://upload.wikimedia.org/wikipedia/commons/4/41/Macaca_mulatta%2C_Puerto_Rico.jpg?uselang=c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175345"/>
            <a:ext cx="7020272" cy="4682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201</TotalTime>
  <Words>324</Words>
  <Application>Microsoft Office PowerPoint</Application>
  <PresentationFormat>Předvádění na obrazovce (4:3)</PresentationFormat>
  <Paragraphs>88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Georgia</vt:lpstr>
      <vt:lpstr>Trebuchet MS</vt:lpstr>
      <vt:lpstr>Wingdings 2</vt:lpstr>
      <vt:lpstr>Urbanistický</vt:lpstr>
      <vt:lpstr>PRIMÁTI</vt:lpstr>
      <vt:lpstr>PRIMÁTI</vt:lpstr>
      <vt:lpstr>PRIMÁTI - POLOOPICE</vt:lpstr>
      <vt:lpstr>Lemur kata</vt:lpstr>
      <vt:lpstr>Prezentace aplikace PowerPoint</vt:lpstr>
      <vt:lpstr>PRIMÁTI - POLOOPICE</vt:lpstr>
      <vt:lpstr>Komba</vt:lpstr>
      <vt:lpstr>PRIMÁTI – OPICE A LIDOOPI</vt:lpstr>
      <vt:lpstr>Makak rhesus</vt:lpstr>
      <vt:lpstr>Kočkodan</vt:lpstr>
      <vt:lpstr>PRIMÁTI – OPICE A LIDOOPI</vt:lpstr>
      <vt:lpstr>Pavián</vt:lpstr>
      <vt:lpstr>PRIMÁTI – OPICE A LIDOOPI</vt:lpstr>
      <vt:lpstr>PRIMÁTI – LIDOOPI</vt:lpstr>
      <vt:lpstr>Šimpanz</vt:lpstr>
      <vt:lpstr>Gorila</vt:lpstr>
      <vt:lpstr>Orangutan</vt:lpstr>
      <vt:lpstr>OPAKOVÁNÍ:</vt:lpstr>
      <vt:lpstr>Zdroj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PRIMÁTI</dc:title>
  <dc:creator>Alča</dc:creator>
  <cp:lastModifiedBy>Výborná Alena</cp:lastModifiedBy>
  <cp:revision>16</cp:revision>
  <dcterms:created xsi:type="dcterms:W3CDTF">2014-08-12T11:17:04Z</dcterms:created>
  <dcterms:modified xsi:type="dcterms:W3CDTF">2014-10-06T09:11:47Z</dcterms:modified>
</cp:coreProperties>
</file>