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8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9" autoAdjust="0"/>
    <p:restoredTop sz="94660"/>
  </p:normalViewPr>
  <p:slideViewPr>
    <p:cSldViewPr>
      <p:cViewPr varScale="1">
        <p:scale>
          <a:sx n="87" d="100"/>
          <a:sy n="87" d="100"/>
        </p:scale>
        <p:origin x="154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délník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Obdélník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Obdélník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Obdélník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bdélník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Zaoblený obdélník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Zaoblený obdélník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Obdélník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83D6AF2E-5495-4712-BCD2-BE535CB94909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F2E-5495-4712-BCD2-BE535CB94909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F2E-5495-4712-BCD2-BE535CB94909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F2E-5495-4712-BCD2-BE535CB94909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6" name="Zástupný symbol pro datum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3D6AF2E-5495-4712-BCD2-BE535CB94909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83D6AF2E-5495-4712-BCD2-BE535CB94909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F2E-5495-4712-BCD2-BE535CB94909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F2E-5495-4712-BCD2-BE535CB94909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F2E-5495-4712-BCD2-BE535CB94909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F2E-5495-4712-BCD2-BE535CB94909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6AF2E-5495-4712-BCD2-BE535CB94909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délník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Obdélník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Obdélník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Obdélník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Obdélník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Zaoblený obdélník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Zaoblený obdélník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Obdélník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Obdélník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Obdélník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Obdélník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Obdélník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Obdélník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83D6AF2E-5495-4712-BCD2-BE535CB94909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73D3AA1-2665-42C0-BE68-9D83B382F1E3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cs.wikipedia.org/wiki/Je%C5%BEek" TargetMode="External"/><Relationship Id="rId7" Type="http://schemas.openxmlformats.org/officeDocument/2006/relationships/hyperlink" Target="http://upload.wikimedia.org/wikipedia/commons/b/b9/Five_flying_dogs_hanging_Sri_Lanka.JPG?uselang=cs" TargetMode="External"/><Relationship Id="rId2" Type="http://schemas.openxmlformats.org/officeDocument/2006/relationships/hyperlink" Target="http://commons.wikimedia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pload.wikimedia.org/wikipedia/commons/7/77/Big-eared-townsend-fledermaus.jpg" TargetMode="External"/><Relationship Id="rId5" Type="http://schemas.openxmlformats.org/officeDocument/2006/relationships/hyperlink" Target="http://upload.wikimedia.org/wikipedia/commons/6/6c/Sorex-araneus.jpg?uselang=cs" TargetMode="External"/><Relationship Id="rId4" Type="http://schemas.openxmlformats.org/officeDocument/2006/relationships/hyperlink" Target="http://cs.wikipedia.org/wiki/Je%C5%BEek_z%C3%A1padn%C3%A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HMYZOŽRVACI A LETOUNI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763688" y="4437112"/>
            <a:ext cx="4953000" cy="1752600"/>
          </a:xfrm>
        </p:spPr>
        <p:txBody>
          <a:bodyPr>
            <a:normAutofit/>
          </a:bodyPr>
          <a:lstStyle/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800" b="1" dirty="0" smtClean="0">
                <a:solidFill>
                  <a:prstClr val="black"/>
                </a:solidFill>
                <a:latin typeface="Arial" pitchFamily="34" charset="0"/>
              </a:rPr>
              <a:t>Výukový materiál EK 03 </a:t>
            </a:r>
            <a:r>
              <a:rPr lang="cs-CZ" sz="1800" b="1" smtClean="0">
                <a:solidFill>
                  <a:prstClr val="black"/>
                </a:solidFill>
                <a:latin typeface="Arial" pitchFamily="34" charset="0"/>
              </a:rPr>
              <a:t>- 80</a:t>
            </a:r>
            <a:endParaRPr lang="cs-CZ" sz="1800" b="1" dirty="0" smtClean="0">
              <a:solidFill>
                <a:prstClr val="black"/>
              </a:solidFill>
              <a:latin typeface="Arial" pitchFamily="34" charset="0"/>
            </a:endParaRPr>
          </a:p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800" b="1" dirty="0" smtClean="0">
                <a:solidFill>
                  <a:prstClr val="black"/>
                </a:solidFill>
                <a:latin typeface="Arial" pitchFamily="34" charset="0"/>
              </a:rPr>
              <a:t>Tvůrce: Mgr. Alena Výborná</a:t>
            </a:r>
          </a:p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400" dirty="0" smtClean="0">
                <a:solidFill>
                  <a:prstClr val="black"/>
                </a:solidFill>
                <a:latin typeface="Arial" pitchFamily="34" charset="0"/>
              </a:rPr>
              <a:t>Projekt: S anglickým jazykem do dalších předmětů</a:t>
            </a:r>
          </a:p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400" dirty="0" smtClean="0">
                <a:solidFill>
                  <a:prstClr val="black"/>
                </a:solidFill>
                <a:latin typeface="Arial" pitchFamily="34" charset="0"/>
              </a:rPr>
              <a:t>Registrační číslo: CZ.1.07/1.1.36/03.0005</a:t>
            </a:r>
          </a:p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400" dirty="0" smtClean="0">
                <a:solidFill>
                  <a:prstClr val="black"/>
                </a:solidFill>
                <a:latin typeface="Arial" pitchFamily="34" charset="0"/>
              </a:rPr>
              <a:t>Tento projekt je spolufinancován ESF a SR ČR</a:t>
            </a:r>
          </a:p>
          <a:p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975" y="549275"/>
            <a:ext cx="4421188" cy="1079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HMYZOŽRAVCI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Zahrnují savce malé velikosti</a:t>
            </a:r>
          </a:p>
          <a:p>
            <a:r>
              <a:rPr lang="cs-CZ" dirty="0" smtClean="0"/>
              <a:t>Různý tvar těla</a:t>
            </a:r>
          </a:p>
          <a:p>
            <a:r>
              <a:rPr lang="cs-CZ" dirty="0" smtClean="0"/>
              <a:t>Velký počet zubů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HMYZOŽRAVCI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Naším nejznámějším hmyzožravcem je</a:t>
            </a:r>
            <a:r>
              <a:rPr lang="cs-CZ" b="1" dirty="0" smtClean="0"/>
              <a:t> ježek</a:t>
            </a:r>
          </a:p>
          <a:p>
            <a:pPr lvl="1"/>
            <a:r>
              <a:rPr lang="cs-CZ" dirty="0" smtClean="0"/>
              <a:t>V nebezpečí se svine do klubíčka</a:t>
            </a:r>
          </a:p>
          <a:p>
            <a:pPr lvl="1"/>
            <a:r>
              <a:rPr lang="cs-CZ" dirty="0" smtClean="0"/>
              <a:t>Na zimu se zahrabává do listí a kompostů</a:t>
            </a:r>
          </a:p>
          <a:p>
            <a:pPr lvl="1"/>
            <a:r>
              <a:rPr lang="cs-CZ" dirty="0" smtClean="0"/>
              <a:t>K zimnímu spánku se ukládají v září – říjnu</a:t>
            </a:r>
          </a:p>
          <a:p>
            <a:pPr lvl="1"/>
            <a:r>
              <a:rPr lang="cs-CZ" dirty="0" smtClean="0"/>
              <a:t>U nás dva druhy ježků</a:t>
            </a:r>
          </a:p>
          <a:p>
            <a:pPr lvl="1"/>
            <a:endParaRPr lang="cs-CZ" dirty="0" smtClean="0"/>
          </a:p>
          <a:p>
            <a:pPr lvl="1"/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HMYZOŽRAVCI - ježek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6" name="Picture 2" descr="http://upload.wikimedia.org/wikipedia/commons/thumb/e/e1/Erinaceus_europaeus_LC0119.jpg/800px-Erinaceus_europaeus_LC01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2123470"/>
            <a:ext cx="6048672" cy="4528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HMYZOŽRAVCI - ježek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7410" name="Picture 2" descr="http://upload.wikimedia.org/wikipedia/commons/e/e1/Erinaceus_europaeus_%28Marek_Szczepanek%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276872"/>
            <a:ext cx="6191250" cy="4019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HMYZOŽRAVCI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Výborně přizpůsoben životu pod zemí je </a:t>
            </a:r>
            <a:r>
              <a:rPr lang="cs-CZ" b="1" dirty="0" smtClean="0"/>
              <a:t>krtek</a:t>
            </a:r>
          </a:p>
          <a:p>
            <a:pPr lvl="1"/>
            <a:r>
              <a:rPr lang="cs-CZ" dirty="0" smtClean="0"/>
              <a:t>Přední končetiny jsou mohutné, lopatovité</a:t>
            </a:r>
          </a:p>
          <a:p>
            <a:pPr lvl="1"/>
            <a:r>
              <a:rPr lang="cs-CZ" dirty="0" smtClean="0"/>
              <a:t>Má silné drápy</a:t>
            </a:r>
          </a:p>
          <a:p>
            <a:pPr lvl="1"/>
            <a:r>
              <a:rPr lang="cs-CZ" dirty="0" smtClean="0"/>
              <a:t>Vyhrabává chodby</a:t>
            </a:r>
          </a:p>
          <a:p>
            <a:pPr lvl="1"/>
            <a:r>
              <a:rPr lang="cs-CZ" dirty="0" smtClean="0"/>
              <a:t>Přebytečnou zem vytlačuje na povrch - krtiny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HMYZOŽRAVCI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Rejsci</a:t>
            </a:r>
          </a:p>
          <a:p>
            <a:r>
              <a:rPr lang="cs-CZ" dirty="0" smtClean="0"/>
              <a:t>Podobají se myším</a:t>
            </a:r>
          </a:p>
          <a:p>
            <a:r>
              <a:rPr lang="cs-CZ" dirty="0" smtClean="0"/>
              <a:t>Mají dlouhý špičatý čumáček </a:t>
            </a:r>
          </a:p>
          <a:p>
            <a:r>
              <a:rPr lang="cs-CZ" dirty="0" smtClean="0"/>
              <a:t>Nejhojnější v ČR je </a:t>
            </a:r>
            <a:r>
              <a:rPr lang="cs-CZ" b="1" dirty="0" smtClean="0"/>
              <a:t>rejsek obecný </a:t>
            </a:r>
            <a:r>
              <a:rPr lang="cs-CZ" dirty="0" smtClean="0"/>
              <a:t>a </a:t>
            </a:r>
          </a:p>
          <a:p>
            <a:r>
              <a:rPr lang="cs-CZ" b="1" dirty="0" smtClean="0"/>
              <a:t>rejsek malý –  </a:t>
            </a:r>
            <a:r>
              <a:rPr lang="cs-CZ" dirty="0" smtClean="0"/>
              <a:t>nejmenší savec v ČR</a:t>
            </a:r>
          </a:p>
          <a:p>
            <a:pPr>
              <a:buNone/>
            </a:pPr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HMYZOŽRAVCI - rejsek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26626" name="Picture 2" descr="File:Sorex-arane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276872"/>
            <a:ext cx="7620000" cy="42481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LETOUNI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Dokážou aktivně létat</a:t>
            </a:r>
          </a:p>
          <a:p>
            <a:r>
              <a:rPr lang="cs-CZ" dirty="0" smtClean="0"/>
              <a:t>Kostra předních končetin je přeměněna v křídlo</a:t>
            </a:r>
          </a:p>
          <a:p>
            <a:r>
              <a:rPr lang="cs-CZ" dirty="0" smtClean="0"/>
              <a:t>Netopýři</a:t>
            </a:r>
          </a:p>
          <a:p>
            <a:r>
              <a:rPr lang="cs-CZ" dirty="0" err="1" smtClean="0"/>
              <a:t>Vrápenci</a:t>
            </a:r>
            <a:endParaRPr lang="cs-CZ" dirty="0" smtClean="0"/>
          </a:p>
          <a:p>
            <a:r>
              <a:rPr lang="cs-CZ" dirty="0" smtClean="0"/>
              <a:t>Kaloni</a:t>
            </a:r>
          </a:p>
          <a:p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LETOUNI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cs-CZ" b="1" dirty="0" smtClean="0"/>
              <a:t>NETOPÝŘI a VRÁPENCI</a:t>
            </a:r>
          </a:p>
          <a:p>
            <a:r>
              <a:rPr lang="cs-CZ" dirty="0" smtClean="0"/>
              <a:t>Živí se hmyzem</a:t>
            </a:r>
          </a:p>
          <a:p>
            <a:r>
              <a:rPr lang="cs-CZ" dirty="0" smtClean="0"/>
              <a:t>Jsou to noční zvířata</a:t>
            </a:r>
          </a:p>
          <a:p>
            <a:r>
              <a:rPr lang="cs-CZ" dirty="0" smtClean="0"/>
              <a:t>V ČR 24 druhů netopýrů a 2 druhy </a:t>
            </a:r>
            <a:r>
              <a:rPr lang="cs-CZ" dirty="0" err="1" smtClean="0"/>
              <a:t>vrápenců</a:t>
            </a:r>
            <a:endParaRPr lang="cs-CZ" dirty="0" smtClean="0"/>
          </a:p>
          <a:p>
            <a:r>
              <a:rPr lang="cs-CZ" dirty="0" smtClean="0"/>
              <a:t>Orientují se odráženými </a:t>
            </a:r>
            <a:r>
              <a:rPr lang="cs-CZ" b="1" dirty="0" smtClean="0"/>
              <a:t>ultrazvukovými signály </a:t>
            </a:r>
          </a:p>
          <a:p>
            <a:pPr>
              <a:buNone/>
            </a:pPr>
            <a:r>
              <a:rPr lang="cs-CZ" b="1" dirty="0" smtClean="0"/>
              <a:t>= ECHOLOKACE</a:t>
            </a:r>
            <a:endParaRPr lang="cs-CZ" b="1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KALONI</a:t>
            </a:r>
          </a:p>
          <a:p>
            <a:r>
              <a:rPr lang="cs-CZ" dirty="0" smtClean="0"/>
              <a:t>V ČR se nevyskytují</a:t>
            </a:r>
          </a:p>
          <a:p>
            <a:r>
              <a:rPr lang="cs-CZ" dirty="0" smtClean="0"/>
              <a:t>Jsou to býložravci</a:t>
            </a:r>
          </a:p>
          <a:p>
            <a:r>
              <a:rPr lang="cs-CZ" dirty="0" smtClean="0"/>
              <a:t>Žijí převážně v tropech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LETOUNI - netopýr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cs-CZ" dirty="0"/>
          </a:p>
        </p:txBody>
      </p:sp>
      <p:pic>
        <p:nvPicPr>
          <p:cNvPr id="18434" name="Picture 2" descr="File:Big-eared-townsend-flederma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276872"/>
            <a:ext cx="7056784" cy="42889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LETOUNI - kaloni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5602" name="Picture 2" descr="File:Five flying dogs hanging Sri Lan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204864"/>
            <a:ext cx="6359562" cy="43892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OPAKOVÁNÍ: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1) Jak ježek přečkává zimu?</a:t>
            </a:r>
          </a:p>
          <a:p>
            <a:pPr lvl="1"/>
            <a:r>
              <a:rPr lang="cs-CZ" dirty="0" smtClean="0"/>
              <a:t>Zahrabán v listí nebo kompostu</a:t>
            </a:r>
          </a:p>
          <a:p>
            <a:r>
              <a:rPr lang="cs-CZ" dirty="0" smtClean="0"/>
              <a:t>2) Hmyzožravec, který žije pod zemí, se jmenuje:</a:t>
            </a:r>
          </a:p>
          <a:p>
            <a:pPr lvl="1"/>
            <a:r>
              <a:rPr lang="cs-CZ" dirty="0" smtClean="0"/>
              <a:t>Krtek obecný</a:t>
            </a:r>
          </a:p>
          <a:p>
            <a:r>
              <a:rPr lang="cs-CZ" dirty="0" smtClean="0"/>
              <a:t>3) Naším nejmenším </a:t>
            </a:r>
            <a:r>
              <a:rPr lang="cs-CZ" smtClean="0"/>
              <a:t>savcem je:</a:t>
            </a:r>
            <a:endParaRPr lang="cs-CZ" dirty="0" smtClean="0"/>
          </a:p>
          <a:p>
            <a:pPr lvl="1"/>
            <a:r>
              <a:rPr lang="cs-CZ" dirty="0" smtClean="0"/>
              <a:t>Rejsek malý </a:t>
            </a:r>
          </a:p>
          <a:p>
            <a:r>
              <a:rPr lang="cs-CZ" dirty="0" smtClean="0"/>
              <a:t>4) Mezi letouny patří také býložravci, jak se jmenují?</a:t>
            </a:r>
          </a:p>
          <a:p>
            <a:pPr lvl="1"/>
            <a:r>
              <a:rPr lang="cs-CZ" dirty="0" smtClean="0"/>
              <a:t>Kaloni</a:t>
            </a:r>
          </a:p>
          <a:p>
            <a:r>
              <a:rPr lang="cs-CZ" dirty="0" smtClean="0"/>
              <a:t>5) Jak se jmenuje způsob orientace a dorozumívání u netopýrů?</a:t>
            </a:r>
          </a:p>
          <a:p>
            <a:pPr lvl="1"/>
            <a:r>
              <a:rPr lang="cs-CZ" dirty="0" smtClean="0"/>
              <a:t>echolokace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sz="2000" dirty="0"/>
              <a:t>DOBRORUKA, Luděk J. </a:t>
            </a:r>
            <a:r>
              <a:rPr lang="cs-CZ" sz="2000" i="1" dirty="0"/>
              <a:t>Přírodopis III pro 8. ročník základní školy</a:t>
            </a:r>
            <a:r>
              <a:rPr lang="cs-CZ" sz="2000" dirty="0"/>
              <a:t>. 3. vyd. Praha: </a:t>
            </a:r>
            <a:r>
              <a:rPr lang="cs-CZ" sz="2000" dirty="0" err="1"/>
              <a:t>Scientia</a:t>
            </a:r>
            <a:r>
              <a:rPr lang="cs-CZ" sz="2000" dirty="0"/>
              <a:t>, 2010, 159 s. </a:t>
            </a:r>
            <a:r>
              <a:rPr lang="cs-CZ" sz="2000"/>
              <a:t>ISBN 978-80-86960-61-6. </a:t>
            </a:r>
            <a:endParaRPr lang="cs-CZ" sz="2000" dirty="0" smtClean="0"/>
          </a:p>
          <a:p>
            <a:r>
              <a:rPr lang="cs-CZ" sz="2000" dirty="0" smtClean="0"/>
              <a:t>Obrázky: </a:t>
            </a:r>
          </a:p>
          <a:p>
            <a:pPr>
              <a:buNone/>
            </a:pPr>
            <a:r>
              <a:rPr lang="cs-CZ" sz="2000" dirty="0" smtClean="0">
                <a:hlinkClick r:id="rId2"/>
              </a:rPr>
              <a:t>http://commons.wikimedia.org</a:t>
            </a:r>
            <a:r>
              <a:rPr lang="cs-CZ" sz="2000" dirty="0" smtClean="0"/>
              <a:t>, 22. 8. 2014</a:t>
            </a:r>
          </a:p>
          <a:p>
            <a:r>
              <a:rPr lang="cs-CZ" sz="2000" dirty="0" smtClean="0">
                <a:hlinkClick r:id="rId3"/>
              </a:rPr>
              <a:t>http://cs.wikipedia.org/wiki/Je%C5%BEek#mediaviewer/File:Erinaceus_europaeus_LC0119.jpg</a:t>
            </a:r>
            <a:endParaRPr lang="cs-CZ" sz="2000" dirty="0" smtClean="0"/>
          </a:p>
          <a:p>
            <a:r>
              <a:rPr lang="cs-CZ" sz="2000" dirty="0" smtClean="0">
                <a:hlinkClick r:id="rId4"/>
              </a:rPr>
              <a:t>http://cs.wikipedia.org/wiki/Je%C5%BEek_z%C3%A1padn%C3%AD#mediaviewer/File:Erinaceus_europaeus_%28Marek_Szczepanek%29.jpg</a:t>
            </a:r>
            <a:endParaRPr lang="cs-CZ" sz="2000" dirty="0" smtClean="0"/>
          </a:p>
          <a:p>
            <a:r>
              <a:rPr lang="cs-CZ" sz="2000" dirty="0" smtClean="0">
                <a:hlinkClick r:id="rId5"/>
              </a:rPr>
              <a:t>http://upload.wikimedia.org/wikipedia/commons/6/6c/Sorex-araneus.jpg?uselang=cs</a:t>
            </a:r>
            <a:endParaRPr lang="cs-CZ" sz="2000" dirty="0" smtClean="0"/>
          </a:p>
          <a:p>
            <a:r>
              <a:rPr lang="cs-CZ" sz="2000" dirty="0" smtClean="0">
                <a:hlinkClick r:id="rId6"/>
              </a:rPr>
              <a:t>http://upload.wikimedia.org/wikipedia/commons/7/77/Big-eared-townsend-fledermaus.jpg</a:t>
            </a:r>
            <a:endParaRPr lang="cs-CZ" sz="2000" dirty="0" smtClean="0"/>
          </a:p>
          <a:p>
            <a:r>
              <a:rPr lang="cs-CZ" sz="2000" dirty="0" smtClean="0">
                <a:hlinkClick r:id="rId7"/>
              </a:rPr>
              <a:t>http://upload.wikimedia.org/wikipedia/commons/b/b9/Five_flying_dogs_hanging_Sri_Lanka.JPG?uselang=cs</a:t>
            </a:r>
            <a:endParaRPr lang="cs-CZ" sz="2000" dirty="0" smtClean="0"/>
          </a:p>
          <a:p>
            <a:endParaRPr lang="cs-CZ" sz="2000" dirty="0" smtClean="0"/>
          </a:p>
          <a:p>
            <a:endParaRPr lang="cs-CZ" sz="2000" dirty="0" smtClean="0"/>
          </a:p>
          <a:p>
            <a:endParaRPr lang="cs-CZ" sz="2000" dirty="0" smtClean="0"/>
          </a:p>
          <a:p>
            <a:endParaRPr lang="cs-CZ" sz="2000" dirty="0" smtClean="0"/>
          </a:p>
          <a:p>
            <a:endParaRPr lang="cs-CZ" sz="2000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istický">
  <a:themeElements>
    <a:clrScheme name="Urbanistic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istický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istický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218</TotalTime>
  <Words>319</Words>
  <Application>Microsoft Office PowerPoint</Application>
  <PresentationFormat>Předvádění na obrazovce (4:3)</PresentationFormat>
  <Paragraphs>76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9" baseType="lpstr">
      <vt:lpstr>Arial</vt:lpstr>
      <vt:lpstr>Georgia</vt:lpstr>
      <vt:lpstr>Trebuchet MS</vt:lpstr>
      <vt:lpstr>Wingdings 2</vt:lpstr>
      <vt:lpstr>Urbanistický</vt:lpstr>
      <vt:lpstr>HMYZOŽRVACI A LETOUNI</vt:lpstr>
      <vt:lpstr>HMYZOŽRAVCI</vt:lpstr>
      <vt:lpstr>HMYZOŽRAVCI</vt:lpstr>
      <vt:lpstr>HMYZOŽRAVCI - ježek</vt:lpstr>
      <vt:lpstr>HMYZOŽRAVCI - ježek</vt:lpstr>
      <vt:lpstr>HMYZOŽRAVCI</vt:lpstr>
      <vt:lpstr>HMYZOŽRAVCI</vt:lpstr>
      <vt:lpstr>HMYZOŽRAVCI - rejsek</vt:lpstr>
      <vt:lpstr>LETOUNI</vt:lpstr>
      <vt:lpstr>LETOUNI</vt:lpstr>
      <vt:lpstr>LETOUNI - netopýr</vt:lpstr>
      <vt:lpstr>LETOUNI - kaloni</vt:lpstr>
      <vt:lpstr>OPAKOVÁNÍ:</vt:lpstr>
      <vt:lpstr>Zdroj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HMYŽORVACI</dc:title>
  <dc:creator>Alča</dc:creator>
  <cp:lastModifiedBy>Výborná Alena</cp:lastModifiedBy>
  <cp:revision>19</cp:revision>
  <dcterms:created xsi:type="dcterms:W3CDTF">2014-08-12T07:46:05Z</dcterms:created>
  <dcterms:modified xsi:type="dcterms:W3CDTF">2014-10-06T09:11:37Z</dcterms:modified>
</cp:coreProperties>
</file>