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72" r:id="rId11"/>
    <p:sldId id="273" r:id="rId12"/>
    <p:sldId id="27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660"/>
  </p:normalViewPr>
  <p:slideViewPr>
    <p:cSldViewPr>
      <p:cViewPr varScale="1">
        <p:scale>
          <a:sx n="87" d="100"/>
          <a:sy n="87" d="100"/>
        </p:scale>
        <p:origin x="151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délník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Obdélník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Obdélník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Obdélník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bdélník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Zaoblený obdélník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Zaoblený obdélník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Obdélník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Obdélník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bdélník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Obdélník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26" name="Zástupný symbol pro datum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27" name="Zástupný symbol pro číslo snímk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28" name="Zástupný symbol pro zápatí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délník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Obdélník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Obdélník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Obdélník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Obdélník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Zaoblený obdélník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Zaoblený obdélník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Obdélník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Obdélník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Obdélník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Obdélník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Obdélník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Obdélník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A465D39-D43B-423E-B0D1-43EBA617AF93}" type="datetimeFigureOut">
              <a:rPr lang="cs-CZ" smtClean="0"/>
              <a:pPr/>
              <a:t>6.10.2014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CE9D23A-FFFC-44CF-8136-0591AAA93F7A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://commons.wikimedia.org/wiki/Arvicola_terrestris" TargetMode="External"/><Relationship Id="rId3" Type="http://schemas.openxmlformats.org/officeDocument/2006/relationships/hyperlink" Target="http://commons.wikimedia.org/wiki/Sciurus_vulgaris" TargetMode="External"/><Relationship Id="rId7" Type="http://schemas.openxmlformats.org/officeDocument/2006/relationships/hyperlink" Target="http://commons.wikimedia.org/wiki/Microtus_arvalis" TargetMode="External"/><Relationship Id="rId2" Type="http://schemas.openxmlformats.org/officeDocument/2006/relationships/hyperlink" Target="http://commons.wikimed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commons.wikimedia.org/wiki/File:Clethrionomys.glareolus.jpg?uselang=cs" TargetMode="External"/><Relationship Id="rId11" Type="http://schemas.openxmlformats.org/officeDocument/2006/relationships/hyperlink" Target="http://upload.wikimedia.org/wikipedia/commons/3/37/Oryctolagus_cuniculus_Tasmania_2.jpg?uselang=cs" TargetMode="External"/><Relationship Id="rId5" Type="http://schemas.openxmlformats.org/officeDocument/2006/relationships/hyperlink" Target="http://commons.wikimedia.org/wiki/File:House_mouse.jpg?uselang=cs" TargetMode="External"/><Relationship Id="rId10" Type="http://schemas.openxmlformats.org/officeDocument/2006/relationships/hyperlink" Target="http://upload.wikimedia.org/wikipedia/commons/d/d6/Rusakko.jpg?uselang=cs" TargetMode="External"/><Relationship Id="rId4" Type="http://schemas.openxmlformats.org/officeDocument/2006/relationships/hyperlink" Target="http://commons.wikimedia.org/wiki/File:ZOO_Praha,_03.jpg?uselang=cs" TargetMode="External"/><Relationship Id="rId9" Type="http://schemas.openxmlformats.org/officeDocument/2006/relationships/hyperlink" Target="http://commons.wikimedia.org/wiki/Cricetus_cricet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HLODAVCI A ZAJÍCI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123728" y="4437112"/>
            <a:ext cx="4953000" cy="1752600"/>
          </a:xfrm>
        </p:spPr>
        <p:txBody>
          <a:bodyPr>
            <a:normAutofit/>
          </a:bodyPr>
          <a:lstStyle/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Výukový materiál EK 03 </a:t>
            </a:r>
            <a:r>
              <a:rPr lang="cs-CZ" sz="1800" b="1" smtClean="0">
                <a:solidFill>
                  <a:prstClr val="black"/>
                </a:solidFill>
                <a:latin typeface="Arial" pitchFamily="34" charset="0"/>
              </a:rPr>
              <a:t>- 79</a:t>
            </a:r>
            <a:endParaRPr lang="cs-CZ" sz="1800" b="1" dirty="0" smtClean="0">
              <a:solidFill>
                <a:prstClr val="black"/>
              </a:solidFill>
              <a:latin typeface="Arial" pitchFamily="34" charset="0"/>
            </a:endParaRP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800" b="1" dirty="0" smtClean="0">
                <a:solidFill>
                  <a:prstClr val="black"/>
                </a:solidFill>
                <a:latin typeface="Arial" pitchFamily="34" charset="0"/>
              </a:rPr>
              <a:t>Tvůrce: Mgr. Alena Výborná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Projekt: S anglickým jazykem do dalších předmětů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Registrační číslo: CZ.1.07/1.1.36/03.0005</a:t>
            </a:r>
          </a:p>
          <a:p>
            <a:pPr marL="0" lvl="0" algn="ctr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cs-CZ" sz="1400" dirty="0" smtClean="0">
                <a:solidFill>
                  <a:prstClr val="black"/>
                </a:solidFill>
                <a:latin typeface="Arial" pitchFamily="34" charset="0"/>
              </a:rPr>
              <a:t>Tento projekt je spolufinancován ESF a SR ČR</a:t>
            </a:r>
            <a:endParaRPr lang="cs-CZ" sz="1400" dirty="0">
              <a:solidFill>
                <a:prstClr val="black"/>
              </a:solidFill>
              <a:latin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975" y="549275"/>
            <a:ext cx="4421188" cy="10795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</a:t>
            </a:r>
            <a:r>
              <a:rPr lang="cs-CZ" dirty="0" smtClean="0"/>
              <a:t>I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Malí savci</a:t>
            </a:r>
          </a:p>
          <a:p>
            <a:r>
              <a:rPr lang="cs-CZ" dirty="0" smtClean="0"/>
              <a:t>Společným znakem je uspořádání chrupu</a:t>
            </a:r>
          </a:p>
          <a:p>
            <a:r>
              <a:rPr lang="cs-CZ" dirty="0" smtClean="0"/>
              <a:t>Jediný pár řezáků je proměněn na </a:t>
            </a:r>
            <a:r>
              <a:rPr lang="cs-CZ" b="1" dirty="0" smtClean="0"/>
              <a:t>hlodáky</a:t>
            </a:r>
          </a:p>
          <a:p>
            <a:pPr lvl="1"/>
            <a:r>
              <a:rPr lang="cs-CZ" dirty="0" smtClean="0"/>
              <a:t>Nemají kořeny</a:t>
            </a:r>
          </a:p>
          <a:p>
            <a:pPr lvl="1"/>
            <a:r>
              <a:rPr lang="cs-CZ" dirty="0" smtClean="0"/>
              <a:t>Neustále dorůstají</a:t>
            </a:r>
          </a:p>
          <a:p>
            <a:pPr lvl="1"/>
            <a:r>
              <a:rPr lang="cs-CZ" dirty="0" smtClean="0"/>
              <a:t>Zadní část má velmi měkkou sklovinou</a:t>
            </a:r>
          </a:p>
          <a:p>
            <a:r>
              <a:rPr lang="cs-CZ" dirty="0" smtClean="0"/>
              <a:t>Býložravci, všežravci</a:t>
            </a:r>
          </a:p>
          <a:p>
            <a:r>
              <a:rPr lang="cs-CZ" dirty="0" smtClean="0"/>
              <a:t>Velmi bohatá skupina savců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HLODAVCI</a:t>
            </a:r>
            <a:r>
              <a:rPr lang="cs-CZ" dirty="0" smtClean="0"/>
              <a:t>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Veverka obecná</a:t>
            </a:r>
          </a:p>
          <a:p>
            <a:r>
              <a:rPr lang="cs-CZ" dirty="0" smtClean="0"/>
              <a:t>Zbarvení ve všech odstínech od světle zrzavé po černou</a:t>
            </a:r>
          </a:p>
          <a:p>
            <a:r>
              <a:rPr lang="cs-CZ" dirty="0" smtClean="0"/>
              <a:t>Vždy má bílé břicho</a:t>
            </a:r>
          </a:p>
          <a:p>
            <a:r>
              <a:rPr lang="cs-CZ" dirty="0" smtClean="0"/>
              <a:t>V jednom vrhu mohou být mláďata různě zbarvena</a:t>
            </a:r>
          </a:p>
          <a:p>
            <a:r>
              <a:rPr lang="cs-CZ" dirty="0" smtClean="0"/>
              <a:t>Všežravec</a:t>
            </a:r>
          </a:p>
          <a:p>
            <a:pPr>
              <a:buNone/>
            </a:pPr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– veverka obecná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17410" name="Picture 2" descr="http://upload.wikimedia.org/wikipedia/commons/thumb/8/80/Ab_sciurus_vulgaris.jpg/640px-Ab_sciurus_vulgar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132856"/>
            <a:ext cx="3276228" cy="4365654"/>
          </a:xfrm>
          <a:prstGeom prst="rect">
            <a:avLst/>
          </a:prstGeom>
          <a:noFill/>
        </p:spPr>
      </p:pic>
      <p:pic>
        <p:nvPicPr>
          <p:cNvPr id="17412" name="Picture 4" descr="http://upload.wikimedia.org/wikipedia/commons/thumb/e/e1/Red_Squirrel_-_Lazienki.JPG/800px-Red_Squirrel_-_Lazien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564904"/>
            <a:ext cx="4457108" cy="35539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HLODAVCI</a:t>
            </a:r>
            <a:r>
              <a:rPr lang="cs-CZ" dirty="0" smtClean="0"/>
              <a:t>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Sysel obecný </a:t>
            </a:r>
          </a:p>
          <a:p>
            <a:r>
              <a:rPr lang="cs-CZ" dirty="0" smtClean="0"/>
              <a:t>Obyvatel stepí</a:t>
            </a:r>
          </a:p>
          <a:p>
            <a:r>
              <a:rPr lang="cs-CZ" dirty="0" smtClean="0"/>
              <a:t>U nás v polích a na úhorech</a:t>
            </a:r>
          </a:p>
          <a:p>
            <a:r>
              <a:rPr lang="cs-CZ" dirty="0" smtClean="0"/>
              <a:t>Kriticky ohrožen a chráněn zákonem</a:t>
            </a:r>
          </a:p>
          <a:p>
            <a:r>
              <a:rPr lang="cs-CZ" dirty="0" smtClean="0"/>
              <a:t>Všežravec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– sysel obecný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8434" name="Picture 2" descr="File:ZOO Praha, 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04864"/>
            <a:ext cx="5891808" cy="4418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HLODAVCI</a:t>
            </a:r>
            <a:r>
              <a:rPr lang="cs-CZ" dirty="0" smtClean="0"/>
              <a:t>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Myš domácí</a:t>
            </a:r>
          </a:p>
          <a:p>
            <a:r>
              <a:rPr lang="cs-CZ" dirty="0" smtClean="0"/>
              <a:t>Žije v blízkosti člověka</a:t>
            </a:r>
          </a:p>
          <a:p>
            <a:r>
              <a:rPr lang="cs-CZ" dirty="0" smtClean="0"/>
              <a:t>Rozšířena po celém světě</a:t>
            </a:r>
          </a:p>
          <a:p>
            <a:r>
              <a:rPr lang="cs-CZ" b="1" dirty="0" smtClean="0"/>
              <a:t>Potkan</a:t>
            </a:r>
            <a:r>
              <a:rPr lang="cs-CZ" dirty="0" smtClean="0"/>
              <a:t> </a:t>
            </a:r>
          </a:p>
          <a:p>
            <a:r>
              <a:rPr lang="cs-CZ" dirty="0" smtClean="0"/>
              <a:t>Díky lodní dopravě je rozšířen po celém světě</a:t>
            </a:r>
          </a:p>
          <a:p>
            <a:r>
              <a:rPr lang="cs-CZ" dirty="0" smtClean="0"/>
              <a:t>Vlhká místa – kanály, stoky</a:t>
            </a:r>
          </a:p>
          <a:p>
            <a:r>
              <a:rPr lang="cs-CZ" dirty="0" smtClean="0"/>
              <a:t>Přenašeči vážných onemocnění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HLODAVCI – myš a potkan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/>
          </a:p>
        </p:txBody>
      </p:sp>
      <p:pic>
        <p:nvPicPr>
          <p:cNvPr id="20482" name="Picture 2" descr="http://upload.wikimedia.org/wikipedia/commons/a/ab/House_mou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276872"/>
            <a:ext cx="5904656" cy="4093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HLODAVCI</a:t>
            </a:r>
            <a:r>
              <a:rPr lang="cs-CZ" dirty="0" smtClean="0"/>
              <a:t>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Hraboš polní </a:t>
            </a:r>
          </a:p>
          <a:p>
            <a:r>
              <a:rPr lang="cs-CZ" dirty="0" smtClean="0"/>
              <a:t>Rostlinná strava</a:t>
            </a:r>
          </a:p>
          <a:p>
            <a:r>
              <a:rPr lang="cs-CZ" b="1" dirty="0" smtClean="0"/>
              <a:t>Norník rudý</a:t>
            </a:r>
          </a:p>
          <a:p>
            <a:r>
              <a:rPr lang="cs-CZ" dirty="0" smtClean="0"/>
              <a:t>Rostlinná strava, hmyz, drobní měkkýši</a:t>
            </a:r>
          </a:p>
          <a:p>
            <a:r>
              <a:rPr lang="cs-CZ" b="1" dirty="0" smtClean="0"/>
              <a:t>Hryzec vodní</a:t>
            </a:r>
          </a:p>
          <a:p>
            <a:r>
              <a:rPr lang="cs-CZ" dirty="0" smtClean="0"/>
              <a:t>Okusuje kořeny mladých stromků</a:t>
            </a:r>
          </a:p>
          <a:p>
            <a:r>
              <a:rPr lang="cs-CZ" dirty="0" smtClean="0"/>
              <a:t>Na záhonech žere hlízy, cibule a ničí zeleninu 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– norník rudý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8674" name="Picture 2" descr="File:Clethrionomys.glareol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76872"/>
            <a:ext cx="6096000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– hraboš polní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1746" name="Picture 2" descr="File:Feldmaus Microtus arvali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060848"/>
            <a:ext cx="5402982" cy="44578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</a:t>
            </a:r>
            <a:r>
              <a:rPr lang="cs-CZ" smtClean="0"/>
              <a:t>– hryzec vodní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32770" name="Picture 2" descr="http://upload.wikimedia.org/wikipedia/commons/thumb/8/8e/Water.vole.arp.jpg/640px-Water.vole.ar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218091"/>
            <a:ext cx="3947169" cy="44143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HLODAVCI</a:t>
            </a:r>
            <a:r>
              <a:rPr lang="cs-CZ" dirty="0" smtClean="0"/>
              <a:t> A ZAJÍCI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dirty="0" smtClean="0"/>
              <a:t>Křečci</a:t>
            </a:r>
          </a:p>
          <a:p>
            <a:r>
              <a:rPr lang="cs-CZ" dirty="0" smtClean="0"/>
              <a:t>Zavalité tělo</a:t>
            </a:r>
          </a:p>
          <a:p>
            <a:r>
              <a:rPr lang="cs-CZ" dirty="0" smtClean="0"/>
              <a:t>Krátké nohy, krátký ocas</a:t>
            </a:r>
          </a:p>
          <a:p>
            <a:r>
              <a:rPr lang="cs-CZ" b="1" dirty="0" smtClean="0"/>
              <a:t>Křeček polní</a:t>
            </a:r>
          </a:p>
          <a:p>
            <a:r>
              <a:rPr lang="cs-CZ" dirty="0" smtClean="0"/>
              <a:t>Noční zvíře</a:t>
            </a:r>
          </a:p>
          <a:p>
            <a:r>
              <a:rPr lang="cs-CZ" dirty="0" smtClean="0"/>
              <a:t>Žije na polích, loukách</a:t>
            </a:r>
          </a:p>
          <a:p>
            <a:r>
              <a:rPr lang="cs-CZ" dirty="0" smtClean="0"/>
              <a:t>Vyhrabává hluboké nory</a:t>
            </a:r>
          </a:p>
          <a:p>
            <a:r>
              <a:rPr lang="cs-CZ" dirty="0" smtClean="0"/>
              <a:t>V lícních torbách nosí zásoby zrní</a:t>
            </a:r>
          </a:p>
          <a:p>
            <a:endParaRPr lang="cs-CZ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– křeček polní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2530" name="Picture 2" descr="http://upload.wikimedia.org/wikipedia/commons/thumb/3/35/Cricetus_cricetus_01.jpg/1024px-Cricetus_cricetus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348880"/>
            <a:ext cx="6143650" cy="4044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HLODAVCI A </a:t>
            </a:r>
            <a:r>
              <a:rPr lang="cs-CZ" b="1" dirty="0" smtClean="0"/>
              <a:t>ZAJÍCI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Zajíci se podobají hlodavcům</a:t>
            </a:r>
          </a:p>
          <a:p>
            <a:r>
              <a:rPr lang="cs-CZ" dirty="0" smtClean="0"/>
              <a:t>V horní čelisti mají 2 větší a za nimi 2 menší řezáky podobné hlodavým zubům</a:t>
            </a:r>
          </a:p>
          <a:p>
            <a:r>
              <a:rPr lang="cs-CZ" b="1" dirty="0" smtClean="0"/>
              <a:t>Zajíc polní</a:t>
            </a:r>
          </a:p>
          <a:p>
            <a:r>
              <a:rPr lang="cs-CZ" b="1" dirty="0" smtClean="0"/>
              <a:t>Králík domácí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ZAJÍCI – zajíc polní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5602" name="Picture 2" descr="File:Rusakk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276872"/>
            <a:ext cx="6467872" cy="433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ZAJÍCI – králík divoký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27650" name="Picture 2" descr="File:Oryctolagus cuniculus Tasmania 2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1988840"/>
            <a:ext cx="3698379" cy="46249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OPAKOVÁNÍ: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1) Jaký je typický znak hlodavců?</a:t>
            </a:r>
          </a:p>
          <a:p>
            <a:pPr lvl="1"/>
            <a:r>
              <a:rPr lang="cs-CZ" dirty="0" smtClean="0"/>
              <a:t>Řezáky přeměněné v hlodáky</a:t>
            </a:r>
          </a:p>
          <a:p>
            <a:r>
              <a:rPr lang="cs-CZ" dirty="0" smtClean="0"/>
              <a:t>2) Obyvatelem stepí je……</a:t>
            </a:r>
          </a:p>
          <a:p>
            <a:pPr lvl="1"/>
            <a:r>
              <a:rPr lang="cs-CZ" dirty="0" smtClean="0"/>
              <a:t>Sysel obecný</a:t>
            </a:r>
          </a:p>
          <a:p>
            <a:r>
              <a:rPr lang="cs-CZ" dirty="0" smtClean="0"/>
              <a:t>3) Přenašečem vážných chorob je…..</a:t>
            </a:r>
          </a:p>
          <a:p>
            <a:pPr lvl="1"/>
            <a:r>
              <a:rPr lang="cs-CZ" dirty="0" smtClean="0"/>
              <a:t>Potkan</a:t>
            </a:r>
          </a:p>
          <a:p>
            <a:r>
              <a:rPr lang="cs-CZ" dirty="0" smtClean="0"/>
              <a:t>4) Kde si nosí zásoby zrní křeček?</a:t>
            </a:r>
          </a:p>
          <a:p>
            <a:pPr lvl="1"/>
            <a:r>
              <a:rPr lang="cs-CZ" dirty="0" smtClean="0"/>
              <a:t>V lícních torbách</a:t>
            </a:r>
          </a:p>
          <a:p>
            <a:r>
              <a:rPr lang="cs-CZ" dirty="0" smtClean="0"/>
              <a:t>5) Mají zajíci stejný chrup jako hlodavci?</a:t>
            </a:r>
          </a:p>
          <a:p>
            <a:pPr lvl="1"/>
            <a:r>
              <a:rPr lang="cs-CZ" dirty="0" smtClean="0"/>
              <a:t>NE, mají v horní čelisti 2 větší a 2 menší řezáky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cs-CZ" sz="1600" dirty="0"/>
              <a:t>DOBRORUKA, Luděk J. </a:t>
            </a:r>
            <a:r>
              <a:rPr lang="cs-CZ" sz="1600" i="1" dirty="0"/>
              <a:t>Přírodopis III pro 8. ročník základní školy</a:t>
            </a:r>
            <a:r>
              <a:rPr lang="cs-CZ" sz="1600" dirty="0"/>
              <a:t>. 3. vyd. Praha: </a:t>
            </a:r>
            <a:r>
              <a:rPr lang="cs-CZ" sz="1600" dirty="0" err="1"/>
              <a:t>Scientia</a:t>
            </a:r>
            <a:r>
              <a:rPr lang="cs-CZ" sz="1600" dirty="0"/>
              <a:t>, 2010, 159 s. </a:t>
            </a:r>
            <a:r>
              <a:rPr lang="cs-CZ" sz="1600"/>
              <a:t>ISBN 978-80-86960-61-6. </a:t>
            </a:r>
            <a:endParaRPr lang="cs-CZ" sz="2000" dirty="0" smtClean="0"/>
          </a:p>
          <a:p>
            <a:r>
              <a:rPr lang="cs-CZ" sz="2000" dirty="0" smtClean="0"/>
              <a:t>Obrázky: </a:t>
            </a:r>
          </a:p>
          <a:p>
            <a:pPr>
              <a:buNone/>
            </a:pPr>
            <a:r>
              <a:rPr lang="cs-CZ" sz="2000" dirty="0" smtClean="0">
                <a:hlinkClick r:id="rId2"/>
              </a:rPr>
              <a:t>http://commons.wikimedia.org</a:t>
            </a:r>
            <a:r>
              <a:rPr lang="cs-CZ" sz="2000" dirty="0" smtClean="0"/>
              <a:t>, 22. 8. 2014</a:t>
            </a:r>
          </a:p>
          <a:p>
            <a:r>
              <a:rPr lang="cs-CZ" sz="2000" dirty="0" smtClean="0">
                <a:hlinkClick r:id="rId3"/>
              </a:rPr>
              <a:t>http://commons.wikimedia.org/wiki/Sciurus_vulgaris#mediaviewer/File:Ab_sciurus_vulgaris.jpg</a:t>
            </a:r>
            <a:endParaRPr lang="cs-CZ" sz="2000" dirty="0" smtClean="0"/>
          </a:p>
          <a:p>
            <a:r>
              <a:rPr lang="cs-CZ" sz="2000" dirty="0" smtClean="0">
                <a:hlinkClick r:id="rId3"/>
              </a:rPr>
              <a:t>http://commons.wikimedia.org/wiki/Sciurus_vulgaris#mediaviewer/File:Red_Squirrel_-_Lazienki.JPG</a:t>
            </a:r>
            <a:endParaRPr lang="cs-CZ" sz="2000" dirty="0" smtClean="0"/>
          </a:p>
          <a:p>
            <a:r>
              <a:rPr lang="cs-CZ" sz="2000" dirty="0" smtClean="0">
                <a:hlinkClick r:id="rId4"/>
              </a:rPr>
              <a:t>http://commons.wikimedia.org/wiki/File:ZOO_Praha,_03.jpg?uselang=cs</a:t>
            </a:r>
            <a:endParaRPr lang="cs-CZ" sz="2000" dirty="0" smtClean="0"/>
          </a:p>
          <a:p>
            <a:r>
              <a:rPr lang="cs-CZ" sz="2000" dirty="0" smtClean="0">
                <a:hlinkClick r:id="rId5"/>
              </a:rPr>
              <a:t>http://commons.wikimedia.org/wiki/File:House_mouse.jpg?uselang=cs</a:t>
            </a:r>
            <a:endParaRPr lang="cs-CZ" sz="2000" dirty="0" smtClean="0"/>
          </a:p>
          <a:p>
            <a:r>
              <a:rPr lang="cs-CZ" sz="2000" dirty="0" smtClean="0">
                <a:hlinkClick r:id="rId6"/>
              </a:rPr>
              <a:t>http://commons.wikimedia.org/wiki/File:Clethrionomys.glareolus.jpg?uselang=cs</a:t>
            </a:r>
            <a:endParaRPr lang="cs-CZ" sz="2000" dirty="0" smtClean="0"/>
          </a:p>
          <a:p>
            <a:r>
              <a:rPr lang="cs-CZ" sz="2000" dirty="0" smtClean="0">
                <a:hlinkClick r:id="rId7"/>
              </a:rPr>
              <a:t>http://commons.wikimedia.org/wiki/Microtus_arvalis#mediaviewer/File:Feldmaus_Microtus_arvalis.jpg</a:t>
            </a:r>
            <a:endParaRPr lang="cs-CZ" sz="2000" dirty="0" smtClean="0"/>
          </a:p>
          <a:p>
            <a:r>
              <a:rPr lang="cs-CZ" sz="2000" dirty="0" smtClean="0">
                <a:hlinkClick r:id="rId8"/>
              </a:rPr>
              <a:t>http://commons.wikimedia.org/wiki/Arvicola_terrestris#mediaviewer/File:Water.vole.arp.jpg</a:t>
            </a:r>
            <a:endParaRPr lang="cs-CZ" sz="2000" dirty="0" smtClean="0"/>
          </a:p>
          <a:p>
            <a:r>
              <a:rPr lang="cs-CZ" sz="2000" dirty="0" smtClean="0">
                <a:hlinkClick r:id="rId9"/>
              </a:rPr>
              <a:t>http://commons.wikimedia.org/wiki/Cricetus_cricetus#mediaviewer/File:Cricetus_cricetus_01.jpg</a:t>
            </a:r>
            <a:endParaRPr lang="cs-CZ" sz="2000" dirty="0" smtClean="0"/>
          </a:p>
          <a:p>
            <a:r>
              <a:rPr lang="cs-CZ" sz="2000" dirty="0" smtClean="0">
                <a:hlinkClick r:id="rId10"/>
              </a:rPr>
              <a:t>http://upload.wikimedia.org/wikipedia/commons/d/d6/Rusakko.jpg?uselang=cs</a:t>
            </a:r>
            <a:endParaRPr lang="cs-CZ" sz="2000" dirty="0" smtClean="0"/>
          </a:p>
          <a:p>
            <a:r>
              <a:rPr lang="cs-CZ" sz="2000" dirty="0" smtClean="0">
                <a:hlinkClick r:id="rId11"/>
              </a:rPr>
              <a:t>http://upload.wikimedia.org/wikipedia/commons/3/37/Oryctolagus_cuniculus_Tasmania_2.jpg?uselang=cs</a:t>
            </a:r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  <a:p>
            <a:endParaRPr lang="cs-CZ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istický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istický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istický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86</TotalTime>
  <Words>409</Words>
  <Application>Microsoft Office PowerPoint</Application>
  <PresentationFormat>Předvádění na obrazovce (4:3)</PresentationFormat>
  <Paragraphs>92</Paragraphs>
  <Slides>19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Georgia</vt:lpstr>
      <vt:lpstr>Trebuchet MS</vt:lpstr>
      <vt:lpstr>Wingdings 2</vt:lpstr>
      <vt:lpstr>Urbanistický</vt:lpstr>
      <vt:lpstr>HLODAVCI A ZAJÍCI</vt:lpstr>
      <vt:lpstr>HLODAVCI A ZAJÍCI</vt:lpstr>
      <vt:lpstr>HLODAVCI A ZAJÍCI</vt:lpstr>
      <vt:lpstr>HLODAVCI – veverka obecná</vt:lpstr>
      <vt:lpstr>HLODAVCI A ZAJÍCI</vt:lpstr>
      <vt:lpstr>HLODAVCI – sysel obecný</vt:lpstr>
      <vt:lpstr>HLODAVCI A ZAJÍCI</vt:lpstr>
      <vt:lpstr>HLODAVCI – myš a potkan</vt:lpstr>
      <vt:lpstr>HLODAVCI A ZAJÍCI</vt:lpstr>
      <vt:lpstr>HLODAVCI – norník rudý</vt:lpstr>
      <vt:lpstr>HLODAVCI – hraboš polní</vt:lpstr>
      <vt:lpstr>HLODAVCI – hryzec vodní</vt:lpstr>
      <vt:lpstr>HLODAVCI A ZAJÍCI</vt:lpstr>
      <vt:lpstr>HLODAVCI – křeček polní</vt:lpstr>
      <vt:lpstr>HLODAVCI A ZAJÍCI</vt:lpstr>
      <vt:lpstr>ZAJÍCI – zajíc polní</vt:lpstr>
      <vt:lpstr>ZAJÍCI – králík divoký</vt:lpstr>
      <vt:lpstr>OPAKOVÁNÍ:</vt:lpstr>
      <vt:lpstr>Zdroj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HLODAVCI A ZAJÍCI</dc:title>
  <dc:creator>Alča</dc:creator>
  <cp:lastModifiedBy>Výborná Alena</cp:lastModifiedBy>
  <cp:revision>22</cp:revision>
  <dcterms:created xsi:type="dcterms:W3CDTF">2014-08-12T14:30:34Z</dcterms:created>
  <dcterms:modified xsi:type="dcterms:W3CDTF">2014-10-06T09:11:26Z</dcterms:modified>
</cp:coreProperties>
</file>