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4" r:id="rId7"/>
    <p:sldId id="261" r:id="rId8"/>
    <p:sldId id="269" r:id="rId9"/>
    <p:sldId id="270" r:id="rId10"/>
    <p:sldId id="271" r:id="rId11"/>
    <p:sldId id="262" r:id="rId12"/>
    <p:sldId id="263" r:id="rId13"/>
    <p:sldId id="265" r:id="rId14"/>
    <p:sldId id="266" r:id="rId15"/>
    <p:sldId id="268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délník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Obdélník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Obdélník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Obdélník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bdélník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Zaoblený obdélník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Zaoblený obdélník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Obdélník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8E11782D-4998-4DEB-940D-A206B7E77949}" type="datetimeFigureOut">
              <a:rPr lang="cs-CZ" smtClean="0"/>
              <a:pPr/>
              <a:t>6.10.2014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0AE588BA-7C09-4777-AC68-B6E529F5A16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1782D-4998-4DEB-940D-A206B7E77949}" type="datetimeFigureOut">
              <a:rPr lang="cs-CZ" smtClean="0"/>
              <a:pPr/>
              <a:t>6.10.2014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88BA-7C09-4777-AC68-B6E529F5A16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1782D-4998-4DEB-940D-A206B7E77949}" type="datetimeFigureOut">
              <a:rPr lang="cs-CZ" smtClean="0"/>
              <a:pPr/>
              <a:t>6.10.2014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88BA-7C09-4777-AC68-B6E529F5A16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1782D-4998-4DEB-940D-A206B7E77949}" type="datetimeFigureOut">
              <a:rPr lang="cs-CZ" smtClean="0"/>
              <a:pPr/>
              <a:t>6.10.2014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88BA-7C09-4777-AC68-B6E529F5A16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1782D-4998-4DEB-940D-A206B7E77949}" type="datetimeFigureOut">
              <a:rPr lang="cs-CZ" smtClean="0"/>
              <a:pPr/>
              <a:t>6.10.2014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88BA-7C09-4777-AC68-B6E529F5A16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1782D-4998-4DEB-940D-A206B7E77949}" type="datetimeFigureOut">
              <a:rPr lang="cs-CZ" smtClean="0"/>
              <a:pPr/>
              <a:t>6.10.2014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88BA-7C09-4777-AC68-B6E529F5A16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E11782D-4998-4DEB-940D-A206B7E77949}" type="datetimeFigureOut">
              <a:rPr lang="cs-CZ" smtClean="0"/>
              <a:pPr/>
              <a:t>6.10.2014</a:t>
            </a:fld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AE588BA-7C09-4777-AC68-B6E529F5A16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8E11782D-4998-4DEB-940D-A206B7E77949}" type="datetimeFigureOut">
              <a:rPr lang="cs-CZ" smtClean="0"/>
              <a:pPr/>
              <a:t>6.10.2014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0AE588BA-7C09-4777-AC68-B6E529F5A16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1782D-4998-4DEB-940D-A206B7E77949}" type="datetimeFigureOut">
              <a:rPr lang="cs-CZ" smtClean="0"/>
              <a:pPr/>
              <a:t>6.10.2014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88BA-7C09-4777-AC68-B6E529F5A16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1782D-4998-4DEB-940D-A206B7E77949}" type="datetimeFigureOut">
              <a:rPr lang="cs-CZ" smtClean="0"/>
              <a:pPr/>
              <a:t>6.10.2014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88BA-7C09-4777-AC68-B6E529F5A16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1782D-4998-4DEB-940D-A206B7E77949}" type="datetimeFigureOut">
              <a:rPr lang="cs-CZ" smtClean="0"/>
              <a:pPr/>
              <a:t>6.10.2014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88BA-7C09-4777-AC68-B6E529F5A16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Obdélník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Obdélník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Obdélník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Zaoblený obdélník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Zaoblený obdélník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Obdélník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Obdélník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Obdélník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Obdélník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Obdélník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Obdélník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8E11782D-4998-4DEB-940D-A206B7E77949}" type="datetimeFigureOut">
              <a:rPr lang="cs-CZ" smtClean="0"/>
              <a:pPr/>
              <a:t>6.10.2014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0AE588BA-7C09-4777-AC68-B6E529F5A166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Phascolarctos_cinereus" TargetMode="External"/><Relationship Id="rId2" Type="http://schemas.openxmlformats.org/officeDocument/2006/relationships/hyperlink" Target="http://commons.wikimedia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ommons.wikimedia.org/wiki/Macropus_rufus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ŽIVORODÍ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195736" y="4437112"/>
            <a:ext cx="4953000" cy="1752600"/>
          </a:xfrm>
        </p:spPr>
        <p:txBody>
          <a:bodyPr>
            <a:normAutofit/>
          </a:bodyPr>
          <a:lstStyle/>
          <a:p>
            <a:pPr marL="0"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cs-CZ" sz="1800" b="1" dirty="0" smtClean="0">
                <a:solidFill>
                  <a:prstClr val="black"/>
                </a:solidFill>
                <a:latin typeface="Arial" pitchFamily="34" charset="0"/>
              </a:rPr>
              <a:t>Výukový materiál EK 03 </a:t>
            </a:r>
            <a:r>
              <a:rPr lang="cs-CZ" sz="1800" b="1" smtClean="0">
                <a:solidFill>
                  <a:prstClr val="black"/>
                </a:solidFill>
                <a:latin typeface="Arial" pitchFamily="34" charset="0"/>
              </a:rPr>
              <a:t>- 78</a:t>
            </a:r>
            <a:endParaRPr lang="cs-CZ" sz="1800" b="1" dirty="0" smtClean="0">
              <a:solidFill>
                <a:prstClr val="black"/>
              </a:solidFill>
              <a:latin typeface="Arial" pitchFamily="34" charset="0"/>
            </a:endParaRPr>
          </a:p>
          <a:p>
            <a:pPr marL="0"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cs-CZ" sz="1800" b="1" dirty="0" smtClean="0">
                <a:solidFill>
                  <a:prstClr val="black"/>
                </a:solidFill>
                <a:latin typeface="Arial" pitchFamily="34" charset="0"/>
              </a:rPr>
              <a:t>Tvůrce: Mgr. Alena Výborná</a:t>
            </a:r>
          </a:p>
          <a:p>
            <a:pPr marL="0"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cs-CZ" sz="1400" dirty="0" smtClean="0">
                <a:solidFill>
                  <a:prstClr val="black"/>
                </a:solidFill>
                <a:latin typeface="Arial" pitchFamily="34" charset="0"/>
              </a:rPr>
              <a:t>Projekt: S anglickým jazykem do dalších předmětů</a:t>
            </a:r>
          </a:p>
          <a:p>
            <a:pPr marL="0"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cs-CZ" sz="1400" dirty="0" smtClean="0">
                <a:solidFill>
                  <a:prstClr val="black"/>
                </a:solidFill>
                <a:latin typeface="Arial" pitchFamily="34" charset="0"/>
              </a:rPr>
              <a:t>Registrační číslo: CZ.1.07/1.1.36/03.0005</a:t>
            </a:r>
          </a:p>
          <a:p>
            <a:pPr marL="0"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cs-CZ" sz="1400" dirty="0" smtClean="0">
                <a:solidFill>
                  <a:prstClr val="black"/>
                </a:solidFill>
                <a:latin typeface="Arial" pitchFamily="34" charset="0"/>
              </a:rPr>
              <a:t>Tento projekt je spolufinancován ESF a SR ČR</a:t>
            </a:r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975" y="549275"/>
            <a:ext cx="4421188" cy="10795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Vakokrt</a:t>
            </a:r>
            <a:r>
              <a:rPr lang="cs-CZ" dirty="0" smtClean="0"/>
              <a:t> a </a:t>
            </a:r>
            <a:r>
              <a:rPr lang="cs-CZ" dirty="0" err="1" smtClean="0"/>
              <a:t>vakovec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err="1" smtClean="0"/>
              <a:t>Vakokrt</a:t>
            </a:r>
            <a:r>
              <a:rPr lang="cs-CZ" b="1" dirty="0" smtClean="0"/>
              <a:t> písečný</a:t>
            </a:r>
          </a:p>
          <a:p>
            <a:r>
              <a:rPr lang="cs-CZ" dirty="0" smtClean="0"/>
              <a:t>Písečné oblasti</a:t>
            </a:r>
          </a:p>
          <a:p>
            <a:r>
              <a:rPr lang="cs-CZ" dirty="0" smtClean="0"/>
              <a:t>Připomíná krtka</a:t>
            </a:r>
          </a:p>
          <a:p>
            <a:r>
              <a:rPr lang="cs-CZ" b="1" dirty="0" smtClean="0"/>
              <a:t> </a:t>
            </a:r>
            <a:r>
              <a:rPr lang="cs-CZ" b="1" dirty="0" err="1" smtClean="0"/>
              <a:t>Vakovec</a:t>
            </a:r>
            <a:r>
              <a:rPr lang="cs-CZ" b="1" dirty="0" smtClean="0"/>
              <a:t> létavý</a:t>
            </a:r>
          </a:p>
          <a:p>
            <a:r>
              <a:rPr lang="cs-CZ" dirty="0" smtClean="0"/>
              <a:t>Mezi předníma a zadníma nohama a boky má zvláštní kožní blánu porostlou srstí</a:t>
            </a:r>
          </a:p>
          <a:p>
            <a:r>
              <a:rPr lang="cs-CZ" dirty="0" smtClean="0"/>
              <a:t>Klouzavý let</a:t>
            </a:r>
          </a:p>
          <a:p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Vakoveverka létavá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122" name="Picture 2" descr="File:Vakoveverka s kv&amp;ecaron;toucím ke&amp;rcaron;e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1484784"/>
            <a:ext cx="3672408" cy="48965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ŽIVORODÍ - </a:t>
            </a:r>
            <a:r>
              <a:rPr lang="cs-CZ" dirty="0" err="1" smtClean="0"/>
              <a:t>placentálové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Zárodek se vyvíjí v těle matky</a:t>
            </a:r>
          </a:p>
          <a:p>
            <a:r>
              <a:rPr lang="cs-CZ" dirty="0" smtClean="0"/>
              <a:t>Je vyživován placentou</a:t>
            </a:r>
          </a:p>
          <a:p>
            <a:r>
              <a:rPr lang="cs-CZ" dirty="0" smtClean="0"/>
              <a:t>Rodí se vyvinutá</a:t>
            </a:r>
          </a:p>
          <a:p>
            <a:r>
              <a:rPr lang="cs-CZ" dirty="0" smtClean="0"/>
              <a:t>Jsou živeni mateřským mlékem, které sají</a:t>
            </a:r>
          </a:p>
          <a:p>
            <a:r>
              <a:rPr lang="cs-CZ" dirty="0" smtClean="0"/>
              <a:t>Jsou druhově bohatší než vačnatci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ŽIVORODÍ - </a:t>
            </a:r>
            <a:r>
              <a:rPr lang="cs-CZ" dirty="0" err="1" smtClean="0"/>
              <a:t>placentálové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sz="2800" dirty="0" smtClean="0"/>
              <a:t>Hmyzožravci</a:t>
            </a:r>
          </a:p>
          <a:p>
            <a:r>
              <a:rPr lang="cs-CZ" sz="2800" dirty="0" smtClean="0"/>
              <a:t>Letouni</a:t>
            </a:r>
          </a:p>
          <a:p>
            <a:r>
              <a:rPr lang="cs-CZ" sz="2800" dirty="0" smtClean="0"/>
              <a:t>Primáti</a:t>
            </a:r>
          </a:p>
          <a:p>
            <a:r>
              <a:rPr lang="cs-CZ" sz="2800" dirty="0" smtClean="0"/>
              <a:t>Hlodavci</a:t>
            </a:r>
          </a:p>
          <a:p>
            <a:r>
              <a:rPr lang="cs-CZ" sz="2800" dirty="0" smtClean="0"/>
              <a:t>Zajíci</a:t>
            </a:r>
          </a:p>
          <a:p>
            <a:r>
              <a:rPr lang="cs-CZ" sz="2800" dirty="0" smtClean="0"/>
              <a:t>Šelmy</a:t>
            </a:r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Ploutvonožci</a:t>
            </a:r>
          </a:p>
          <a:p>
            <a:r>
              <a:rPr lang="cs-CZ" sz="2800" dirty="0" smtClean="0"/>
              <a:t>Chobotnatci</a:t>
            </a:r>
          </a:p>
          <a:p>
            <a:r>
              <a:rPr lang="cs-CZ" sz="2800" dirty="0" smtClean="0"/>
              <a:t>Lichokopytníci</a:t>
            </a:r>
          </a:p>
          <a:p>
            <a:r>
              <a:rPr lang="cs-CZ" sz="2800" dirty="0" smtClean="0"/>
              <a:t>Sudokopytníci</a:t>
            </a:r>
          </a:p>
          <a:p>
            <a:r>
              <a:rPr lang="cs-CZ" sz="2800" dirty="0" smtClean="0"/>
              <a:t>Kytovci</a:t>
            </a:r>
            <a:endParaRPr lang="cs-CZ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OPAKOVÁNÍ: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1) Pomocí placenty jsou vyživováni …….. savci.</a:t>
            </a:r>
          </a:p>
          <a:p>
            <a:pPr lvl="1"/>
            <a:r>
              <a:rPr lang="cs-CZ" dirty="0" smtClean="0"/>
              <a:t>Placentální</a:t>
            </a:r>
          </a:p>
          <a:p>
            <a:r>
              <a:rPr lang="cs-CZ" dirty="0" smtClean="0"/>
              <a:t>2) Kdy se objevili první živorodí savci?</a:t>
            </a:r>
          </a:p>
          <a:p>
            <a:pPr lvl="1"/>
            <a:r>
              <a:rPr lang="cs-CZ" dirty="0" smtClean="0"/>
              <a:t>Před 100 milióny lety</a:t>
            </a:r>
          </a:p>
          <a:p>
            <a:r>
              <a:rPr lang="cs-CZ" dirty="0" smtClean="0"/>
              <a:t>3) Potravní specialista je:</a:t>
            </a:r>
          </a:p>
          <a:p>
            <a:pPr lvl="1"/>
            <a:r>
              <a:rPr lang="cs-CZ" dirty="0" smtClean="0"/>
              <a:t>Koala</a:t>
            </a:r>
          </a:p>
          <a:p>
            <a:r>
              <a:rPr lang="cs-CZ" dirty="0" smtClean="0"/>
              <a:t>4) Výměna chlupů u savců se nazývá:</a:t>
            </a:r>
          </a:p>
          <a:p>
            <a:pPr lvl="1"/>
            <a:r>
              <a:rPr lang="cs-CZ" dirty="0" smtClean="0"/>
              <a:t>Línání</a:t>
            </a:r>
          </a:p>
          <a:p>
            <a:r>
              <a:rPr lang="cs-CZ" dirty="0" smtClean="0"/>
              <a:t>5) Sají vačnatci mateřské mléko?</a:t>
            </a:r>
          </a:p>
          <a:p>
            <a:pPr lvl="1"/>
            <a:r>
              <a:rPr lang="cs-CZ" dirty="0" smtClean="0"/>
              <a:t>Ne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/>
              <a:t>DOBRORUKA, Luděk J. </a:t>
            </a:r>
            <a:r>
              <a:rPr lang="cs-CZ" sz="2000" i="1" dirty="0"/>
              <a:t>Přírodopis III pro 8. ročník základní školy</a:t>
            </a:r>
            <a:r>
              <a:rPr lang="cs-CZ" sz="2000" dirty="0"/>
              <a:t>. 3. vyd. Praha: </a:t>
            </a:r>
            <a:r>
              <a:rPr lang="cs-CZ" sz="2000" dirty="0" err="1"/>
              <a:t>Scientia</a:t>
            </a:r>
            <a:r>
              <a:rPr lang="cs-CZ" sz="2000" dirty="0"/>
              <a:t>, 2010, 159 s. </a:t>
            </a:r>
            <a:r>
              <a:rPr lang="cs-CZ" sz="2000"/>
              <a:t>ISBN 978-80-86960-61-6. </a:t>
            </a:r>
            <a:endParaRPr lang="cs-CZ" sz="2000" dirty="0" smtClean="0"/>
          </a:p>
          <a:p>
            <a:r>
              <a:rPr lang="cs-CZ" sz="2000" dirty="0" smtClean="0"/>
              <a:t>Obrázky: </a:t>
            </a:r>
          </a:p>
          <a:p>
            <a:pPr>
              <a:buNone/>
            </a:pPr>
            <a:r>
              <a:rPr lang="cs-CZ" sz="2000" dirty="0" smtClean="0">
                <a:hlinkClick r:id="rId2"/>
              </a:rPr>
              <a:t>http://commons.wikimedia.org</a:t>
            </a:r>
            <a:r>
              <a:rPr lang="cs-CZ" sz="2000" dirty="0" smtClean="0"/>
              <a:t>, 21. 8. 2014</a:t>
            </a:r>
          </a:p>
          <a:p>
            <a:r>
              <a:rPr lang="cs-CZ" sz="2000" dirty="0" smtClean="0">
                <a:hlinkClick r:id="rId3"/>
              </a:rPr>
              <a:t>http://commons.wikimedia.org/wiki/Phascolarctos_cinereus#mediaviewer/File:Koala_climbing_tree.jpg</a:t>
            </a:r>
            <a:endParaRPr lang="cs-CZ" sz="2000" dirty="0" smtClean="0"/>
          </a:p>
          <a:p>
            <a:r>
              <a:rPr lang="cs-CZ" sz="2000" dirty="0" smtClean="0">
                <a:hlinkClick r:id="rId3"/>
              </a:rPr>
              <a:t>http://commons.wikimedia.org/wiki/Phascolarctos_cinereus#mediaviewer/File:Sa-sleeping-koala.JPG</a:t>
            </a:r>
            <a:endParaRPr lang="cs-CZ" sz="2000" dirty="0" smtClean="0"/>
          </a:p>
          <a:p>
            <a:r>
              <a:rPr lang="cs-CZ" sz="2000" dirty="0" smtClean="0">
                <a:hlinkClick r:id="rId4"/>
              </a:rPr>
              <a:t>http://commons.wikimedia.org/wiki/Macropus_rufus#mediaviewer/File:Female_Red_Kangaroo_%28Macropus_rufus%29.jpg</a:t>
            </a:r>
            <a:endParaRPr lang="cs-CZ" sz="2000" dirty="0" smtClean="0"/>
          </a:p>
          <a:p>
            <a:r>
              <a:rPr lang="cs-CZ" sz="2000" dirty="0" smtClean="0"/>
              <a:t>http://commons.wikimedia.org/wiki/File:Vakoveverka_s_kv%C4%9Btouc%C3%ADm_ke%C5%99em.JPG?uselang=cs</a:t>
            </a:r>
          </a:p>
          <a:p>
            <a:endParaRPr lang="cs-CZ" sz="2000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ŽIVORODÍ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Objevili se asi před 100 miliony lety</a:t>
            </a:r>
          </a:p>
          <a:p>
            <a:r>
              <a:rPr lang="cs-CZ" dirty="0" smtClean="0"/>
              <a:t>Rozdělujeme je na:</a:t>
            </a:r>
          </a:p>
          <a:p>
            <a:pPr lvl="1"/>
            <a:r>
              <a:rPr lang="cs-CZ" dirty="0" smtClean="0"/>
              <a:t>Vačnatce</a:t>
            </a:r>
          </a:p>
          <a:p>
            <a:pPr lvl="1"/>
            <a:r>
              <a:rPr lang="cs-CZ" dirty="0" smtClean="0"/>
              <a:t>Placentální savce</a:t>
            </a:r>
          </a:p>
          <a:p>
            <a:r>
              <a:rPr lang="cs-CZ" dirty="0" smtClean="0"/>
              <a:t>Obě tyto skupiny se vyvíjely samostatně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ŽIVORODÍ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Savci se vyznačují těmito znaky:</a:t>
            </a:r>
          </a:p>
          <a:p>
            <a:pPr lvl="1"/>
            <a:r>
              <a:rPr lang="cs-CZ" dirty="0" smtClean="0"/>
              <a:t>1) Stálá tělesná teplota</a:t>
            </a:r>
          </a:p>
          <a:p>
            <a:pPr lvl="1"/>
            <a:r>
              <a:rPr lang="cs-CZ" dirty="0" smtClean="0"/>
              <a:t>2) Tělo je kryto srstí, složené z chlupů</a:t>
            </a:r>
          </a:p>
          <a:p>
            <a:pPr lvl="2"/>
            <a:r>
              <a:rPr lang="cs-CZ" dirty="0" smtClean="0"/>
              <a:t>Pesíky (tužší)</a:t>
            </a:r>
          </a:p>
          <a:p>
            <a:pPr lvl="2"/>
            <a:r>
              <a:rPr lang="cs-CZ" dirty="0" smtClean="0"/>
              <a:t>Podsada (měkká)</a:t>
            </a:r>
          </a:p>
          <a:p>
            <a:pPr lvl="2"/>
            <a:r>
              <a:rPr lang="cs-CZ" dirty="0" smtClean="0"/>
              <a:t>Hmatové chlupy</a:t>
            </a:r>
          </a:p>
          <a:p>
            <a:pPr lvl="2"/>
            <a:r>
              <a:rPr lang="cs-CZ" dirty="0" smtClean="0"/>
              <a:t>Výměna srsti = línání</a:t>
            </a:r>
          </a:p>
          <a:p>
            <a:pPr lvl="1"/>
            <a:r>
              <a:rPr lang="cs-CZ" dirty="0" smtClean="0"/>
              <a:t>3) Mléčné žlázy</a:t>
            </a:r>
          </a:p>
          <a:p>
            <a:pPr lvl="1"/>
            <a:r>
              <a:rPr lang="cs-CZ" dirty="0" smtClean="0"/>
              <a:t>4) Čelisti jsou opatřeny zuby</a:t>
            </a:r>
          </a:p>
          <a:p>
            <a:pPr lvl="1"/>
            <a:r>
              <a:rPr lang="cs-CZ" dirty="0" smtClean="0"/>
              <a:t>5) Dýchají plícemi</a:t>
            </a:r>
          </a:p>
          <a:p>
            <a:pPr lvl="1"/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ŽIVORODÍ - vačnatci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Rodí nedokonale vyvinutá mláďata</a:t>
            </a:r>
          </a:p>
          <a:p>
            <a:r>
              <a:rPr lang="cs-CZ" dirty="0" smtClean="0"/>
              <a:t>Další vývoj mláďat probíhá ve vaku na břiše</a:t>
            </a:r>
          </a:p>
          <a:p>
            <a:r>
              <a:rPr lang="cs-CZ" dirty="0" smtClean="0"/>
              <a:t>Uvnitř vaku jsou mléčné bradavky, na které se mládě přisává</a:t>
            </a:r>
          </a:p>
          <a:p>
            <a:r>
              <a:rPr lang="cs-CZ" dirty="0" smtClean="0"/>
              <a:t>Mléko je několikrát za den mláděti vstříknuto do tlamičky</a:t>
            </a:r>
          </a:p>
          <a:p>
            <a:r>
              <a:rPr lang="cs-CZ" dirty="0" smtClean="0"/>
              <a:t>Žijí v Austrálii a Jižní Americe</a:t>
            </a:r>
          </a:p>
          <a:p>
            <a:pPr>
              <a:buNone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ŽIVORODÍ</a:t>
            </a:r>
            <a:br>
              <a:rPr lang="cs-CZ" dirty="0" smtClean="0"/>
            </a:br>
            <a:r>
              <a:rPr lang="cs-CZ" dirty="0" smtClean="0"/>
              <a:t>vačnatci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Koala</a:t>
            </a:r>
          </a:p>
          <a:p>
            <a:r>
              <a:rPr lang="cs-CZ" dirty="0" smtClean="0"/>
              <a:t>Vačice </a:t>
            </a:r>
            <a:r>
              <a:rPr lang="cs-CZ" dirty="0" err="1" smtClean="0"/>
              <a:t>opossum</a:t>
            </a:r>
            <a:endParaRPr lang="cs-CZ" dirty="0" smtClean="0"/>
          </a:p>
          <a:p>
            <a:r>
              <a:rPr lang="cs-CZ" dirty="0" err="1" smtClean="0"/>
              <a:t>Vakokrk</a:t>
            </a:r>
            <a:endParaRPr lang="cs-CZ" dirty="0" smtClean="0"/>
          </a:p>
          <a:p>
            <a:r>
              <a:rPr lang="cs-CZ" dirty="0" err="1" smtClean="0"/>
              <a:t>Vakovlk</a:t>
            </a:r>
            <a:endParaRPr lang="cs-CZ" dirty="0" smtClean="0"/>
          </a:p>
          <a:p>
            <a:r>
              <a:rPr lang="cs-CZ" dirty="0" err="1" smtClean="0"/>
              <a:t>Vakovec</a:t>
            </a:r>
            <a:r>
              <a:rPr lang="cs-CZ" dirty="0" smtClean="0"/>
              <a:t> létavý</a:t>
            </a:r>
          </a:p>
          <a:p>
            <a:r>
              <a:rPr lang="cs-CZ" dirty="0" smtClean="0"/>
              <a:t>Klokani</a:t>
            </a:r>
            <a:endParaRPr lang="cs-CZ" dirty="0"/>
          </a:p>
        </p:txBody>
      </p:sp>
      <p:pic>
        <p:nvPicPr>
          <p:cNvPr id="2050" name="Picture 2" descr="http://upload.wikimedia.org/wikipedia/commons/thumb/4/49/Koala_climbing_tree.jpg/640px-Koala_climbing_tre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908720"/>
            <a:ext cx="5314950" cy="5219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Koala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Australský vačnatec</a:t>
            </a:r>
          </a:p>
          <a:p>
            <a:r>
              <a:rPr lang="cs-CZ" dirty="0" smtClean="0"/>
              <a:t>Prsty na předních končetinách má srostlé v klíšťky</a:t>
            </a:r>
          </a:p>
          <a:p>
            <a:r>
              <a:rPr lang="cs-CZ" dirty="0" smtClean="0"/>
              <a:t>Stromový způsob života</a:t>
            </a:r>
          </a:p>
          <a:p>
            <a:r>
              <a:rPr lang="cs-CZ" dirty="0" smtClean="0"/>
              <a:t>Potravní specialista – listy blahovičníku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Koala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cs-CZ" dirty="0"/>
          </a:p>
        </p:txBody>
      </p:sp>
      <p:pic>
        <p:nvPicPr>
          <p:cNvPr id="18434" name="Picture 2" descr="http://upload.wikimedia.org/wikipedia/commons/thumb/3/34/Sa-sleeping-koala.JPG/640px-Sa-sleeping-koal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188640"/>
            <a:ext cx="4248472" cy="63727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Klokan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Žijí v Austrálii</a:t>
            </a:r>
          </a:p>
          <a:p>
            <a:r>
              <a:rPr lang="cs-CZ" dirty="0" smtClean="0"/>
              <a:t>Mají silné zadní nohy</a:t>
            </a:r>
          </a:p>
          <a:p>
            <a:r>
              <a:rPr lang="cs-CZ" dirty="0" smtClean="0"/>
              <a:t>Pomocí nohou dělají velké skoky</a:t>
            </a:r>
          </a:p>
          <a:p>
            <a:r>
              <a:rPr lang="cs-CZ" dirty="0" smtClean="0"/>
              <a:t>Silný ocas jim slouží jako opora</a:t>
            </a:r>
          </a:p>
          <a:p>
            <a:r>
              <a:rPr lang="cs-CZ" dirty="0" smtClean="0"/>
              <a:t>býložravci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Klokan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7170" name="Picture 2" descr="http://upload.wikimedia.org/wikipedia/commons/thumb/6/6c/Female_Red_Kangaroo_%28Macropus_rufus%29.jpg/800px-Female_Red_Kangaroo_%28Macropus_rufus%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916832"/>
            <a:ext cx="5598046" cy="44882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istický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istický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ist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167</TotalTime>
  <Words>371</Words>
  <Application>Microsoft Office PowerPoint</Application>
  <PresentationFormat>Předvádění na obrazovce (4:3)</PresentationFormat>
  <Paragraphs>94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0" baseType="lpstr">
      <vt:lpstr>Arial</vt:lpstr>
      <vt:lpstr>Georgia</vt:lpstr>
      <vt:lpstr>Trebuchet MS</vt:lpstr>
      <vt:lpstr>Wingdings 2</vt:lpstr>
      <vt:lpstr>Urbanistický</vt:lpstr>
      <vt:lpstr>ŽIVORODÍ</vt:lpstr>
      <vt:lpstr>ŽIVORODÍ</vt:lpstr>
      <vt:lpstr>ŽIVORODÍ</vt:lpstr>
      <vt:lpstr>ŽIVORODÍ - vačnatci</vt:lpstr>
      <vt:lpstr>ŽIVORODÍ vačnatci</vt:lpstr>
      <vt:lpstr>Koala</vt:lpstr>
      <vt:lpstr>Koala</vt:lpstr>
      <vt:lpstr>Klokan</vt:lpstr>
      <vt:lpstr>Klokan</vt:lpstr>
      <vt:lpstr>Vakokrt a vakovec </vt:lpstr>
      <vt:lpstr>Vakoveverka létavá</vt:lpstr>
      <vt:lpstr>ŽIVORODÍ - placentálové</vt:lpstr>
      <vt:lpstr>ŽIVORODÍ - placentálové</vt:lpstr>
      <vt:lpstr>OPAKOVÁNÍ:</vt:lpstr>
      <vt:lpstr>Zdroj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ŽIVORODÍ</dc:title>
  <dc:creator>Alča</dc:creator>
  <cp:lastModifiedBy>Výborná Alena</cp:lastModifiedBy>
  <cp:revision>23</cp:revision>
  <dcterms:created xsi:type="dcterms:W3CDTF">2014-08-11T20:55:22Z</dcterms:created>
  <dcterms:modified xsi:type="dcterms:W3CDTF">2014-10-06T09:11:15Z</dcterms:modified>
</cp:coreProperties>
</file>