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79" autoAdjust="0"/>
    <p:restoredTop sz="94660"/>
  </p:normalViewPr>
  <p:slideViewPr>
    <p:cSldViewPr>
      <p:cViewPr varScale="1">
        <p:scale>
          <a:sx n="110" d="100"/>
          <a:sy n="110" d="100"/>
        </p:scale>
        <p:origin x="-166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F34613-2910-47C4-9560-320428DC3AC2}" type="datetimeFigureOut">
              <a:rPr lang="cs-CZ" smtClean="0"/>
              <a:pPr/>
              <a:t>5.9.2014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AEDDDF-D73A-4E7D-BF08-FD2F56169542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AEDDDF-D73A-4E7D-BF08-FD2F56169542}" type="slidenum">
              <a:rPr lang="cs-CZ" smtClean="0"/>
              <a:pPr/>
              <a:t>7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délník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Obdélník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Obdélník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Obdélník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bdélník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Zaoblený obdélník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Zaoblený obdélník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Obdélník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élník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bdélník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Obdélník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C7F363A1-7DB7-4DFE-810A-19CE5D432CFA}" type="datetimeFigureOut">
              <a:rPr lang="cs-CZ" smtClean="0"/>
              <a:pPr/>
              <a:t>5.9.2014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cs-CZ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F1337382-B5A0-47B0-AAA3-E61A475823B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363A1-7DB7-4DFE-810A-19CE5D432CFA}" type="datetimeFigureOut">
              <a:rPr lang="cs-CZ" smtClean="0"/>
              <a:pPr/>
              <a:t>5.9.2014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37382-B5A0-47B0-AAA3-E61A475823B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363A1-7DB7-4DFE-810A-19CE5D432CFA}" type="datetimeFigureOut">
              <a:rPr lang="cs-CZ" smtClean="0"/>
              <a:pPr/>
              <a:t>5.9.2014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37382-B5A0-47B0-AAA3-E61A475823B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363A1-7DB7-4DFE-810A-19CE5D432CFA}" type="datetimeFigureOut">
              <a:rPr lang="cs-CZ" smtClean="0"/>
              <a:pPr/>
              <a:t>5.9.2014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37382-B5A0-47B0-AAA3-E61A475823B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6" name="Zástupný symbol pro datum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7F363A1-7DB7-4DFE-810A-19CE5D432CFA}" type="datetimeFigureOut">
              <a:rPr lang="cs-CZ" smtClean="0"/>
              <a:pPr/>
              <a:t>5.9.2014</a:t>
            </a:fld>
            <a:endParaRPr lang="cs-CZ"/>
          </a:p>
        </p:txBody>
      </p:sp>
      <p:sp>
        <p:nvSpPr>
          <p:cNvPr id="27" name="Zástupný symbol pro číslo snímku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1337382-B5A0-47B0-AAA3-E61A475823B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8" name="Zástupný symbol pro zápatí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C7F363A1-7DB7-4DFE-810A-19CE5D432CFA}" type="datetimeFigureOut">
              <a:rPr lang="cs-CZ" smtClean="0"/>
              <a:pPr/>
              <a:t>5.9.2014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F1337382-B5A0-47B0-AAA3-E61A475823B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363A1-7DB7-4DFE-810A-19CE5D432CFA}" type="datetimeFigureOut">
              <a:rPr lang="cs-CZ" smtClean="0"/>
              <a:pPr/>
              <a:t>5.9.2014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37382-B5A0-47B0-AAA3-E61A475823B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363A1-7DB7-4DFE-810A-19CE5D432CFA}" type="datetimeFigureOut">
              <a:rPr lang="cs-CZ" smtClean="0"/>
              <a:pPr/>
              <a:t>5.9.2014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37382-B5A0-47B0-AAA3-E61A475823B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363A1-7DB7-4DFE-810A-19CE5D432CFA}" type="datetimeFigureOut">
              <a:rPr lang="cs-CZ" smtClean="0"/>
              <a:pPr/>
              <a:t>5.9.2014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37382-B5A0-47B0-AAA3-E61A475823B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363A1-7DB7-4DFE-810A-19CE5D432CFA}" type="datetimeFigureOut">
              <a:rPr lang="cs-CZ" smtClean="0"/>
              <a:pPr/>
              <a:t>5.9.2014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37382-B5A0-47B0-AAA3-E61A475823B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363A1-7DB7-4DFE-810A-19CE5D432CFA}" type="datetimeFigureOut">
              <a:rPr lang="cs-CZ" smtClean="0"/>
              <a:pPr/>
              <a:t>5.9.2014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37382-B5A0-47B0-AAA3-E61A475823B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délník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Obdélník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Obdélník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Obdélník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Obdélník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Zaoblený obdélník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Zaoblený obdélník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Obdélník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Obdélník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Obdélník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Obdélník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Obdélník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Obdélník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C7F363A1-7DB7-4DFE-810A-19CE5D432CFA}" type="datetimeFigureOut">
              <a:rPr lang="cs-CZ" smtClean="0"/>
              <a:pPr/>
              <a:t>5.9.2014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cs-CZ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F1337382-B5A0-47B0-AAA3-E61A475823B0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commons.wikimedia.org/wiki/Category:Nereis_pelagica" TargetMode="External"/><Relationship Id="rId2" Type="http://schemas.openxmlformats.org/officeDocument/2006/relationships/hyperlink" Target="http://commons.wikimedia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commons.wikimedia.org/wiki/Haemopis_sanguisuga" TargetMode="External"/><Relationship Id="rId4" Type="http://schemas.openxmlformats.org/officeDocument/2006/relationships/hyperlink" Target="http://commons.wikimedia.org/wiki/File:Tubifex01.jpg?uselang=c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KROUŽKOVCI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123728" y="4437112"/>
            <a:ext cx="4953000" cy="1752600"/>
          </a:xfrm>
        </p:spPr>
        <p:txBody>
          <a:bodyPr>
            <a:normAutofit/>
          </a:bodyPr>
          <a:lstStyle/>
          <a:p>
            <a:pPr marL="0" lvl="0" algn="ctr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cs-CZ" sz="1800" b="1" dirty="0" smtClean="0">
                <a:solidFill>
                  <a:prstClr val="black"/>
                </a:solidFill>
                <a:latin typeface="Arial" pitchFamily="34" charset="0"/>
              </a:rPr>
              <a:t>Výukový materiál EK 03 </a:t>
            </a:r>
            <a:r>
              <a:rPr lang="cs-CZ" sz="1800" b="1" smtClean="0">
                <a:solidFill>
                  <a:prstClr val="black"/>
                </a:solidFill>
                <a:latin typeface="Arial" pitchFamily="34" charset="0"/>
              </a:rPr>
              <a:t>- 70</a:t>
            </a:r>
            <a:endParaRPr lang="cs-CZ" sz="1800" b="1" dirty="0" smtClean="0">
              <a:solidFill>
                <a:prstClr val="black"/>
              </a:solidFill>
              <a:latin typeface="Arial" pitchFamily="34" charset="0"/>
            </a:endParaRPr>
          </a:p>
          <a:p>
            <a:pPr marL="0" lvl="0" algn="ctr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cs-CZ" sz="1800" b="1" dirty="0" smtClean="0">
                <a:solidFill>
                  <a:prstClr val="black"/>
                </a:solidFill>
                <a:latin typeface="Arial" pitchFamily="34" charset="0"/>
              </a:rPr>
              <a:t>Tvůrce: Mgr. Alena Výborná</a:t>
            </a:r>
          </a:p>
          <a:p>
            <a:pPr marL="0" lvl="0" algn="ctr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cs-CZ" sz="1400" dirty="0" smtClean="0">
                <a:solidFill>
                  <a:prstClr val="black"/>
                </a:solidFill>
                <a:latin typeface="Arial" pitchFamily="34" charset="0"/>
              </a:rPr>
              <a:t>Projekt: S anglickým jazykem do dalších předmětů</a:t>
            </a:r>
          </a:p>
          <a:p>
            <a:pPr marL="0" lvl="0" algn="ctr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cs-CZ" sz="1400" dirty="0" smtClean="0">
                <a:solidFill>
                  <a:prstClr val="black"/>
                </a:solidFill>
                <a:latin typeface="Arial" pitchFamily="34" charset="0"/>
              </a:rPr>
              <a:t>Registrační číslo: CZ.1.07/1.1.36/03.0005</a:t>
            </a:r>
          </a:p>
          <a:p>
            <a:pPr marL="0" lvl="0" algn="ctr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cs-CZ" sz="1400" dirty="0" smtClean="0">
                <a:solidFill>
                  <a:prstClr val="black"/>
                </a:solidFill>
                <a:latin typeface="Arial" pitchFamily="34" charset="0"/>
              </a:rPr>
              <a:t>Tento projekt je spolufinancován ESF a SR ČR</a:t>
            </a:r>
          </a:p>
          <a:p>
            <a:endParaRPr lang="cs-CZ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975" y="549275"/>
            <a:ext cx="4421188" cy="10795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KROUŽKOVCI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Červovitý tvar těla</a:t>
            </a:r>
          </a:p>
          <a:p>
            <a:r>
              <a:rPr lang="cs-CZ" dirty="0" smtClean="0"/>
              <a:t>Sladké, slané vody i suchozemští</a:t>
            </a:r>
          </a:p>
          <a:p>
            <a:r>
              <a:rPr lang="cs-CZ" dirty="0" smtClean="0"/>
              <a:t>Potřebují vlhko</a:t>
            </a:r>
          </a:p>
          <a:p>
            <a:r>
              <a:rPr lang="cs-CZ" dirty="0" smtClean="0"/>
              <a:t>Tělo rozděleno na stejnoměrné články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KROUŽKOVCI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MNOHOŠTĚTINATCI</a:t>
            </a:r>
          </a:p>
          <a:p>
            <a:r>
              <a:rPr lang="cs-CZ" dirty="0" smtClean="0"/>
              <a:t>OPASKOVCI</a:t>
            </a:r>
          </a:p>
          <a:p>
            <a:pPr lvl="1"/>
            <a:r>
              <a:rPr lang="cs-CZ" dirty="0" smtClean="0"/>
              <a:t>PIJAVICE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MNOHOŠTĚTINATCI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Většinou v moři</a:t>
            </a:r>
          </a:p>
          <a:p>
            <a:r>
              <a:rPr lang="cs-CZ" dirty="0" smtClean="0"/>
              <a:t>Nejkrásnější  je </a:t>
            </a:r>
            <a:r>
              <a:rPr lang="cs-CZ" b="1" dirty="0" smtClean="0"/>
              <a:t>afroditka plstnatá</a:t>
            </a:r>
          </a:p>
          <a:p>
            <a:pPr lvl="1"/>
            <a:r>
              <a:rPr lang="cs-CZ" dirty="0" smtClean="0"/>
              <a:t>Žije v evropských mořích</a:t>
            </a:r>
          </a:p>
          <a:p>
            <a:pPr lvl="1"/>
            <a:r>
              <a:rPr lang="cs-CZ" dirty="0" smtClean="0"/>
              <a:t>V mělkých vodách mezi kameny</a:t>
            </a:r>
          </a:p>
          <a:p>
            <a:pPr lvl="1"/>
            <a:r>
              <a:rPr lang="cs-CZ" dirty="0" smtClean="0"/>
              <a:t>Živí se dravě</a:t>
            </a:r>
          </a:p>
          <a:p>
            <a:pPr lvl="1"/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MNOHOŠTĚTINATCI - afroditka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" name="Picture 2" descr="File:Aphrodita aculeata (Sea mouse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132856"/>
            <a:ext cx="7793083" cy="43251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MNOHOŠTĚTINATCI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Nereidka hnědá</a:t>
            </a:r>
          </a:p>
          <a:p>
            <a:pPr lvl="1"/>
            <a:r>
              <a:rPr lang="cs-CZ" dirty="0" smtClean="0"/>
              <a:t>Žije na spodní straně kamenů v pobřežním pásmu moře</a:t>
            </a:r>
            <a:endParaRPr lang="cs-CZ" dirty="0"/>
          </a:p>
        </p:txBody>
      </p:sp>
      <p:pic>
        <p:nvPicPr>
          <p:cNvPr id="17410" name="Picture 2" descr="http://upload.wikimedia.org/wikipedia/commons/c/cf/Nereis_pelagic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00521" y="3284984"/>
            <a:ext cx="5203927" cy="33686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OPASKOVCI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smtClean="0"/>
              <a:t>OPASEK</a:t>
            </a:r>
          </a:p>
          <a:p>
            <a:pPr lvl="1"/>
            <a:r>
              <a:rPr lang="cs-CZ" dirty="0" smtClean="0"/>
              <a:t>Usnadňuje přenos pohlavních buněk</a:t>
            </a:r>
          </a:p>
          <a:p>
            <a:pPr lvl="1"/>
            <a:r>
              <a:rPr lang="cs-CZ" dirty="0" smtClean="0"/>
              <a:t>Vytváří obal kolem snášených vajíček</a:t>
            </a:r>
          </a:p>
          <a:p>
            <a:pPr lvl="1"/>
            <a:r>
              <a:rPr lang="cs-CZ" dirty="0" smtClean="0"/>
              <a:t>V době rozmnožování se zvětšuje</a:t>
            </a:r>
          </a:p>
          <a:p>
            <a:r>
              <a:rPr lang="cs-CZ" dirty="0" smtClean="0"/>
              <a:t>Žížala obecná</a:t>
            </a:r>
          </a:p>
          <a:p>
            <a:r>
              <a:rPr lang="cs-CZ" dirty="0" smtClean="0"/>
              <a:t>Nitěnka</a:t>
            </a:r>
          </a:p>
          <a:p>
            <a:r>
              <a:rPr lang="cs-CZ" dirty="0" smtClean="0"/>
              <a:t>Pijavice</a:t>
            </a:r>
          </a:p>
          <a:p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OPASKOVCI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smtClean="0"/>
              <a:t>Žížala obecná</a:t>
            </a:r>
          </a:p>
          <a:p>
            <a:pPr lvl="1"/>
            <a:r>
              <a:rPr lang="cs-CZ" dirty="0" smtClean="0"/>
              <a:t>Žije ve vlhké půdě</a:t>
            </a:r>
          </a:p>
          <a:p>
            <a:pPr lvl="1"/>
            <a:r>
              <a:rPr lang="cs-CZ" dirty="0" smtClean="0"/>
              <a:t>Živí se rozkládajícími se látkami (</a:t>
            </a:r>
            <a:r>
              <a:rPr lang="cs-CZ" dirty="0" err="1" smtClean="0"/>
              <a:t>destruent</a:t>
            </a:r>
            <a:r>
              <a:rPr lang="cs-CZ" dirty="0" smtClean="0"/>
              <a:t>)</a:t>
            </a:r>
          </a:p>
          <a:p>
            <a:pPr lvl="1"/>
            <a:r>
              <a:rPr lang="cs-CZ" dirty="0" smtClean="0"/>
              <a:t>Hermafrodit (obojetník)</a:t>
            </a:r>
          </a:p>
          <a:p>
            <a:pPr lvl="1"/>
            <a:r>
              <a:rPr lang="cs-CZ" dirty="0" smtClean="0"/>
              <a:t>Páření probíhá za vlhkých nocí</a:t>
            </a:r>
          </a:p>
          <a:p>
            <a:pPr lvl="1"/>
            <a:r>
              <a:rPr lang="cs-CZ" dirty="0" smtClean="0"/>
              <a:t>Velký význam při zkypřování a provzdušňování půdy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OPASKOVCI – žížala obecná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19460" name="Picture 4" descr="http://upload.wikimedia.org/wikipedia/commons/5/51/Lumbricus.terrestri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263065"/>
            <a:ext cx="6919433" cy="45949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OPSKOVCI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smtClean="0"/>
              <a:t>Nitěnka obecná</a:t>
            </a:r>
          </a:p>
          <a:p>
            <a:pPr lvl="1"/>
            <a:r>
              <a:rPr lang="cs-CZ" dirty="0" smtClean="0"/>
              <a:t>V bahně stojatých i mírně tekoucích vod</a:t>
            </a:r>
          </a:p>
          <a:p>
            <a:pPr lvl="1"/>
            <a:r>
              <a:rPr lang="cs-CZ" dirty="0" smtClean="0"/>
              <a:t>Živí se rozkládajícími se látkami</a:t>
            </a:r>
          </a:p>
          <a:p>
            <a:pPr lvl="1">
              <a:buNone/>
            </a:pPr>
            <a:endParaRPr lang="cs-CZ" dirty="0"/>
          </a:p>
        </p:txBody>
      </p:sp>
      <p:pic>
        <p:nvPicPr>
          <p:cNvPr id="24578" name="Picture 2" descr="http://upload.wikimedia.org/wikipedia/commons/3/3a/Tubifex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3717032"/>
            <a:ext cx="5472608" cy="29212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OPASKOVCI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smtClean="0"/>
              <a:t>Pijavice</a:t>
            </a:r>
          </a:p>
          <a:p>
            <a:pPr lvl="1"/>
            <a:r>
              <a:rPr lang="cs-CZ" dirty="0" smtClean="0"/>
              <a:t>Tělo na obou koncích opatřené přísavkami</a:t>
            </a:r>
          </a:p>
          <a:p>
            <a:pPr lvl="1"/>
            <a:r>
              <a:rPr lang="cs-CZ" dirty="0" smtClean="0"/>
              <a:t>Živí se dravě nebo sají krev</a:t>
            </a:r>
          </a:p>
          <a:p>
            <a:pPr lvl="1"/>
            <a:r>
              <a:rPr lang="cs-CZ" dirty="0" smtClean="0"/>
              <a:t>Žijí převážně ve sladkých vodách</a:t>
            </a:r>
          </a:p>
          <a:p>
            <a:pPr lvl="1"/>
            <a:r>
              <a:rPr lang="cs-CZ" dirty="0" smtClean="0"/>
              <a:t>V tropech i suchozemské</a:t>
            </a:r>
          </a:p>
          <a:p>
            <a:pPr lvl="1"/>
            <a:r>
              <a:rPr lang="cs-CZ" b="1" dirty="0" smtClean="0"/>
              <a:t>Pijavka koňská</a:t>
            </a:r>
          </a:p>
          <a:p>
            <a:pPr lvl="1"/>
            <a:r>
              <a:rPr lang="cs-CZ" b="1" dirty="0" smtClean="0"/>
              <a:t>Pijavka bahenní</a:t>
            </a:r>
          </a:p>
          <a:p>
            <a:pPr lvl="1"/>
            <a:r>
              <a:rPr lang="cs-CZ" b="1" dirty="0" err="1" smtClean="0"/>
              <a:t>Chobotnatka</a:t>
            </a:r>
            <a:r>
              <a:rPr lang="cs-CZ" b="1" dirty="0" smtClean="0"/>
              <a:t> rybí (saje krev na rybách)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OPASKOVCI – pijavka koňská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cs-CZ" dirty="0"/>
          </a:p>
        </p:txBody>
      </p:sp>
      <p:pic>
        <p:nvPicPr>
          <p:cNvPr id="25602" name="Picture 2" descr="http://upload.wikimedia.org/wikipedia/commons/thumb/d/d2/Haemopis-sanguisuga-pferdeegel.jpg/1024px-Haemopis-sanguisuga-pferdeeg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051578"/>
            <a:ext cx="7714878" cy="48064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OPAKOVÁNÍ: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1) Tělo kroužkovců je tvořeno?</a:t>
            </a:r>
          </a:p>
          <a:p>
            <a:pPr lvl="1"/>
            <a:r>
              <a:rPr lang="cs-CZ" dirty="0" smtClean="0"/>
              <a:t>Stejnoměrnými články</a:t>
            </a:r>
          </a:p>
          <a:p>
            <a:r>
              <a:rPr lang="cs-CZ" dirty="0" smtClean="0"/>
              <a:t>2) V Evropským mořích v mělkých vodách žije?</a:t>
            </a:r>
          </a:p>
          <a:p>
            <a:pPr lvl="1"/>
            <a:r>
              <a:rPr lang="cs-CZ" dirty="0" smtClean="0"/>
              <a:t>Afroditka plstnatá</a:t>
            </a:r>
          </a:p>
          <a:p>
            <a:r>
              <a:rPr lang="cs-CZ" dirty="0" smtClean="0"/>
              <a:t>3) V bahně stojatých vod žije?</a:t>
            </a:r>
          </a:p>
          <a:p>
            <a:pPr lvl="1"/>
            <a:r>
              <a:rPr lang="cs-CZ" dirty="0" smtClean="0"/>
              <a:t>Nitěnka obecná</a:t>
            </a:r>
          </a:p>
          <a:p>
            <a:r>
              <a:rPr lang="cs-CZ" dirty="0" smtClean="0"/>
              <a:t>4) Na rybách saje krev?</a:t>
            </a:r>
          </a:p>
          <a:p>
            <a:pPr lvl="1"/>
            <a:r>
              <a:rPr lang="cs-CZ" dirty="0" err="1" smtClean="0"/>
              <a:t>Chobotnatka</a:t>
            </a:r>
            <a:r>
              <a:rPr lang="cs-CZ" dirty="0" smtClean="0"/>
              <a:t> rybí</a:t>
            </a:r>
          </a:p>
          <a:p>
            <a:r>
              <a:rPr lang="cs-CZ" dirty="0" smtClean="0"/>
              <a:t>5) Přenos pohlavních buněk u žížaly usnadňuje?</a:t>
            </a:r>
          </a:p>
          <a:p>
            <a:pPr lvl="1"/>
            <a:r>
              <a:rPr lang="cs-CZ" dirty="0" smtClean="0"/>
              <a:t>opasek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sz="1800" dirty="0" smtClean="0"/>
              <a:t>DOB</a:t>
            </a:r>
            <a:r>
              <a:rPr lang="cs-CZ" sz="2000" dirty="0" smtClean="0"/>
              <a:t>RORUKA, Luděk J. Přírodopis pro 7. ročník základní školy. 1. </a:t>
            </a:r>
            <a:r>
              <a:rPr lang="cs-CZ" sz="2000" dirty="0" err="1" smtClean="0"/>
              <a:t>vyd</a:t>
            </a:r>
            <a:r>
              <a:rPr lang="cs-CZ" sz="2000" dirty="0" smtClean="0"/>
              <a:t>. Praha: </a:t>
            </a:r>
            <a:r>
              <a:rPr lang="cs-CZ" sz="2000" dirty="0" err="1" smtClean="0"/>
              <a:t>Scientia</a:t>
            </a:r>
            <a:r>
              <a:rPr lang="cs-CZ" sz="2000" dirty="0" smtClean="0"/>
              <a:t>, 1998, 152 s. ISBN 80-718-3134-4</a:t>
            </a:r>
          </a:p>
          <a:p>
            <a:endParaRPr lang="cs-CZ" sz="2000" dirty="0" smtClean="0"/>
          </a:p>
          <a:p>
            <a:r>
              <a:rPr lang="cs-CZ" sz="2000" dirty="0" smtClean="0"/>
              <a:t>Obrázky:</a:t>
            </a:r>
          </a:p>
          <a:p>
            <a:pPr>
              <a:buNone/>
            </a:pPr>
            <a:r>
              <a:rPr lang="cs-CZ" sz="2000" dirty="0" smtClean="0"/>
              <a:t> </a:t>
            </a:r>
            <a:r>
              <a:rPr lang="cs-CZ" sz="2000" dirty="0" smtClean="0">
                <a:hlinkClick r:id="rId2"/>
              </a:rPr>
              <a:t>http://</a:t>
            </a:r>
            <a:r>
              <a:rPr lang="cs-CZ" sz="2000" dirty="0" smtClean="0">
                <a:hlinkClick r:id="rId2"/>
              </a:rPr>
              <a:t>commons.wikimedia.org</a:t>
            </a:r>
            <a:r>
              <a:rPr lang="cs-CZ" sz="2000" dirty="0" smtClean="0"/>
              <a:t>, 10. 7. </a:t>
            </a:r>
            <a:r>
              <a:rPr lang="cs-CZ" sz="2000" smtClean="0"/>
              <a:t>2014</a:t>
            </a:r>
            <a:endParaRPr lang="cs-CZ" sz="2000" dirty="0" smtClean="0"/>
          </a:p>
          <a:p>
            <a:r>
              <a:rPr lang="cs-CZ" sz="2000" dirty="0" err="1" smtClean="0"/>
              <a:t>mmons.wikimedia.org</a:t>
            </a:r>
            <a:r>
              <a:rPr lang="cs-CZ" sz="2000" dirty="0" smtClean="0"/>
              <a:t>/</a:t>
            </a:r>
            <a:r>
              <a:rPr lang="cs-CZ" sz="2000" dirty="0" err="1" smtClean="0"/>
              <a:t>wiki</a:t>
            </a:r>
            <a:r>
              <a:rPr lang="cs-CZ" sz="2000" dirty="0" smtClean="0"/>
              <a:t>/</a:t>
            </a:r>
            <a:r>
              <a:rPr lang="cs-CZ" sz="2000" dirty="0" err="1" smtClean="0"/>
              <a:t>Aphrodita</a:t>
            </a:r>
            <a:r>
              <a:rPr lang="cs-CZ" sz="2000" dirty="0" smtClean="0"/>
              <a:t>_</a:t>
            </a:r>
            <a:r>
              <a:rPr lang="cs-CZ" sz="2000" dirty="0" err="1" smtClean="0"/>
              <a:t>aculeata</a:t>
            </a:r>
            <a:r>
              <a:rPr lang="cs-CZ" sz="2000" dirty="0" smtClean="0"/>
              <a:t>#</a:t>
            </a:r>
            <a:r>
              <a:rPr lang="cs-CZ" sz="2000" dirty="0" err="1" smtClean="0"/>
              <a:t>mediaviewer</a:t>
            </a:r>
            <a:r>
              <a:rPr lang="cs-CZ" sz="2000" dirty="0" smtClean="0"/>
              <a:t>/</a:t>
            </a:r>
            <a:r>
              <a:rPr lang="cs-CZ" sz="2000" dirty="0" err="1" smtClean="0"/>
              <a:t>File</a:t>
            </a:r>
            <a:r>
              <a:rPr lang="cs-CZ" sz="2000" dirty="0" smtClean="0"/>
              <a:t>:</a:t>
            </a:r>
            <a:r>
              <a:rPr lang="cs-CZ" sz="2000" dirty="0" err="1" smtClean="0"/>
              <a:t>Aphrodita</a:t>
            </a:r>
            <a:r>
              <a:rPr lang="cs-CZ" sz="2000" dirty="0" smtClean="0"/>
              <a:t>_</a:t>
            </a:r>
            <a:r>
              <a:rPr lang="cs-CZ" sz="2000" dirty="0" err="1" smtClean="0"/>
              <a:t>aculeata</a:t>
            </a:r>
            <a:r>
              <a:rPr lang="cs-CZ" sz="2000" dirty="0" smtClean="0"/>
              <a:t>_(</a:t>
            </a:r>
            <a:r>
              <a:rPr lang="cs-CZ" sz="2000" dirty="0" err="1" smtClean="0"/>
              <a:t>Sea</a:t>
            </a:r>
            <a:r>
              <a:rPr lang="cs-CZ" sz="2000" dirty="0" smtClean="0"/>
              <a:t>_</a:t>
            </a:r>
            <a:r>
              <a:rPr lang="cs-CZ" sz="2000" dirty="0" err="1" smtClean="0"/>
              <a:t>mouse</a:t>
            </a:r>
            <a:r>
              <a:rPr lang="cs-CZ" sz="2000" dirty="0" smtClean="0"/>
              <a:t>).</a:t>
            </a:r>
            <a:r>
              <a:rPr lang="cs-CZ" sz="2000" dirty="0" err="1" smtClean="0"/>
              <a:t>jpg</a:t>
            </a:r>
            <a:endParaRPr lang="cs-CZ" sz="2000" dirty="0" smtClean="0"/>
          </a:p>
          <a:p>
            <a:r>
              <a:rPr lang="cs-CZ" sz="2000" dirty="0" smtClean="0">
                <a:hlinkClick r:id="rId3"/>
              </a:rPr>
              <a:t>http://commons.wikimedia.org/wiki/Category:Nereis_pelagica#mediaviewer/File:Nereis_pelagica.jpg</a:t>
            </a:r>
            <a:endParaRPr lang="cs-CZ" sz="2000" dirty="0" smtClean="0"/>
          </a:p>
          <a:p>
            <a:r>
              <a:rPr lang="cs-CZ" sz="2000" dirty="0" smtClean="0"/>
              <a:t>http://commons.wikimedia.org/wiki/Lumbricus_terrestris#mediaviewer/File:Lumbricus.terrestris.jpg</a:t>
            </a:r>
          </a:p>
          <a:p>
            <a:r>
              <a:rPr lang="cs-CZ" sz="2000" dirty="0" smtClean="0">
                <a:hlinkClick r:id="rId4"/>
              </a:rPr>
              <a:t>http://commons.wikimedia.org/wiki/File:Tubifex01.jpg?uselang=cs</a:t>
            </a:r>
            <a:endParaRPr lang="cs-CZ" sz="2000" dirty="0" smtClean="0"/>
          </a:p>
          <a:p>
            <a:r>
              <a:rPr lang="cs-CZ" sz="2000" dirty="0" smtClean="0">
                <a:hlinkClick r:id="rId5"/>
              </a:rPr>
              <a:t>http://commons.wikimedia.org/wiki/Haemopis_sanguisuga#mediaviewer/File:Haemopis-sanguisuga-pferdeegel.jpg</a:t>
            </a:r>
            <a:endParaRPr lang="cs-CZ" sz="2000" dirty="0" smtClean="0"/>
          </a:p>
          <a:p>
            <a:endParaRPr lang="cs-CZ" sz="2000" dirty="0" smtClean="0"/>
          </a:p>
          <a:p>
            <a:endParaRPr lang="cs-CZ" sz="2000" dirty="0" smtClean="0"/>
          </a:p>
          <a:p>
            <a:endParaRPr lang="cs-CZ" sz="2000" dirty="0" smtClean="0"/>
          </a:p>
          <a:p>
            <a:endParaRPr lang="cs-CZ" sz="2000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istický">
  <a:themeElements>
    <a:clrScheme name="Urbanistický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istický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istický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137</TotalTime>
  <Words>310</Words>
  <Application>Microsoft Office PowerPoint</Application>
  <PresentationFormat>Předvádění na obrazovce (4:3)</PresentationFormat>
  <Paragraphs>80</Paragraphs>
  <Slides>14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15" baseType="lpstr">
      <vt:lpstr>Urbanistický</vt:lpstr>
      <vt:lpstr>KROUŽKOVCI</vt:lpstr>
      <vt:lpstr>KROUŽKOVCI</vt:lpstr>
      <vt:lpstr>KROUŽKOVCI</vt:lpstr>
      <vt:lpstr>MNOHOŠTĚTINATCI</vt:lpstr>
      <vt:lpstr>MNOHOŠTĚTINATCI - afroditka</vt:lpstr>
      <vt:lpstr>MNOHOŠTĚTINATCI</vt:lpstr>
      <vt:lpstr>OPASKOVCI</vt:lpstr>
      <vt:lpstr>OPASKOVCI</vt:lpstr>
      <vt:lpstr>OPASKOVCI – žížala obecná</vt:lpstr>
      <vt:lpstr>OPSKOVCI</vt:lpstr>
      <vt:lpstr>OPASKOVCI</vt:lpstr>
      <vt:lpstr>OPASKOVCI – pijavka koňská</vt:lpstr>
      <vt:lpstr>OPAKOVÁNÍ:</vt:lpstr>
      <vt:lpstr>Zdroj: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KROUŽKOVCI</dc:title>
  <dc:creator>Alča</dc:creator>
  <cp:lastModifiedBy>vybornaa</cp:lastModifiedBy>
  <cp:revision>18</cp:revision>
  <dcterms:created xsi:type="dcterms:W3CDTF">2014-08-07T10:29:53Z</dcterms:created>
  <dcterms:modified xsi:type="dcterms:W3CDTF">2014-09-05T07:13:53Z</dcterms:modified>
</cp:coreProperties>
</file>