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C1BBECC-0E0E-499F-8B18-AFDC0D1ECA5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BECC-0E0E-499F-8B18-AFDC0D1ECA5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BECC-0E0E-499F-8B18-AFDC0D1ECA5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BECC-0E0E-499F-8B18-AFDC0D1ECA5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BECC-0E0E-499F-8B18-AFDC0D1ECA5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BECC-0E0E-499F-8B18-AFDC0D1ECA5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C1BBECC-0E0E-499F-8B18-AFDC0D1ECA5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C1BBECC-0E0E-499F-8B18-AFDC0D1ECA5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BECC-0E0E-499F-8B18-AFDC0D1ECA5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BECC-0E0E-499F-8B18-AFDC0D1ECA5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BECC-0E0E-499F-8B18-AFDC0D1ECA5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C1BBECC-0E0E-499F-8B18-AFDC0D1ECA5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6BB333B-6669-4401-9BAC-0C75BA415F5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HLÍSTI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051720" y="4365104"/>
            <a:ext cx="4953000" cy="1752600"/>
          </a:xfrm>
        </p:spPr>
        <p:txBody>
          <a:bodyPr>
            <a:normAutofit/>
          </a:bodyPr>
          <a:lstStyle/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Výukový materiál EK 03 </a:t>
            </a:r>
            <a:r>
              <a:rPr lang="cs-CZ" sz="1800" b="1" smtClean="0">
                <a:solidFill>
                  <a:prstClr val="black"/>
                </a:solidFill>
                <a:latin typeface="Arial" pitchFamily="34" charset="0"/>
              </a:rPr>
              <a:t>- </a:t>
            </a:r>
            <a:r>
              <a:rPr lang="cs-CZ" sz="1800" b="1" smtClean="0">
                <a:solidFill>
                  <a:prstClr val="black"/>
                </a:solidFill>
                <a:latin typeface="Arial" pitchFamily="34" charset="0"/>
              </a:rPr>
              <a:t>68</a:t>
            </a:r>
            <a:endParaRPr lang="cs-CZ" sz="1800" b="1" dirty="0" smtClean="0">
              <a:solidFill>
                <a:prstClr val="black"/>
              </a:solidFill>
              <a:latin typeface="Arial" pitchFamily="34" charset="0"/>
            </a:endParaRP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Tvůrce: Mgr. Alena Výborná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Projekt: S anglickým jazykem do dalších předmětů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Registrační číslo: CZ.1.07/1.1.36/03.0005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549275"/>
            <a:ext cx="4421188" cy="1079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664970"/>
            <a:ext cx="4968552" cy="6193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ŠKRKAVKY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Škrkavka dětská</a:t>
            </a:r>
          </a:p>
          <a:p>
            <a:pPr lvl="1"/>
            <a:r>
              <a:rPr lang="cs-CZ" dirty="0" smtClean="0"/>
              <a:t>10 cm</a:t>
            </a:r>
          </a:p>
          <a:p>
            <a:pPr lvl="1"/>
            <a:r>
              <a:rPr lang="cs-CZ" dirty="0" smtClean="0"/>
              <a:t>Cizopasí u lidí</a:t>
            </a:r>
          </a:p>
          <a:p>
            <a:pPr lvl="1"/>
            <a:r>
              <a:rPr lang="cs-CZ" dirty="0" smtClean="0"/>
              <a:t>Z potravy (zelenina)</a:t>
            </a:r>
          </a:p>
          <a:p>
            <a:pPr lvl="1"/>
            <a:r>
              <a:rPr lang="cs-CZ" dirty="0" smtClean="0"/>
              <a:t>Ochrana – dodržování hygienických pravidel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ŠKRKAVKY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Škrkavka psí</a:t>
            </a:r>
          </a:p>
          <a:p>
            <a:pPr lvl="1"/>
            <a:r>
              <a:rPr lang="cs-CZ" dirty="0" smtClean="0"/>
              <a:t>17 – 20 cm</a:t>
            </a:r>
          </a:p>
          <a:p>
            <a:pPr lvl="1"/>
            <a:r>
              <a:rPr lang="cs-CZ" dirty="0" smtClean="0"/>
              <a:t>Cizopasí hlavně u štěňat do 1 roku</a:t>
            </a:r>
          </a:p>
          <a:p>
            <a:r>
              <a:rPr lang="cs-CZ" b="1" dirty="0" smtClean="0"/>
              <a:t>Škrkavka koňská</a:t>
            </a:r>
          </a:p>
          <a:p>
            <a:pPr lvl="1"/>
            <a:r>
              <a:rPr lang="cs-CZ" dirty="0" smtClean="0"/>
              <a:t>Samice až 50 cm, samec 25 cm</a:t>
            </a:r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OPAKOVÁNÍ: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1) Na rostlinách parazituje……….</a:t>
            </a:r>
          </a:p>
          <a:p>
            <a:pPr lvl="1"/>
            <a:r>
              <a:rPr lang="cs-CZ" dirty="0" smtClean="0"/>
              <a:t>Háďátko řepné</a:t>
            </a:r>
          </a:p>
          <a:p>
            <a:r>
              <a:rPr lang="cs-CZ" dirty="0" smtClean="0"/>
              <a:t>2) V dětském kolektivu se nejčastěji vyskytuje?</a:t>
            </a:r>
          </a:p>
          <a:p>
            <a:pPr lvl="1"/>
            <a:r>
              <a:rPr lang="cs-CZ" dirty="0" smtClean="0"/>
              <a:t>Roup dětský</a:t>
            </a:r>
          </a:p>
          <a:p>
            <a:r>
              <a:rPr lang="cs-CZ" dirty="0" smtClean="0"/>
              <a:t>3) Největší škrkavka je……..</a:t>
            </a:r>
          </a:p>
          <a:p>
            <a:pPr lvl="1"/>
            <a:r>
              <a:rPr lang="cs-CZ" dirty="0" smtClean="0"/>
              <a:t>Škrkavka koňská</a:t>
            </a:r>
          </a:p>
          <a:p>
            <a:r>
              <a:rPr lang="cs-CZ" dirty="0" smtClean="0"/>
              <a:t>4) Roupy žijí v…………..</a:t>
            </a:r>
          </a:p>
          <a:p>
            <a:pPr lvl="1"/>
            <a:r>
              <a:rPr lang="cs-CZ" dirty="0" smtClean="0"/>
              <a:t>Tlustém střevě</a:t>
            </a:r>
          </a:p>
          <a:p>
            <a:r>
              <a:rPr lang="cs-CZ" dirty="0" smtClean="0"/>
              <a:t>5) Velkým nálevníkům jsou podobní………</a:t>
            </a:r>
          </a:p>
          <a:p>
            <a:pPr lvl="1"/>
            <a:r>
              <a:rPr lang="cs-CZ" dirty="0" err="1" smtClean="0"/>
              <a:t>V</a:t>
            </a:r>
            <a:r>
              <a:rPr lang="cs-CZ" smtClean="0"/>
              <a:t>ířníci</a:t>
            </a: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Zdroj: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/>
              <a:t>DOBRORUKA, Luděk J. Přírodopis pro 7. ročník základní školy. 1. </a:t>
            </a:r>
            <a:r>
              <a:rPr lang="cs-CZ" sz="1800" dirty="0" err="1" smtClean="0"/>
              <a:t>vyd</a:t>
            </a:r>
            <a:r>
              <a:rPr lang="cs-CZ" sz="1800" dirty="0" smtClean="0"/>
              <a:t>. Praha: </a:t>
            </a:r>
            <a:r>
              <a:rPr lang="cs-CZ" sz="1800" dirty="0" err="1" smtClean="0"/>
              <a:t>Scientia</a:t>
            </a:r>
            <a:r>
              <a:rPr lang="cs-CZ" sz="1800" dirty="0" smtClean="0"/>
              <a:t>, 1998, 152 s. ISBN 80-718-3134-4</a:t>
            </a:r>
          </a:p>
          <a:p>
            <a:endParaRPr lang="cs-CZ" dirty="0" smtClean="0"/>
          </a:p>
          <a:p>
            <a:r>
              <a:rPr lang="cs-CZ" sz="1800" b="1" dirty="0" smtClean="0"/>
              <a:t>Zdroj obrázků:</a:t>
            </a:r>
          </a:p>
          <a:p>
            <a:r>
              <a:rPr lang="cs-CZ" sz="1800" dirty="0" smtClean="0"/>
              <a:t>DOBRORUKA, Luděk J. Přírodopis pro 7. ročník základní školy. 1. </a:t>
            </a:r>
            <a:r>
              <a:rPr lang="cs-CZ" sz="1800" dirty="0" err="1" smtClean="0"/>
              <a:t>vyd</a:t>
            </a:r>
            <a:r>
              <a:rPr lang="cs-CZ" sz="1800" dirty="0" smtClean="0"/>
              <a:t>. Praha: </a:t>
            </a:r>
            <a:r>
              <a:rPr lang="cs-CZ" sz="1800" dirty="0" err="1" smtClean="0"/>
              <a:t>Scientia</a:t>
            </a:r>
            <a:r>
              <a:rPr lang="cs-CZ" sz="1800" dirty="0" smtClean="0"/>
              <a:t>, 1998, 152 s. ISBN 80-718-3134-4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HLÍSTI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Oblé, protáhle tělo</a:t>
            </a:r>
          </a:p>
          <a:p>
            <a:r>
              <a:rPr lang="cs-CZ" dirty="0" smtClean="0"/>
              <a:t>Tvarově velmi rozmanití</a:t>
            </a:r>
          </a:p>
          <a:p>
            <a:r>
              <a:rPr lang="cs-CZ" dirty="0" smtClean="0"/>
              <a:t>Rozmanitý způsob života</a:t>
            </a:r>
          </a:p>
          <a:p>
            <a:r>
              <a:rPr lang="cs-CZ" dirty="0" smtClean="0"/>
              <a:t>Cizopasníci</a:t>
            </a:r>
          </a:p>
          <a:p>
            <a:r>
              <a:rPr lang="cs-CZ" dirty="0" smtClean="0"/>
              <a:t>Volně žijící druhy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HLÍSTI - VÍŘNÍCI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Podobní velkým nálevníkům</a:t>
            </a:r>
          </a:p>
          <a:p>
            <a:r>
              <a:rPr lang="cs-CZ" dirty="0" smtClean="0"/>
              <a:t>0,5 – 2 mm</a:t>
            </a:r>
          </a:p>
          <a:p>
            <a:r>
              <a:rPr lang="cs-CZ" dirty="0" smtClean="0"/>
              <a:t>Převážně ve sladkých vodách</a:t>
            </a:r>
          </a:p>
          <a:p>
            <a:r>
              <a:rPr lang="cs-CZ" dirty="0" smtClean="0"/>
              <a:t>Někteří se přichytávají na předměty</a:t>
            </a:r>
          </a:p>
          <a:p>
            <a:r>
              <a:rPr lang="cs-CZ" dirty="0" smtClean="0"/>
              <a:t>Někteří se volně vznášejí</a:t>
            </a:r>
          </a:p>
          <a:p>
            <a:r>
              <a:rPr lang="cs-CZ" dirty="0" smtClean="0"/>
              <a:t>Při nepříznivých podmínkách vytvářejí pevnou schránku</a:t>
            </a:r>
          </a:p>
          <a:p>
            <a:r>
              <a:rPr lang="cs-CZ" dirty="0" smtClean="0"/>
              <a:t>Zatažitelný </a:t>
            </a:r>
            <a:r>
              <a:rPr lang="cs-CZ" b="1" dirty="0" smtClean="0"/>
              <a:t>vířivý aparát </a:t>
            </a:r>
            <a:r>
              <a:rPr lang="cs-CZ" dirty="0" smtClean="0"/>
              <a:t>na přední část těla</a:t>
            </a:r>
          </a:p>
          <a:p>
            <a:r>
              <a:rPr lang="cs-CZ" dirty="0" smtClean="0"/>
              <a:t>Na opačném konci těla </a:t>
            </a:r>
            <a:r>
              <a:rPr lang="cs-CZ" b="1" dirty="0" smtClean="0"/>
              <a:t>vidlička</a:t>
            </a:r>
            <a:r>
              <a:rPr lang="cs-CZ" dirty="0" smtClean="0"/>
              <a:t> - pohyb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HLÍSTI - VÍŘNÍCI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249024"/>
            <a:ext cx="2088231" cy="4608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634804"/>
            <a:ext cx="1313309" cy="6223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2348880"/>
            <a:ext cx="18669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HLÍSTI - HLÍSTICE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Oblé, pružné, protáhlé, ke koncům zúžené tělo</a:t>
            </a:r>
          </a:p>
          <a:p>
            <a:r>
              <a:rPr lang="cs-CZ" dirty="0" smtClean="0"/>
              <a:t>Cizopasnící v těle zvířat a rostlin i člověka</a:t>
            </a:r>
          </a:p>
          <a:p>
            <a:r>
              <a:rPr lang="cs-CZ" dirty="0" smtClean="0"/>
              <a:t>Některé volně v půdě (významné)</a:t>
            </a:r>
          </a:p>
          <a:p>
            <a:r>
              <a:rPr lang="cs-CZ" b="1" dirty="0" smtClean="0"/>
              <a:t>Háďátka</a:t>
            </a:r>
          </a:p>
          <a:p>
            <a:r>
              <a:rPr lang="cs-CZ" b="1" dirty="0" smtClean="0"/>
              <a:t>Roupy</a:t>
            </a:r>
          </a:p>
          <a:p>
            <a:r>
              <a:rPr lang="cs-CZ" b="1" dirty="0" smtClean="0"/>
              <a:t>Škrkavky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HÁĎÁTKA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Drobné</a:t>
            </a:r>
          </a:p>
          <a:p>
            <a:r>
              <a:rPr lang="cs-CZ" dirty="0" smtClean="0"/>
              <a:t>Cizopasníci rostlin</a:t>
            </a:r>
          </a:p>
          <a:p>
            <a:r>
              <a:rPr lang="cs-CZ" dirty="0" smtClean="0"/>
              <a:t>Háďátko řepné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4864" y="1124744"/>
            <a:ext cx="4621462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ROUPY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Cizopasníci obratlovců a hmyzu</a:t>
            </a:r>
          </a:p>
          <a:p>
            <a:r>
              <a:rPr lang="cs-CZ" dirty="0" smtClean="0"/>
              <a:t>U člověka – </a:t>
            </a:r>
            <a:r>
              <a:rPr lang="cs-CZ" b="1" dirty="0" smtClean="0"/>
              <a:t>roup dětský</a:t>
            </a:r>
          </a:p>
          <a:p>
            <a:pPr lvl="1"/>
            <a:r>
              <a:rPr lang="cs-CZ" b="1" dirty="0" smtClean="0"/>
              <a:t>V tlustém střevě</a:t>
            </a:r>
          </a:p>
          <a:p>
            <a:pPr lvl="1"/>
            <a:r>
              <a:rPr lang="cs-CZ" b="1" dirty="0" smtClean="0"/>
              <a:t>Samičky v noci kladou vajíčka kolem řitního otvoru</a:t>
            </a:r>
          </a:p>
          <a:p>
            <a:pPr lvl="1"/>
            <a:r>
              <a:rPr lang="cs-CZ" b="1" dirty="0" smtClean="0"/>
              <a:t>Svědění</a:t>
            </a:r>
          </a:p>
          <a:p>
            <a:pPr lvl="1"/>
            <a:r>
              <a:rPr lang="cs-CZ" b="1" dirty="0" smtClean="0"/>
              <a:t>Do těla se dostávají s potravou</a:t>
            </a:r>
          </a:p>
          <a:p>
            <a:pPr lvl="1">
              <a:buNone/>
            </a:pPr>
            <a:endParaRPr lang="cs-CZ" b="1" dirty="0" smtClean="0"/>
          </a:p>
          <a:p>
            <a:pPr lvl="1">
              <a:buNone/>
            </a:pPr>
            <a:r>
              <a:rPr lang="cs-CZ" b="1" dirty="0" smtClean="0">
                <a:solidFill>
                  <a:schemeClr val="tx1"/>
                </a:solidFill>
              </a:rPr>
              <a:t>                                             </a:t>
            </a:r>
          </a:p>
          <a:p>
            <a:pPr lvl="1">
              <a:buNone/>
            </a:pPr>
            <a:r>
              <a:rPr lang="cs-CZ" b="1" dirty="0" smtClean="0">
                <a:solidFill>
                  <a:schemeClr val="tx1"/>
                </a:solidFill>
              </a:rPr>
              <a:t>                                   </a:t>
            </a:r>
          </a:p>
          <a:p>
            <a:pPr lvl="1">
              <a:buNone/>
            </a:pPr>
            <a:r>
              <a:rPr lang="cs-CZ" b="1" dirty="0" smtClean="0">
                <a:solidFill>
                  <a:schemeClr val="tx1"/>
                </a:solidFill>
              </a:rPr>
              <a:t>                                           </a:t>
            </a:r>
            <a:r>
              <a:rPr lang="cs-CZ" sz="2000" dirty="0" smtClean="0">
                <a:solidFill>
                  <a:schemeClr val="tx1"/>
                </a:solidFill>
              </a:rPr>
              <a:t>vajíčko roupa dětského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4149080"/>
            <a:ext cx="1568574" cy="2297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ŠKRKAVKY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Cizopasí ve střevě obratlovců</a:t>
            </a:r>
          </a:p>
          <a:p>
            <a:r>
              <a:rPr lang="cs-CZ" dirty="0" smtClean="0"/>
              <a:t>Poškozují střevní stěnu a vylučují jedovaté látky</a:t>
            </a:r>
          </a:p>
          <a:p>
            <a:r>
              <a:rPr lang="cs-CZ" b="1" dirty="0" smtClean="0"/>
              <a:t>Způsobují: </a:t>
            </a:r>
          </a:p>
          <a:p>
            <a:r>
              <a:rPr lang="cs-CZ" dirty="0" smtClean="0"/>
              <a:t>Poruchy trávení, bolesti hlavy, závratě, zácpy, bolení břicha a ochrnutí končetin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620688"/>
            <a:ext cx="6588732" cy="585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137</TotalTime>
  <Words>342</Words>
  <Application>Microsoft Office PowerPoint</Application>
  <PresentationFormat>Předvádění na obrazovce (4:3)</PresentationFormat>
  <Paragraphs>77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Urbanistický</vt:lpstr>
      <vt:lpstr>HLÍSTI</vt:lpstr>
      <vt:lpstr>HLÍSTI</vt:lpstr>
      <vt:lpstr>HLÍSTI - VÍŘNÍCI</vt:lpstr>
      <vt:lpstr>HLÍSTI - VÍŘNÍCI</vt:lpstr>
      <vt:lpstr>HLÍSTI - HLÍSTICE</vt:lpstr>
      <vt:lpstr>HÁĎÁTKA</vt:lpstr>
      <vt:lpstr>ROUPY</vt:lpstr>
      <vt:lpstr>ŠKRKAVKY</vt:lpstr>
      <vt:lpstr>Snímek 9</vt:lpstr>
      <vt:lpstr>Snímek 10</vt:lpstr>
      <vt:lpstr>ŠKRKAVKY</vt:lpstr>
      <vt:lpstr>ŠKRKAVKY</vt:lpstr>
      <vt:lpstr>OPAKOVÁNÍ:</vt:lpstr>
      <vt:lpstr>Zdroj: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HLÍSTI</dc:title>
  <dc:creator>Alča</dc:creator>
  <cp:lastModifiedBy>Alča</cp:lastModifiedBy>
  <cp:revision>23</cp:revision>
  <dcterms:created xsi:type="dcterms:W3CDTF">2014-07-15T15:17:42Z</dcterms:created>
  <dcterms:modified xsi:type="dcterms:W3CDTF">2014-09-04T21:04:49Z</dcterms:modified>
</cp:coreProperties>
</file>