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70" r:id="rId9"/>
    <p:sldId id="262" r:id="rId10"/>
    <p:sldId id="267" r:id="rId11"/>
    <p:sldId id="263" r:id="rId12"/>
    <p:sldId id="268" r:id="rId13"/>
    <p:sldId id="264" r:id="rId14"/>
    <p:sldId id="265" r:id="rId15"/>
    <p:sldId id="266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60"/>
  </p:normalViewPr>
  <p:slideViewPr>
    <p:cSldViewPr>
      <p:cViewPr>
        <p:scale>
          <a:sx n="71" d="100"/>
          <a:sy n="71" d="100"/>
        </p:scale>
        <p:origin x="-138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DD17291D-582C-4A05-A892-B7735BE75A80}" type="datetimeFigureOut">
              <a:rPr lang="cs-CZ" smtClean="0"/>
              <a:pPr/>
              <a:t>4.9.2014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414A5221-E36E-4203-9368-B825F6B3ABF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PLOŠTĚNCI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95736" y="4509120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67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267230" cy="50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 –</a:t>
            </a:r>
            <a:r>
              <a:rPr lang="cs-CZ" b="1" dirty="0" smtClean="0"/>
              <a:t> TASEMNICE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Poslední články obsahují oplozená vajíčka</a:t>
            </a:r>
          </a:p>
          <a:p>
            <a:r>
              <a:rPr lang="cs-CZ" dirty="0" smtClean="0"/>
              <a:t>Vývoj probíhá v několika mezihostitelích</a:t>
            </a:r>
          </a:p>
          <a:p>
            <a:r>
              <a:rPr lang="cs-CZ" dirty="0" smtClean="0"/>
              <a:t>Larvy se usazují ve svalech, játrech nebo mozku obratlovců</a:t>
            </a:r>
          </a:p>
          <a:p>
            <a:r>
              <a:rPr lang="cs-CZ" b="1" dirty="0" smtClean="0"/>
              <a:t>Boubel </a:t>
            </a:r>
            <a:r>
              <a:rPr lang="cs-CZ" dirty="0" smtClean="0"/>
              <a:t>= klidové stádium, larva</a:t>
            </a:r>
          </a:p>
          <a:p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 –</a:t>
            </a:r>
            <a:r>
              <a:rPr lang="cs-CZ" b="1" dirty="0" smtClean="0"/>
              <a:t> TASEMNICE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vývoj</a:t>
            </a:r>
            <a:endParaRPr lang="cs-CZ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988840"/>
            <a:ext cx="5904656" cy="4603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 –</a:t>
            </a:r>
            <a:r>
              <a:rPr lang="cs-CZ" b="1" dirty="0" smtClean="0"/>
              <a:t> TASEMNICE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Tasemnice </a:t>
            </a:r>
            <a:r>
              <a:rPr lang="cs-CZ" b="1" dirty="0" err="1" smtClean="0"/>
              <a:t>dlouhočlenná</a:t>
            </a:r>
            <a:endParaRPr lang="cs-CZ" b="1" dirty="0" smtClean="0"/>
          </a:p>
          <a:p>
            <a:pPr lvl="1"/>
            <a:r>
              <a:rPr lang="cs-CZ" dirty="0" smtClean="0"/>
              <a:t>Nejběžnější tasemnice člověka</a:t>
            </a:r>
          </a:p>
          <a:p>
            <a:pPr lvl="1"/>
            <a:r>
              <a:rPr lang="cs-CZ" dirty="0" smtClean="0"/>
              <a:t>Boubele jsou ve svalovině vepřů</a:t>
            </a:r>
          </a:p>
          <a:p>
            <a:r>
              <a:rPr lang="cs-CZ" b="1" dirty="0" smtClean="0"/>
              <a:t>Tasemnice bezbranná</a:t>
            </a:r>
          </a:p>
          <a:p>
            <a:pPr lvl="1"/>
            <a:r>
              <a:rPr lang="cs-CZ" dirty="0" smtClean="0"/>
              <a:t>Boubele jsou v hovězím mase</a:t>
            </a:r>
          </a:p>
          <a:p>
            <a:r>
              <a:rPr lang="cs-CZ" b="1" dirty="0" smtClean="0"/>
              <a:t>Tasemnice psí</a:t>
            </a:r>
          </a:p>
          <a:p>
            <a:pPr lvl="1"/>
            <a:r>
              <a:rPr lang="cs-CZ" dirty="0" smtClean="0"/>
              <a:t>Nejčastější u psů</a:t>
            </a:r>
          </a:p>
          <a:p>
            <a:pPr lvl="1"/>
            <a:r>
              <a:rPr lang="cs-CZ" dirty="0" smtClean="0"/>
              <a:t>Boubele v těle blech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1) Kolik otvorů má trávicí soustava ploštěnců, pokud mají trávicí soustavu? </a:t>
            </a:r>
          </a:p>
          <a:p>
            <a:pPr lvl="1"/>
            <a:r>
              <a:rPr lang="cs-CZ" dirty="0" smtClean="0"/>
              <a:t>Jeden</a:t>
            </a:r>
          </a:p>
          <a:p>
            <a:r>
              <a:rPr lang="cs-CZ" dirty="0" smtClean="0"/>
              <a:t>2) Z jakou soustavou se zde poprvé setkáváme?</a:t>
            </a:r>
          </a:p>
          <a:p>
            <a:pPr lvl="1"/>
            <a:r>
              <a:rPr lang="cs-CZ" dirty="0" smtClean="0"/>
              <a:t>Vylučovací</a:t>
            </a:r>
          </a:p>
          <a:p>
            <a:r>
              <a:rPr lang="cs-CZ" dirty="0" smtClean="0"/>
              <a:t>3) Všechny ploštěnky se vyznačují velkou……..</a:t>
            </a:r>
          </a:p>
          <a:p>
            <a:pPr lvl="1"/>
            <a:r>
              <a:rPr lang="cs-CZ" dirty="0" smtClean="0"/>
              <a:t>Regenerační schopností</a:t>
            </a:r>
          </a:p>
          <a:p>
            <a:r>
              <a:rPr lang="cs-CZ" dirty="0" smtClean="0"/>
              <a:t>4) Jak se jmenuje mezihostitel motolice jaterní?</a:t>
            </a:r>
          </a:p>
          <a:p>
            <a:pPr lvl="1"/>
            <a:r>
              <a:rPr lang="cs-CZ" dirty="0" smtClean="0"/>
              <a:t>Plovatka</a:t>
            </a:r>
          </a:p>
          <a:p>
            <a:r>
              <a:rPr lang="cs-CZ" dirty="0" smtClean="0"/>
              <a:t>5) Jak se jmenuje onemocnění způsobené krevničkou močovou?</a:t>
            </a:r>
          </a:p>
          <a:p>
            <a:pPr lvl="1"/>
            <a:r>
              <a:rPr lang="cs-CZ" dirty="0" err="1" smtClean="0"/>
              <a:t>bilharzióza</a:t>
            </a: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r>
              <a:rPr lang="cs-CZ" sz="2000" b="1" dirty="0" smtClean="0"/>
              <a:t>Zdroj obrázků:</a:t>
            </a:r>
          </a:p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Ploché, páskovité tělo</a:t>
            </a:r>
          </a:p>
          <a:p>
            <a:r>
              <a:rPr lang="cs-CZ" dirty="0" smtClean="0"/>
              <a:t>První živočichové s vylučovací soustavou</a:t>
            </a:r>
          </a:p>
          <a:p>
            <a:r>
              <a:rPr lang="cs-CZ" dirty="0" smtClean="0"/>
              <a:t>Trávicí soustava jeden otvor</a:t>
            </a:r>
          </a:p>
          <a:p>
            <a:r>
              <a:rPr lang="cs-CZ" dirty="0" smtClean="0"/>
              <a:t>Parazité přijímají potravu celým povrchem těla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PLOŠTĚNCI - </a:t>
            </a:r>
            <a:r>
              <a:rPr lang="cs-CZ" b="1" dirty="0" smtClean="0"/>
              <a:t>PLOŠTĚNKY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Žijí volně, nejčastěji ve vodě, i ve vlhké zemi</a:t>
            </a:r>
          </a:p>
          <a:p>
            <a:r>
              <a:rPr lang="cs-CZ" dirty="0" smtClean="0"/>
              <a:t>Velikost od několika mm – 30 cm</a:t>
            </a:r>
          </a:p>
          <a:p>
            <a:r>
              <a:rPr lang="cs-CZ" dirty="0" smtClean="0"/>
              <a:t>Živí se dravě</a:t>
            </a:r>
          </a:p>
          <a:p>
            <a:r>
              <a:rPr lang="cs-CZ" dirty="0" smtClean="0"/>
              <a:t>Ústní otvor na břišní straně těla</a:t>
            </a:r>
          </a:p>
          <a:p>
            <a:r>
              <a:rPr lang="cs-CZ" dirty="0" smtClean="0"/>
              <a:t>Čichové, zrakové orgány</a:t>
            </a:r>
          </a:p>
          <a:p>
            <a:r>
              <a:rPr lang="cs-CZ" dirty="0" smtClean="0"/>
              <a:t>Velká regenerační schopnost</a:t>
            </a:r>
          </a:p>
          <a:p>
            <a:r>
              <a:rPr lang="cs-CZ" b="1" dirty="0" smtClean="0"/>
              <a:t>Ploštěnka mléčná</a:t>
            </a:r>
            <a:endParaRPr lang="cs-CZ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773315"/>
            <a:ext cx="1992238" cy="408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Ploštěnka mléčná</a:t>
            </a:r>
            <a:endParaRPr lang="cs-CZ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908720"/>
            <a:ext cx="2448272" cy="5614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 -</a:t>
            </a:r>
            <a:r>
              <a:rPr lang="cs-CZ" b="1" dirty="0" smtClean="0"/>
              <a:t> MOTOLICE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Parazité</a:t>
            </a:r>
          </a:p>
          <a:p>
            <a:r>
              <a:rPr lang="cs-CZ" dirty="0" smtClean="0"/>
              <a:t>Cizopasí na kůži, žábrách ryb, v dutině ústní, ve střevě, v žlučovodech jater, v cévních kapilárách</a:t>
            </a:r>
          </a:p>
          <a:p>
            <a:r>
              <a:rPr lang="cs-CZ" dirty="0" smtClean="0"/>
              <a:t>Živí se krví a narušenými tkáněmi</a:t>
            </a:r>
          </a:p>
          <a:p>
            <a:r>
              <a:rPr lang="cs-CZ" dirty="0" smtClean="0"/>
              <a:t>Některé žijí pouze na jednom hostiteli</a:t>
            </a:r>
          </a:p>
          <a:p>
            <a:r>
              <a:rPr lang="cs-CZ" dirty="0" smtClean="0"/>
              <a:t>Jiné hostitele během vývoje střídají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 -</a:t>
            </a:r>
            <a:r>
              <a:rPr lang="cs-CZ" b="1" dirty="0" smtClean="0"/>
              <a:t> MOTOLICE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Motolice jaterní</a:t>
            </a:r>
            <a:r>
              <a:rPr lang="cs-CZ" dirty="0" smtClean="0"/>
              <a:t>	</a:t>
            </a:r>
          </a:p>
          <a:p>
            <a:pPr lvl="1"/>
            <a:r>
              <a:rPr lang="cs-CZ" dirty="0" smtClean="0"/>
              <a:t>Vajíčka odcházejí s výkaly pasoucího se dobytka</a:t>
            </a:r>
          </a:p>
          <a:p>
            <a:pPr lvl="1"/>
            <a:r>
              <a:rPr lang="cs-CZ" dirty="0" smtClean="0"/>
              <a:t>Pokud se dostanou do vody, líhnou se z nich obrvené larvy</a:t>
            </a:r>
          </a:p>
          <a:p>
            <a:pPr lvl="1"/>
            <a:r>
              <a:rPr lang="cs-CZ" dirty="0" smtClean="0"/>
              <a:t>Larva musí najít mezihostitele - vodního plže</a:t>
            </a:r>
            <a:r>
              <a:rPr lang="cs-CZ" dirty="0"/>
              <a:t> </a:t>
            </a:r>
            <a:r>
              <a:rPr lang="cs-CZ" dirty="0" smtClean="0"/>
              <a:t>(př. plovatka)</a:t>
            </a:r>
          </a:p>
          <a:p>
            <a:pPr lvl="1"/>
            <a:r>
              <a:rPr lang="cs-CZ" dirty="0" smtClean="0"/>
              <a:t>Po určité době larva mezihostitele opouští</a:t>
            </a:r>
          </a:p>
          <a:p>
            <a:pPr lvl="1"/>
            <a:r>
              <a:rPr lang="cs-CZ" dirty="0" smtClean="0"/>
              <a:t>Dostává se na vlhkou trávu                   cysta</a:t>
            </a:r>
          </a:p>
          <a:p>
            <a:pPr lvl="1"/>
            <a:r>
              <a:rPr lang="cs-CZ" dirty="0" smtClean="0"/>
              <a:t>Trávu spase hostitel (př. ovce)                dokončení vývoje</a:t>
            </a:r>
          </a:p>
          <a:p>
            <a:pPr lvl="1"/>
            <a:endParaRPr lang="cs-CZ" dirty="0" smtClean="0"/>
          </a:p>
        </p:txBody>
      </p:sp>
      <p:cxnSp>
        <p:nvCxnSpPr>
          <p:cNvPr id="5" name="Přímá spojovací šipka 4"/>
          <p:cNvCxnSpPr/>
          <p:nvPr/>
        </p:nvCxnSpPr>
        <p:spPr>
          <a:xfrm>
            <a:off x="5580112" y="5949280"/>
            <a:ext cx="11304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šipka 7"/>
          <p:cNvCxnSpPr/>
          <p:nvPr/>
        </p:nvCxnSpPr>
        <p:spPr>
          <a:xfrm>
            <a:off x="5292080" y="5517232"/>
            <a:ext cx="11304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 -</a:t>
            </a:r>
            <a:r>
              <a:rPr lang="cs-CZ" b="1" dirty="0" smtClean="0"/>
              <a:t> MOTOLICE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Krevnička</a:t>
            </a:r>
          </a:p>
          <a:p>
            <a:pPr lvl="1"/>
            <a:r>
              <a:rPr lang="cs-CZ" dirty="0" smtClean="0"/>
              <a:t>Nebezpečný parazit</a:t>
            </a:r>
          </a:p>
          <a:p>
            <a:pPr lvl="1"/>
            <a:r>
              <a:rPr lang="cs-CZ" dirty="0" smtClean="0"/>
              <a:t>V tropech a subtropech</a:t>
            </a:r>
          </a:p>
          <a:p>
            <a:pPr lvl="1"/>
            <a:r>
              <a:rPr lang="cs-CZ" dirty="0" smtClean="0"/>
              <a:t>Zavrtávají se do těla hostitele</a:t>
            </a:r>
          </a:p>
          <a:p>
            <a:pPr lvl="1"/>
            <a:r>
              <a:rPr lang="cs-CZ" dirty="0" smtClean="0"/>
              <a:t>Krví putují do močového měchýře, jater, kostní dřeně a mozku</a:t>
            </a:r>
          </a:p>
          <a:p>
            <a:pPr lvl="1"/>
            <a:r>
              <a:rPr lang="cs-CZ" dirty="0" smtClean="0"/>
              <a:t>Způsobují těžké záněty</a:t>
            </a:r>
          </a:p>
          <a:p>
            <a:pPr lvl="1"/>
            <a:r>
              <a:rPr lang="cs-CZ" dirty="0" smtClean="0"/>
              <a:t>Onemocnění – </a:t>
            </a:r>
            <a:r>
              <a:rPr lang="cs-CZ" b="1" i="1" dirty="0" err="1" smtClean="0"/>
              <a:t>bilharzióza</a:t>
            </a:r>
            <a:r>
              <a:rPr lang="cs-CZ" b="1" i="1" dirty="0" smtClean="0"/>
              <a:t> </a:t>
            </a:r>
            <a:r>
              <a:rPr lang="cs-CZ" dirty="0" smtClean="0"/>
              <a:t>(na rýžových polích)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 -</a:t>
            </a:r>
            <a:r>
              <a:rPr lang="cs-CZ" b="1" dirty="0" smtClean="0"/>
              <a:t> MOTOLICE</a:t>
            </a:r>
            <a:endParaRPr lang="cs-CZ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88840"/>
            <a:ext cx="6840760" cy="4693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PLOŠTĚNCI –</a:t>
            </a:r>
            <a:r>
              <a:rPr lang="cs-CZ" b="1" dirty="0" smtClean="0"/>
              <a:t> TASEMNICE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Parazité</a:t>
            </a:r>
          </a:p>
          <a:p>
            <a:r>
              <a:rPr lang="cs-CZ" dirty="0" smtClean="0"/>
              <a:t>Žijí v tělech obratlovců</a:t>
            </a:r>
          </a:p>
          <a:p>
            <a:r>
              <a:rPr lang="cs-CZ" dirty="0" smtClean="0"/>
              <a:t>Stavba těla:</a:t>
            </a:r>
          </a:p>
          <a:p>
            <a:pPr lvl="1"/>
            <a:r>
              <a:rPr lang="cs-CZ" dirty="0" smtClean="0"/>
              <a:t>Hlavička + háčky nebo přísavky</a:t>
            </a:r>
          </a:p>
          <a:p>
            <a:pPr lvl="1"/>
            <a:r>
              <a:rPr lang="cs-CZ" dirty="0" smtClean="0"/>
              <a:t>Krček</a:t>
            </a:r>
          </a:p>
          <a:p>
            <a:pPr lvl="1"/>
            <a:r>
              <a:rPr lang="cs-CZ" dirty="0" smtClean="0"/>
              <a:t>Ploché články – ke konci se prodlužují a rozšiřují</a:t>
            </a:r>
          </a:p>
          <a:p>
            <a:r>
              <a:rPr lang="cs-CZ" dirty="0" smtClean="0"/>
              <a:t>Nemají trávicí soustavu</a:t>
            </a:r>
          </a:p>
          <a:p>
            <a:r>
              <a:rPr lang="cs-CZ" dirty="0" smtClean="0"/>
              <a:t>V každém článku jsou samčí a samičí pohlavní orgány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3928</TotalTime>
  <Words>402</Words>
  <Application>Microsoft Office PowerPoint</Application>
  <PresentationFormat>Předvádění na obrazovce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Urbanistický</vt:lpstr>
      <vt:lpstr>PLOŠTĚNCI</vt:lpstr>
      <vt:lpstr>PLOŠTĚNCI</vt:lpstr>
      <vt:lpstr>PLOŠTĚNCI - PLOŠTĚNKY</vt:lpstr>
      <vt:lpstr>Ploštěnka mléčná</vt:lpstr>
      <vt:lpstr>PLOŠTĚNCI - MOTOLICE</vt:lpstr>
      <vt:lpstr>PLOŠTĚNCI - MOTOLICE</vt:lpstr>
      <vt:lpstr>PLOŠTĚNCI - MOTOLICE</vt:lpstr>
      <vt:lpstr>PLOŠTĚNCI - MOTOLICE</vt:lpstr>
      <vt:lpstr>PLOŠTĚNCI – TASEMNICE</vt:lpstr>
      <vt:lpstr>Snímek 10</vt:lpstr>
      <vt:lpstr>PLOŠTĚNCI – TASEMNICE</vt:lpstr>
      <vt:lpstr>PLOŠTĚNCI – TASEMNICE</vt:lpstr>
      <vt:lpstr>PLOŠTĚNCI – TASEMNICE</vt:lpstr>
      <vt:lpstr>OPAKOVÁNÍ:</vt:lpstr>
      <vt:lpstr>Zdroj: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PLOŠTĚNCI</dc:title>
  <dc:creator>Alča</dc:creator>
  <cp:lastModifiedBy>Alča</cp:lastModifiedBy>
  <cp:revision>18</cp:revision>
  <dcterms:created xsi:type="dcterms:W3CDTF">2014-07-15T12:46:04Z</dcterms:created>
  <dcterms:modified xsi:type="dcterms:W3CDTF">2014-09-04T21:04:20Z</dcterms:modified>
</cp:coreProperties>
</file>