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73" r:id="rId12"/>
    <p:sldId id="265" r:id="rId13"/>
    <p:sldId id="270" r:id="rId14"/>
    <p:sldId id="266" r:id="rId15"/>
    <p:sldId id="267" r:id="rId16"/>
    <p:sldId id="271" r:id="rId17"/>
    <p:sldId id="268" r:id="rId18"/>
    <p:sldId id="269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94660"/>
  </p:normalViewPr>
  <p:slideViewPr>
    <p:cSldViewPr>
      <p:cViewPr varScale="1">
        <p:scale>
          <a:sx n="68" d="100"/>
          <a:sy n="68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6655499-B7B9-49BB-B07B-8D3066FB6BF8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77BAB9F-7A13-414D-8FCD-A5CDBED79F6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20" y="4509120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66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 - </a:t>
            </a:r>
            <a:r>
              <a:rPr lang="cs-CZ" b="1" dirty="0" smtClean="0"/>
              <a:t>BIČÍKOVCI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Trypanozóma</a:t>
            </a:r>
            <a:r>
              <a:rPr lang="cs-CZ" b="1" dirty="0" smtClean="0"/>
              <a:t> </a:t>
            </a:r>
            <a:r>
              <a:rPr lang="cs-CZ" b="1" dirty="0" err="1" smtClean="0"/>
              <a:t>spavičná</a:t>
            </a:r>
            <a:r>
              <a:rPr lang="cs-CZ" b="1" dirty="0" smtClean="0"/>
              <a:t>:</a:t>
            </a:r>
          </a:p>
          <a:p>
            <a:pPr lvl="1"/>
            <a:r>
              <a:rPr lang="cs-CZ" dirty="0" smtClean="0"/>
              <a:t>Žije v krvi člověka a některých savců</a:t>
            </a:r>
          </a:p>
          <a:p>
            <a:pPr lvl="1"/>
            <a:r>
              <a:rPr lang="cs-CZ" dirty="0" smtClean="0"/>
              <a:t>Původce spavé nemoci</a:t>
            </a:r>
          </a:p>
          <a:p>
            <a:pPr lvl="1"/>
            <a:r>
              <a:rPr lang="cs-CZ" dirty="0" smtClean="0"/>
              <a:t>Smrtelné onemocnění, rozšířené v tropické Africe</a:t>
            </a:r>
          </a:p>
          <a:p>
            <a:pPr lvl="1"/>
            <a:r>
              <a:rPr lang="cs-CZ" dirty="0" smtClean="0"/>
              <a:t>Přenáší jí moucha </a:t>
            </a:r>
            <a:r>
              <a:rPr lang="cs-CZ" dirty="0" err="1" smtClean="0"/>
              <a:t>tse</a:t>
            </a:r>
            <a:r>
              <a:rPr lang="cs-CZ" dirty="0" smtClean="0"/>
              <a:t> - </a:t>
            </a:r>
            <a:r>
              <a:rPr lang="cs-CZ" dirty="0" err="1" smtClean="0"/>
              <a:t>tse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Trypanozóma</a:t>
            </a:r>
            <a:r>
              <a:rPr lang="cs-CZ" dirty="0" smtClean="0"/>
              <a:t> </a:t>
            </a:r>
            <a:r>
              <a:rPr lang="cs-CZ" dirty="0" err="1" smtClean="0"/>
              <a:t>spavičná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88840"/>
            <a:ext cx="5112568" cy="516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 - </a:t>
            </a:r>
            <a:r>
              <a:rPr lang="cs-CZ" b="1" dirty="0" smtClean="0"/>
              <a:t>KOŘENONOŽCI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Proměnlivý tvar těla</a:t>
            </a:r>
          </a:p>
          <a:p>
            <a:r>
              <a:rPr lang="cs-CZ" dirty="0" smtClean="0"/>
              <a:t>Potravu přijímají pomocí panožek</a:t>
            </a:r>
          </a:p>
          <a:p>
            <a:r>
              <a:rPr lang="cs-CZ" b="1" dirty="0" smtClean="0"/>
              <a:t>Měňavka velká</a:t>
            </a:r>
          </a:p>
          <a:p>
            <a:pPr lvl="1"/>
            <a:r>
              <a:rPr lang="cs-CZ" dirty="0" smtClean="0"/>
              <a:t>kaluže, dna tůněk</a:t>
            </a:r>
          </a:p>
          <a:p>
            <a:r>
              <a:rPr lang="cs-CZ" b="1" dirty="0" smtClean="0"/>
              <a:t>Měňavka úplavičná</a:t>
            </a:r>
          </a:p>
          <a:p>
            <a:pPr lvl="1"/>
            <a:r>
              <a:rPr lang="cs-CZ" dirty="0" smtClean="0"/>
              <a:t> cizopasná, střevní onemocnění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Měňavka velká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04864"/>
            <a:ext cx="4176464" cy="439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 - </a:t>
            </a:r>
            <a:r>
              <a:rPr lang="cs-CZ" b="1" dirty="0" smtClean="0"/>
              <a:t>NÁLEVNÍCI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Nejdokonalejší prvoci</a:t>
            </a:r>
          </a:p>
          <a:p>
            <a:r>
              <a:rPr lang="cs-CZ" dirty="0" smtClean="0"/>
              <a:t>Nejsložitější stavba</a:t>
            </a:r>
          </a:p>
          <a:p>
            <a:r>
              <a:rPr lang="cs-CZ" dirty="0" smtClean="0"/>
              <a:t>Pohybují se pomocí brv</a:t>
            </a:r>
          </a:p>
          <a:p>
            <a:r>
              <a:rPr lang="cs-CZ" dirty="0" smtClean="0"/>
              <a:t>Potravu pohlcují buněčnými ústy</a:t>
            </a:r>
          </a:p>
          <a:p>
            <a:r>
              <a:rPr lang="cs-CZ" dirty="0" smtClean="0"/>
              <a:t>Živí se bakteriemi, řasami…</a:t>
            </a:r>
          </a:p>
          <a:p>
            <a:r>
              <a:rPr lang="cs-CZ" dirty="0" smtClean="0"/>
              <a:t>Jsou potravou mnoha živočichů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 - </a:t>
            </a:r>
            <a:r>
              <a:rPr lang="cs-CZ" b="1" dirty="0" smtClean="0"/>
              <a:t>NÁLEVNÍCI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Trepka velká</a:t>
            </a:r>
          </a:p>
          <a:p>
            <a:pPr lvl="1"/>
            <a:r>
              <a:rPr lang="cs-CZ" dirty="0" smtClean="0"/>
              <a:t>Znečištěné vody</a:t>
            </a:r>
          </a:p>
          <a:p>
            <a:pPr lvl="1"/>
            <a:r>
              <a:rPr lang="cs-CZ" dirty="0" smtClean="0"/>
              <a:t>Indikátor znečištění</a:t>
            </a:r>
          </a:p>
          <a:p>
            <a:r>
              <a:rPr lang="cs-CZ" b="1" dirty="0" smtClean="0"/>
              <a:t>Vířenka</a:t>
            </a:r>
          </a:p>
          <a:p>
            <a:pPr lvl="1"/>
            <a:r>
              <a:rPr lang="cs-CZ" dirty="0" smtClean="0"/>
              <a:t>V hustém porostu vodních rostlin</a:t>
            </a:r>
          </a:p>
          <a:p>
            <a:r>
              <a:rPr lang="cs-CZ" b="1" dirty="0" smtClean="0"/>
              <a:t>Slávinka obecná</a:t>
            </a:r>
          </a:p>
          <a:p>
            <a:pPr lvl="1"/>
            <a:r>
              <a:rPr lang="cs-CZ" dirty="0" smtClean="0"/>
              <a:t>Ve vodních rostlinách</a:t>
            </a:r>
          </a:p>
          <a:p>
            <a:pPr lvl="1"/>
            <a:endParaRPr lang="cs-CZ" dirty="0" smtClean="0"/>
          </a:p>
          <a:p>
            <a:pPr lvl="1"/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PRVOCI – </a:t>
            </a:r>
            <a:r>
              <a:rPr lang="cs-CZ" b="1" dirty="0" smtClean="0"/>
              <a:t>NÁLEVNÍCI, KRÁSNOOČKO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87" y="2363788"/>
            <a:ext cx="8124825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1) Vyjmenuj, alespoň tři organely pohybu.</a:t>
            </a:r>
          </a:p>
          <a:p>
            <a:pPr lvl="1"/>
            <a:r>
              <a:rPr lang="cs-CZ" dirty="0" smtClean="0"/>
              <a:t>Bičíky, panožky, brvy, </a:t>
            </a:r>
            <a:r>
              <a:rPr lang="cs-CZ" dirty="0" err="1" smtClean="0"/>
              <a:t>undulující</a:t>
            </a:r>
            <a:r>
              <a:rPr lang="cs-CZ" dirty="0" smtClean="0"/>
              <a:t> membrána</a:t>
            </a:r>
          </a:p>
          <a:p>
            <a:r>
              <a:rPr lang="cs-CZ" dirty="0" smtClean="0"/>
              <a:t>2) Kterého nálevníka najdeme ve znečištěných vodách?</a:t>
            </a:r>
          </a:p>
          <a:p>
            <a:pPr lvl="1"/>
            <a:r>
              <a:rPr lang="cs-CZ" dirty="0" smtClean="0"/>
              <a:t>Trepka velká</a:t>
            </a:r>
          </a:p>
          <a:p>
            <a:r>
              <a:rPr lang="cs-CZ" dirty="0" smtClean="0"/>
              <a:t>3) Klidové, nepohyblivé, odolné stádium se nazývá?</a:t>
            </a:r>
          </a:p>
          <a:p>
            <a:pPr lvl="1"/>
            <a:r>
              <a:rPr lang="cs-CZ" dirty="0" smtClean="0"/>
              <a:t>Cysta</a:t>
            </a:r>
          </a:p>
          <a:p>
            <a:r>
              <a:rPr lang="cs-CZ" dirty="0" smtClean="0"/>
              <a:t>4) Spavou nemoc způsobuje?</a:t>
            </a:r>
          </a:p>
          <a:p>
            <a:pPr lvl="1"/>
            <a:r>
              <a:rPr lang="cs-CZ" dirty="0" err="1" smtClean="0"/>
              <a:t>Trypanozóma</a:t>
            </a:r>
            <a:r>
              <a:rPr lang="cs-CZ" dirty="0" smtClean="0"/>
              <a:t> </a:t>
            </a:r>
            <a:r>
              <a:rPr lang="cs-CZ" dirty="0" err="1" smtClean="0"/>
              <a:t>spavičná</a:t>
            </a:r>
            <a:endParaRPr lang="cs-CZ" dirty="0" smtClean="0"/>
          </a:p>
          <a:p>
            <a:r>
              <a:rPr lang="cs-CZ" dirty="0" smtClean="0"/>
              <a:t>5) Jaké vakuoly obsahuje buňka nálevníků?</a:t>
            </a:r>
          </a:p>
          <a:p>
            <a:pPr lvl="1"/>
            <a:r>
              <a:rPr lang="cs-CZ" dirty="0" smtClean="0"/>
              <a:t>Potravní, pulzující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Zdroj obrázků:</a:t>
            </a:r>
          </a:p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Nejjednodušší živočichové (eukaryotní)</a:t>
            </a:r>
          </a:p>
          <a:p>
            <a:r>
              <a:rPr lang="cs-CZ" dirty="0" smtClean="0"/>
              <a:t>Tělo tvořeno jednou buňkou</a:t>
            </a:r>
          </a:p>
          <a:p>
            <a:r>
              <a:rPr lang="cs-CZ" dirty="0" smtClean="0"/>
              <a:t>Jedna buňka:</a:t>
            </a:r>
          </a:p>
          <a:p>
            <a:pPr lvl="1"/>
            <a:r>
              <a:rPr lang="cs-CZ" dirty="0" smtClean="0"/>
              <a:t>Přijímá</a:t>
            </a:r>
          </a:p>
          <a:p>
            <a:pPr lvl="1"/>
            <a:r>
              <a:rPr lang="cs-CZ" dirty="0" smtClean="0"/>
              <a:t>Zpracovává</a:t>
            </a:r>
          </a:p>
          <a:p>
            <a:pPr lvl="1"/>
            <a:r>
              <a:rPr lang="cs-CZ" dirty="0" smtClean="0"/>
              <a:t>Vylučuje</a:t>
            </a:r>
          </a:p>
          <a:p>
            <a:pPr lvl="1"/>
            <a:r>
              <a:rPr lang="cs-CZ" dirty="0" smtClean="0"/>
              <a:t>Dýchá</a:t>
            </a:r>
          </a:p>
          <a:p>
            <a:pPr lvl="1"/>
            <a:r>
              <a:rPr lang="cs-CZ" dirty="0" smtClean="0"/>
              <a:t>Pohybuje se</a:t>
            </a:r>
          </a:p>
          <a:p>
            <a:pPr lvl="1"/>
            <a:r>
              <a:rPr lang="cs-CZ" dirty="0" smtClean="0"/>
              <a:t>Reaguje a podněty</a:t>
            </a:r>
          </a:p>
          <a:p>
            <a:pPr lvl="1"/>
            <a:r>
              <a:rPr lang="cs-CZ" dirty="0" smtClean="0"/>
              <a:t>Rozmnožuje se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Mikroskopičtí</a:t>
            </a:r>
          </a:p>
          <a:p>
            <a:r>
              <a:rPr lang="cs-CZ" dirty="0" smtClean="0"/>
              <a:t>Heterotrofní</a:t>
            </a:r>
          </a:p>
          <a:p>
            <a:r>
              <a:rPr lang="cs-CZ" dirty="0" smtClean="0"/>
              <a:t>Buňka obsahuje:</a:t>
            </a:r>
          </a:p>
          <a:p>
            <a:pPr lvl="1"/>
            <a:r>
              <a:rPr lang="cs-CZ" dirty="0" smtClean="0"/>
              <a:t>Potravní vakuoly</a:t>
            </a:r>
          </a:p>
          <a:p>
            <a:pPr lvl="1"/>
            <a:r>
              <a:rPr lang="cs-CZ" dirty="0" smtClean="0"/>
              <a:t>Stažitelné (pulzující) vakuoly</a:t>
            </a:r>
          </a:p>
          <a:p>
            <a:r>
              <a:rPr lang="cs-CZ" dirty="0" smtClean="0"/>
              <a:t>Pohybu zajišťují:</a:t>
            </a:r>
          </a:p>
          <a:p>
            <a:pPr lvl="1"/>
            <a:r>
              <a:rPr lang="cs-CZ" dirty="0" smtClean="0"/>
              <a:t>Panožky</a:t>
            </a:r>
          </a:p>
          <a:p>
            <a:pPr lvl="1"/>
            <a:r>
              <a:rPr lang="cs-CZ" dirty="0" smtClean="0"/>
              <a:t>Bičíky</a:t>
            </a:r>
          </a:p>
          <a:p>
            <a:pPr lvl="1"/>
            <a:r>
              <a:rPr lang="cs-CZ" dirty="0" smtClean="0"/>
              <a:t>Brvy</a:t>
            </a:r>
          </a:p>
          <a:p>
            <a:pPr lvl="1"/>
            <a:r>
              <a:rPr lang="cs-CZ" dirty="0" err="1" smtClean="0"/>
              <a:t>Undulující</a:t>
            </a:r>
            <a:r>
              <a:rPr lang="cs-CZ" dirty="0" smtClean="0"/>
              <a:t> membrána (</a:t>
            </a:r>
            <a:r>
              <a:rPr lang="cs-CZ" dirty="0" err="1" smtClean="0"/>
              <a:t>trypanozóma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Podněty z okolí přijímají:</a:t>
            </a:r>
          </a:p>
          <a:p>
            <a:pPr lvl="1"/>
            <a:r>
              <a:rPr lang="cs-CZ" dirty="0" smtClean="0"/>
              <a:t>Celým povrchem těla</a:t>
            </a:r>
          </a:p>
          <a:p>
            <a:pPr lvl="1"/>
            <a:r>
              <a:rPr lang="cs-CZ" dirty="0" smtClean="0"/>
              <a:t>Smyslové orgány:</a:t>
            </a:r>
          </a:p>
          <a:p>
            <a:pPr lvl="2"/>
            <a:r>
              <a:rPr lang="cs-CZ" dirty="0" smtClean="0"/>
              <a:t>Tuhé brvy (hmat)</a:t>
            </a:r>
          </a:p>
          <a:p>
            <a:pPr lvl="2"/>
            <a:r>
              <a:rPr lang="cs-CZ" dirty="0" smtClean="0"/>
              <a:t>Pigmentové skvrny (vnímaní světla)</a:t>
            </a:r>
          </a:p>
          <a:p>
            <a:r>
              <a:rPr lang="cs-CZ" dirty="0" smtClean="0"/>
              <a:t>Rozmnožování:</a:t>
            </a:r>
          </a:p>
          <a:p>
            <a:pPr lvl="1"/>
            <a:r>
              <a:rPr lang="cs-CZ" dirty="0" smtClean="0"/>
              <a:t>Nepohlavní (dělení, pučení)</a:t>
            </a:r>
          </a:p>
          <a:p>
            <a:pPr lvl="1"/>
            <a:r>
              <a:rPr lang="cs-CZ" dirty="0" smtClean="0"/>
              <a:t>Pohlavní (splývání odlišných jader)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Někteří vytvářejí schránky z oxidu křemičitého</a:t>
            </a:r>
          </a:p>
          <a:p>
            <a:r>
              <a:rPr lang="cs-CZ" dirty="0" smtClean="0"/>
              <a:t>Někteří obalují své tělo schránkami z drobných zrnek z písku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CYSTA </a:t>
            </a:r>
          </a:p>
          <a:p>
            <a:pPr lvl="1"/>
            <a:r>
              <a:rPr lang="cs-CZ" dirty="0" smtClean="0"/>
              <a:t>Klidové, nepohyblivé, odolné stádium</a:t>
            </a:r>
          </a:p>
          <a:p>
            <a:pPr lvl="1"/>
            <a:r>
              <a:rPr lang="cs-CZ" dirty="0" smtClean="0"/>
              <a:t>Složí k přečkávání nepříznivých podmínek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2195736" y="4077072"/>
            <a:ext cx="1728192" cy="43204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Význam prvoků:</a:t>
            </a:r>
          </a:p>
          <a:p>
            <a:pPr lvl="1"/>
            <a:r>
              <a:rPr lang="cs-CZ" dirty="0" err="1" smtClean="0"/>
              <a:t>Autrotrofní</a:t>
            </a:r>
            <a:r>
              <a:rPr lang="cs-CZ" dirty="0" smtClean="0"/>
              <a:t> prvoci patří mezi základní články potravního řetězce</a:t>
            </a:r>
          </a:p>
          <a:p>
            <a:pPr lvl="1"/>
            <a:r>
              <a:rPr lang="cs-CZ" dirty="0" smtClean="0"/>
              <a:t>Půdní prvoci mají význam pro úrodnost půdy</a:t>
            </a:r>
          </a:p>
          <a:p>
            <a:pPr lvl="1"/>
            <a:r>
              <a:rPr lang="cs-CZ" dirty="0" err="1" smtClean="0"/>
              <a:t>Bioindokátoři</a:t>
            </a:r>
            <a:r>
              <a:rPr lang="cs-CZ" dirty="0" smtClean="0"/>
              <a:t> prostředí</a:t>
            </a:r>
          </a:p>
          <a:p>
            <a:pPr lvl="1"/>
            <a:r>
              <a:rPr lang="cs-CZ" dirty="0" smtClean="0"/>
              <a:t>Způsobují vážná onemocnění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SKUPINY:</a:t>
            </a:r>
          </a:p>
          <a:p>
            <a:pPr lvl="1"/>
            <a:r>
              <a:rPr lang="cs-CZ" dirty="0" smtClean="0"/>
              <a:t>BIČÍKOVCI</a:t>
            </a:r>
          </a:p>
          <a:p>
            <a:pPr lvl="1"/>
            <a:r>
              <a:rPr lang="cs-CZ" dirty="0" smtClean="0"/>
              <a:t>KOŘENONOŽCI</a:t>
            </a:r>
          </a:p>
          <a:p>
            <a:pPr lvl="1"/>
            <a:r>
              <a:rPr lang="cs-CZ" dirty="0" smtClean="0"/>
              <a:t>NÁLEVNÍCI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PRVOCI - </a:t>
            </a:r>
            <a:r>
              <a:rPr lang="cs-CZ" b="1" dirty="0" smtClean="0"/>
              <a:t>BIČÍKOVCI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Jeden nebo více bičíků</a:t>
            </a:r>
          </a:p>
          <a:p>
            <a:r>
              <a:rPr lang="cs-CZ" dirty="0" smtClean="0"/>
              <a:t>Nejpůvodnější</a:t>
            </a:r>
          </a:p>
          <a:p>
            <a:r>
              <a:rPr lang="cs-CZ" b="1" dirty="0" smtClean="0"/>
              <a:t>Krásnoočko:</a:t>
            </a:r>
          </a:p>
          <a:p>
            <a:pPr lvl="1"/>
            <a:r>
              <a:rPr lang="cs-CZ" dirty="0" err="1" smtClean="0"/>
              <a:t>Mixotrofní</a:t>
            </a:r>
            <a:r>
              <a:rPr lang="cs-CZ" dirty="0" smtClean="0"/>
              <a:t> (autotrofní i heterotrofní)</a:t>
            </a:r>
          </a:p>
          <a:p>
            <a:pPr lvl="1"/>
            <a:r>
              <a:rPr lang="cs-CZ" dirty="0" smtClean="0"/>
              <a:t>Světločivá skvrna</a:t>
            </a:r>
          </a:p>
          <a:p>
            <a:pPr lvl="1"/>
            <a:r>
              <a:rPr lang="cs-CZ" dirty="0" smtClean="0"/>
              <a:t>1 – 2 bičíky</a:t>
            </a:r>
          </a:p>
          <a:p>
            <a:pPr lvl="1"/>
            <a:r>
              <a:rPr lang="cs-CZ" dirty="0" smtClean="0"/>
              <a:t>Tůně, kaluže, znečištěná voda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krásnoočko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7704856" cy="434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174</TotalTime>
  <Words>434</Words>
  <Application>Microsoft Office PowerPoint</Application>
  <PresentationFormat>Předvádění na obrazovce (4:3)</PresentationFormat>
  <Paragraphs>112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Urbanistický</vt:lpstr>
      <vt:lpstr>PRVOCI</vt:lpstr>
      <vt:lpstr>PRVOCI</vt:lpstr>
      <vt:lpstr>PRVOCI</vt:lpstr>
      <vt:lpstr>PRVOCI</vt:lpstr>
      <vt:lpstr>PRVOCI</vt:lpstr>
      <vt:lpstr>PRVOCI</vt:lpstr>
      <vt:lpstr>PRVOCI</vt:lpstr>
      <vt:lpstr>PRVOCI - BIČÍKOVCI</vt:lpstr>
      <vt:lpstr>krásnoočko</vt:lpstr>
      <vt:lpstr>PRVOCI - BIČÍKOVCI</vt:lpstr>
      <vt:lpstr>Trypanozóma spavičná</vt:lpstr>
      <vt:lpstr>PRVOCI - KOŘENONOŽCI</vt:lpstr>
      <vt:lpstr>Měňavka velká</vt:lpstr>
      <vt:lpstr>PRVOCI - NÁLEVNÍCI</vt:lpstr>
      <vt:lpstr>PRVOCI - NÁLEVNÍCI</vt:lpstr>
      <vt:lpstr>PRVOCI – NÁLEVNÍCI, KRÁSNOOČKO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PRVOCI</dc:title>
  <dc:creator>Alča</dc:creator>
  <cp:lastModifiedBy>Alča</cp:lastModifiedBy>
  <cp:revision>26</cp:revision>
  <dcterms:created xsi:type="dcterms:W3CDTF">2014-07-07T14:31:32Z</dcterms:created>
  <dcterms:modified xsi:type="dcterms:W3CDTF">2014-09-04T21:03:35Z</dcterms:modified>
</cp:coreProperties>
</file>