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4" r:id="rId9"/>
    <p:sldId id="263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ED89E63-9D79-442C-9C93-E2B2CA5590A5}" type="datetimeFigureOut">
              <a:rPr lang="cs-CZ" smtClean="0"/>
              <a:pPr/>
              <a:t>5.9.2014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B3D8218-E5D7-47E6-A005-0BCD2AF89C4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Rhizocarpon_geographicum" TargetMode="External"/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4437112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- 64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vyskytují se na různých podkladech: </a:t>
            </a:r>
          </a:p>
          <a:p>
            <a:pPr lvl="1"/>
            <a:r>
              <a:rPr lang="cs-CZ" dirty="0" smtClean="0"/>
              <a:t>na skalách, na borce stromů, na půdním povrchu, zdech....</a:t>
            </a:r>
          </a:p>
          <a:p>
            <a:r>
              <a:rPr lang="cs-CZ" dirty="0" smtClean="0"/>
              <a:t>spolu ze sinicemi jsou považovány za průkopníky života</a:t>
            </a:r>
          </a:p>
          <a:p>
            <a:r>
              <a:rPr lang="cs-CZ" dirty="0" smtClean="0"/>
              <a:t>velmi citlivé na znečištěné ovzduší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1) Z čeho se skládá lišejník? </a:t>
            </a:r>
          </a:p>
          <a:p>
            <a:pPr lvl="1"/>
            <a:r>
              <a:rPr lang="cs-CZ" dirty="0" smtClean="0"/>
              <a:t>Řasa (sinice) + houba</a:t>
            </a:r>
          </a:p>
          <a:p>
            <a:r>
              <a:rPr lang="cs-CZ" dirty="0" smtClean="0"/>
              <a:t>2) Jak se nazývá vztah mezi jednotlivými organismy?</a:t>
            </a:r>
          </a:p>
          <a:p>
            <a:pPr lvl="1"/>
            <a:r>
              <a:rPr lang="cs-CZ" dirty="0" smtClean="0"/>
              <a:t>Symbióza </a:t>
            </a:r>
          </a:p>
          <a:p>
            <a:r>
              <a:rPr lang="cs-CZ" dirty="0" smtClean="0"/>
              <a:t>3) Kde se s lišejníkem můžeme setkat?</a:t>
            </a:r>
          </a:p>
          <a:p>
            <a:pPr lvl="1"/>
            <a:r>
              <a:rPr lang="cs-CZ" dirty="0" smtClean="0"/>
              <a:t>Na skalách, zdech, borce stromů…</a:t>
            </a:r>
          </a:p>
          <a:p>
            <a:r>
              <a:rPr lang="cs-CZ" dirty="0" smtClean="0"/>
              <a:t>4) Jaký typ stélky má dutohlávka sobí?</a:t>
            </a:r>
          </a:p>
          <a:p>
            <a:pPr lvl="1"/>
            <a:r>
              <a:rPr lang="cs-CZ" dirty="0" smtClean="0"/>
              <a:t>Keříčkovitá stélka</a:t>
            </a:r>
          </a:p>
          <a:p>
            <a:r>
              <a:rPr lang="cs-CZ" dirty="0" smtClean="0"/>
              <a:t>5) Jaký typ stélky má </a:t>
            </a:r>
            <a:r>
              <a:rPr lang="cs-CZ" dirty="0" err="1" smtClean="0"/>
              <a:t>mapovník</a:t>
            </a:r>
            <a:r>
              <a:rPr lang="cs-CZ" dirty="0" smtClean="0"/>
              <a:t> zeměpisný?</a:t>
            </a:r>
          </a:p>
          <a:p>
            <a:pPr lvl="1"/>
            <a:r>
              <a:rPr lang="cs-CZ" dirty="0" smtClean="0"/>
              <a:t>Korovitá stélka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b="1" dirty="0" smtClean="0"/>
              <a:t>Zdroj obrázků: </a:t>
            </a:r>
            <a:r>
              <a:rPr lang="cs-CZ" sz="2000" dirty="0" smtClean="0"/>
              <a:t>2, 3</a:t>
            </a:r>
          </a:p>
          <a:p>
            <a:r>
              <a:rPr lang="cs-CZ" sz="2000" dirty="0" smtClean="0"/>
              <a:t> </a:t>
            </a:r>
            <a:r>
              <a:rPr lang="cs-CZ" sz="2000" dirty="0" smtClean="0">
                <a:hlinkClick r:id="rId2"/>
              </a:rPr>
              <a:t>http://</a:t>
            </a:r>
            <a:r>
              <a:rPr lang="cs-CZ" sz="2000" dirty="0" smtClean="0">
                <a:hlinkClick r:id="rId2"/>
              </a:rPr>
              <a:t>commons.wikimedia.org</a:t>
            </a:r>
            <a:r>
              <a:rPr lang="cs-CZ" sz="2000" dirty="0" smtClean="0"/>
              <a:t> , 12.6. </a:t>
            </a:r>
            <a:r>
              <a:rPr lang="cs-CZ" sz="2000" smtClean="0"/>
              <a:t>2014</a:t>
            </a:r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http://commons.wikimedia.org/wiki/Rhizocarpon_geographicum#mediaviewer/File:Mapovn%C3%ADk_zem%C4%9Bpisn%C3%BD,_B%C3%ADl%C3%A1_sk%C3%A1la.jpg</a:t>
            </a:r>
            <a:endParaRPr lang="cs-CZ" sz="2000" dirty="0" smtClean="0"/>
          </a:p>
          <a:p>
            <a:r>
              <a:rPr lang="cs-CZ" sz="2000" dirty="0" smtClean="0"/>
              <a:t>http://commons.wikimedia.org/wiki/Hypogymnia_physodes#mediaviewer/File:Gray_Monks-Hood_%283524620888%29.jpg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b="1" dirty="0" smtClean="0"/>
              <a:t>Zdroj obrázku: </a:t>
            </a:r>
            <a:r>
              <a:rPr lang="cs-CZ" sz="2000" dirty="0" smtClean="0"/>
              <a:t>1</a:t>
            </a:r>
          </a:p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LIŠEJNÍKY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složené komplexní organismy</a:t>
            </a:r>
          </a:p>
          <a:p>
            <a:r>
              <a:rPr lang="cs-CZ" dirty="0" smtClean="0"/>
              <a:t>tvořeny</a:t>
            </a:r>
          </a:p>
          <a:p>
            <a:pPr lvl="1"/>
            <a:r>
              <a:rPr lang="cs-CZ" u="sng" dirty="0" smtClean="0"/>
              <a:t>heterotrofní houbou </a:t>
            </a:r>
            <a:r>
              <a:rPr lang="cs-CZ" dirty="0" smtClean="0"/>
              <a:t>– dodává vodu</a:t>
            </a:r>
          </a:p>
          <a:p>
            <a:pPr lvl="1"/>
            <a:r>
              <a:rPr lang="cs-CZ" u="sng" dirty="0" smtClean="0"/>
              <a:t>autotrofní řasou</a:t>
            </a:r>
            <a:r>
              <a:rPr lang="cs-CZ" dirty="0" smtClean="0"/>
              <a:t> (sinicí) – dodává asimiláty</a:t>
            </a:r>
          </a:p>
          <a:p>
            <a:r>
              <a:rPr lang="cs-CZ" dirty="0" smtClean="0"/>
              <a:t>               symbióza</a:t>
            </a:r>
          </a:p>
          <a:p>
            <a:r>
              <a:rPr lang="cs-CZ" dirty="0" smtClean="0"/>
              <a:t>řasy (sinice) z lišejníku mohou žít samostatně</a:t>
            </a:r>
          </a:p>
          <a:p>
            <a:r>
              <a:rPr lang="cs-CZ" dirty="0" smtClean="0"/>
              <a:t>houby ne (</a:t>
            </a:r>
            <a:r>
              <a:rPr lang="cs-CZ" dirty="0" err="1" smtClean="0"/>
              <a:t>lichenizovaní</a:t>
            </a:r>
            <a:r>
              <a:rPr lang="cs-CZ" dirty="0" smtClean="0"/>
              <a:t> houby – většina vřeckovýtrusé)</a:t>
            </a:r>
          </a:p>
          <a:p>
            <a:endParaRPr lang="cs-CZ" dirty="0"/>
          </a:p>
        </p:txBody>
      </p:sp>
      <p:cxnSp>
        <p:nvCxnSpPr>
          <p:cNvPr id="5" name="Přímá spojovací šipka 4"/>
          <p:cNvCxnSpPr/>
          <p:nvPr/>
        </p:nvCxnSpPr>
        <p:spPr>
          <a:xfrm>
            <a:off x="1043608" y="4293096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620"/>
            <a:ext cx="6624736" cy="696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251520" y="623731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 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dle vzhledu rozlišujeme 3 základní typy lišejníkové stélky:</a:t>
            </a:r>
          </a:p>
          <a:p>
            <a:r>
              <a:rPr lang="cs-CZ" b="1" dirty="0" smtClean="0"/>
              <a:t>a) korovitá: </a:t>
            </a:r>
          </a:p>
          <a:p>
            <a:r>
              <a:rPr lang="cs-CZ" dirty="0" smtClean="0"/>
              <a:t>přirůstá pevně k podkladu (jde špatně oddělit)</a:t>
            </a:r>
          </a:p>
          <a:p>
            <a:r>
              <a:rPr lang="cs-CZ" b="1" i="1" dirty="0" err="1" smtClean="0"/>
              <a:t>mapovník</a:t>
            </a:r>
            <a:r>
              <a:rPr lang="cs-CZ" b="1" i="1" dirty="0" smtClean="0"/>
              <a:t> zeměpisný</a:t>
            </a:r>
            <a:r>
              <a:rPr lang="cs-CZ" dirty="0" smtClean="0"/>
              <a:t> (na povrchu skal)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1800" dirty="0" smtClean="0"/>
              <a:t>Obr. 2</a:t>
            </a:r>
          </a:p>
          <a:p>
            <a:endParaRPr lang="cs-CZ" dirty="0"/>
          </a:p>
        </p:txBody>
      </p:sp>
      <p:pic>
        <p:nvPicPr>
          <p:cNvPr id="1026" name="Picture 2" descr="File:Mapovník zem&amp;ecaron;pisný, Bílá ská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b)</a:t>
            </a:r>
            <a:r>
              <a:rPr lang="cs-CZ" dirty="0" smtClean="0"/>
              <a:t> </a:t>
            </a:r>
            <a:r>
              <a:rPr lang="cs-CZ" b="1" dirty="0" smtClean="0"/>
              <a:t>lupenitá</a:t>
            </a:r>
            <a:r>
              <a:rPr lang="cs-CZ" dirty="0" smtClean="0"/>
              <a:t>:</a:t>
            </a:r>
          </a:p>
          <a:p>
            <a:r>
              <a:rPr lang="cs-CZ" dirty="0" smtClean="0"/>
              <a:t> rozprostřena do plochy</a:t>
            </a:r>
          </a:p>
          <a:p>
            <a:r>
              <a:rPr lang="cs-CZ" dirty="0" smtClean="0"/>
              <a:t>volné okraje jsou nepravidelně laločnaté</a:t>
            </a:r>
          </a:p>
          <a:p>
            <a:r>
              <a:rPr lang="cs-CZ" b="1" i="1" dirty="0" smtClean="0"/>
              <a:t>terčovka bublinatá </a:t>
            </a:r>
            <a:r>
              <a:rPr lang="cs-CZ" dirty="0" smtClean="0"/>
              <a:t>(na větvích)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sz="1800" dirty="0" smtClean="0"/>
              <a:t>Obr. 3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146" name="Picture 2" descr="http://upload.wikimedia.org/wikipedia/commons/thumb/a/a5/Gray_Monks-Hood_%283524620888%29.jpg/1024px-Gray_Monks-Hood_%283524620888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848600" cy="5229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c) keříčkovitá:</a:t>
            </a:r>
            <a:r>
              <a:rPr lang="cs-CZ" dirty="0" smtClean="0"/>
              <a:t> </a:t>
            </a:r>
          </a:p>
          <a:p>
            <a:r>
              <a:rPr lang="cs-CZ" dirty="0" smtClean="0"/>
              <a:t>stélka je větvená</a:t>
            </a:r>
          </a:p>
          <a:p>
            <a:r>
              <a:rPr lang="cs-CZ" dirty="0" smtClean="0"/>
              <a:t>jen v jednom místě připevněná k podkladu</a:t>
            </a:r>
          </a:p>
          <a:p>
            <a:r>
              <a:rPr lang="cs-CZ" dirty="0" smtClean="0"/>
              <a:t>jde snadno oddělit</a:t>
            </a:r>
          </a:p>
          <a:p>
            <a:r>
              <a:rPr lang="cs-CZ" b="1" i="1" dirty="0" smtClean="0"/>
              <a:t>dutohlávka sobí </a:t>
            </a:r>
            <a:r>
              <a:rPr lang="cs-CZ" dirty="0" smtClean="0"/>
              <a:t>(chudé půdy borových lesů)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LIŠEJNÍKY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lišejníky jsou vytrvalé organismy</a:t>
            </a:r>
          </a:p>
          <a:p>
            <a:r>
              <a:rPr lang="cs-CZ" dirty="0" smtClean="0"/>
              <a:t>rozšířené v přírodě a zvlášť na extrémních stanovištích</a:t>
            </a:r>
          </a:p>
          <a:p>
            <a:r>
              <a:rPr lang="cs-CZ" dirty="0" smtClean="0"/>
              <a:t>stáří některých arktických lišejníků se odhaduje na několik tisíc let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15994</TotalTime>
  <Words>363</Words>
  <Application>Microsoft Office PowerPoint</Application>
  <PresentationFormat>Předvádění na obrazovce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Urbanistický</vt:lpstr>
      <vt:lpstr>LIŠEJNÍKY</vt:lpstr>
      <vt:lpstr>LIŠEJNÍKY</vt:lpstr>
      <vt:lpstr>Snímek 3</vt:lpstr>
      <vt:lpstr>LIŠEJNÍKY</vt:lpstr>
      <vt:lpstr>Snímek 5</vt:lpstr>
      <vt:lpstr>LIŠEJNÍKY</vt:lpstr>
      <vt:lpstr>Snímek 7</vt:lpstr>
      <vt:lpstr>LIŠEJNÍKY</vt:lpstr>
      <vt:lpstr>LIŠEJNÍKY</vt:lpstr>
      <vt:lpstr>LIŠEJNÍKY</vt:lpstr>
      <vt:lpstr>Opakování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LIŠEJNÍKY</dc:title>
  <dc:creator>Alča</dc:creator>
  <cp:lastModifiedBy>vybornaa</cp:lastModifiedBy>
  <cp:revision>22</cp:revision>
  <dcterms:created xsi:type="dcterms:W3CDTF">2014-06-11T21:58:05Z</dcterms:created>
  <dcterms:modified xsi:type="dcterms:W3CDTF">2014-09-05T07:11:37Z</dcterms:modified>
</cp:coreProperties>
</file>