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0FA0E4-B339-4854-81C5-6D86CEDBF76B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BFD7F8B-29ED-4402-B4F7-EEACC3288B68}">
      <dgm:prSet phldrT="[Text]"/>
      <dgm:spPr/>
      <dgm:t>
        <a:bodyPr/>
        <a:lstStyle/>
        <a:p>
          <a:r>
            <a:rPr lang="cs-CZ" smtClean="0"/>
            <a:t>anaerobní</a:t>
          </a:r>
          <a:endParaRPr lang="cs-CZ" dirty="0"/>
        </a:p>
      </dgm:t>
    </dgm:pt>
    <dgm:pt modelId="{463ECDAD-0AAE-41EB-BBEC-61F954E7C5F0}" type="parTrans" cxnId="{0F683A7B-8369-4EBC-95DB-D7834AEE57A8}">
      <dgm:prSet/>
      <dgm:spPr/>
      <dgm:t>
        <a:bodyPr/>
        <a:lstStyle/>
        <a:p>
          <a:endParaRPr lang="cs-CZ"/>
        </a:p>
      </dgm:t>
    </dgm:pt>
    <dgm:pt modelId="{45A186D0-B61B-442C-BD78-081AD18D5106}" type="sibTrans" cxnId="{0F683A7B-8369-4EBC-95DB-D7834AEE57A8}">
      <dgm:prSet/>
      <dgm:spPr/>
      <dgm:t>
        <a:bodyPr/>
        <a:lstStyle/>
        <a:p>
          <a:endParaRPr lang="cs-CZ"/>
        </a:p>
      </dgm:t>
    </dgm:pt>
    <dgm:pt modelId="{B6335224-45C1-497F-AE89-321E2F4D95BC}">
      <dgm:prSet phldrT="[Text]"/>
      <dgm:spPr/>
      <dgm:t>
        <a:bodyPr/>
        <a:lstStyle/>
        <a:p>
          <a:r>
            <a:rPr lang="cs-CZ" dirty="0" smtClean="0"/>
            <a:t>Potřebují k životu vzdušného kyslíku</a:t>
          </a:r>
          <a:endParaRPr lang="cs-CZ" dirty="0"/>
        </a:p>
      </dgm:t>
    </dgm:pt>
    <dgm:pt modelId="{58BA01EE-4BA7-4A0F-AF8B-07F6BE51F7D9}" type="parTrans" cxnId="{3E64FDFA-8929-4C1A-B930-19CF658AB0EC}">
      <dgm:prSet/>
      <dgm:spPr/>
      <dgm:t>
        <a:bodyPr/>
        <a:lstStyle/>
        <a:p>
          <a:endParaRPr lang="cs-CZ"/>
        </a:p>
      </dgm:t>
    </dgm:pt>
    <dgm:pt modelId="{D0FFFE68-BC12-4FD9-8719-BF813CDB48AB}" type="sibTrans" cxnId="{3E64FDFA-8929-4C1A-B930-19CF658AB0EC}">
      <dgm:prSet/>
      <dgm:spPr/>
      <dgm:t>
        <a:bodyPr/>
        <a:lstStyle/>
        <a:p>
          <a:endParaRPr lang="cs-CZ"/>
        </a:p>
      </dgm:t>
    </dgm:pt>
    <dgm:pt modelId="{1BBDB276-99EE-4662-9B23-D1E78310B2B5}">
      <dgm:prSet phldrT="[Text]"/>
      <dgm:spPr/>
      <dgm:t>
        <a:bodyPr/>
        <a:lstStyle/>
        <a:p>
          <a:r>
            <a:rPr lang="cs-CZ" dirty="0" smtClean="0"/>
            <a:t>anaerobní</a:t>
          </a:r>
          <a:endParaRPr lang="cs-CZ" dirty="0"/>
        </a:p>
      </dgm:t>
    </dgm:pt>
    <dgm:pt modelId="{8EDE8D68-FD7E-4211-8A2C-041E5B3057BF}" type="parTrans" cxnId="{A543091B-D34F-472D-A840-AFEB65F58A72}">
      <dgm:prSet/>
      <dgm:spPr/>
      <dgm:t>
        <a:bodyPr/>
        <a:lstStyle/>
        <a:p>
          <a:endParaRPr lang="cs-CZ"/>
        </a:p>
      </dgm:t>
    </dgm:pt>
    <dgm:pt modelId="{49B78041-81A4-4406-BDC8-D4D6F7E8375A}" type="sibTrans" cxnId="{A543091B-D34F-472D-A840-AFEB65F58A72}">
      <dgm:prSet/>
      <dgm:spPr/>
      <dgm:t>
        <a:bodyPr/>
        <a:lstStyle/>
        <a:p>
          <a:endParaRPr lang="cs-CZ"/>
        </a:p>
      </dgm:t>
    </dgm:pt>
    <dgm:pt modelId="{62A81687-66E7-4535-BFB1-812A361E9030}">
      <dgm:prSet phldrT="[Text]"/>
      <dgm:spPr/>
      <dgm:t>
        <a:bodyPr/>
        <a:lstStyle/>
        <a:p>
          <a:r>
            <a:rPr lang="cs-CZ" dirty="0" smtClean="0"/>
            <a:t>Žijí bez vzdušného kyslíku</a:t>
          </a:r>
          <a:endParaRPr lang="cs-CZ" dirty="0"/>
        </a:p>
      </dgm:t>
    </dgm:pt>
    <dgm:pt modelId="{1A8E2F1E-813A-4064-B1B1-854B61C642CD}" type="parTrans" cxnId="{3D853B7D-9E9D-4E64-BA84-2732619EEBEC}">
      <dgm:prSet/>
      <dgm:spPr/>
      <dgm:t>
        <a:bodyPr/>
        <a:lstStyle/>
        <a:p>
          <a:endParaRPr lang="cs-CZ"/>
        </a:p>
      </dgm:t>
    </dgm:pt>
    <dgm:pt modelId="{1D913430-84A5-49A9-B7EB-04C162CCA127}" type="sibTrans" cxnId="{3D853B7D-9E9D-4E64-BA84-2732619EEBEC}">
      <dgm:prSet/>
      <dgm:spPr/>
      <dgm:t>
        <a:bodyPr/>
        <a:lstStyle/>
        <a:p>
          <a:endParaRPr lang="cs-CZ"/>
        </a:p>
      </dgm:t>
    </dgm:pt>
    <dgm:pt modelId="{A4E66356-3019-4C2C-8613-7F5206DC200E}" type="pres">
      <dgm:prSet presAssocID="{670FA0E4-B339-4854-81C5-6D86CEDBF7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3CD11013-5CD4-482B-912E-5A7191FC2F83}" type="pres">
      <dgm:prSet presAssocID="{1BFD7F8B-29ED-4402-B4F7-EEACC3288B68}" presName="linNode" presStyleCnt="0"/>
      <dgm:spPr/>
    </dgm:pt>
    <dgm:pt modelId="{94362C45-3AFC-4D91-B707-F6F4FD09811E}" type="pres">
      <dgm:prSet presAssocID="{1BFD7F8B-29ED-4402-B4F7-EEACC3288B68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9DCCAC4-5E71-4CD8-A136-C68F6DAE51D9}" type="pres">
      <dgm:prSet presAssocID="{1BFD7F8B-29ED-4402-B4F7-EEACC3288B68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59C71E2-2F51-442E-8401-7AD54F2B9990}" type="pres">
      <dgm:prSet presAssocID="{45A186D0-B61B-442C-BD78-081AD18D5106}" presName="sp" presStyleCnt="0"/>
      <dgm:spPr/>
    </dgm:pt>
    <dgm:pt modelId="{ACB41DCE-5041-43FC-97FE-81BA88D26F23}" type="pres">
      <dgm:prSet presAssocID="{1BBDB276-99EE-4662-9B23-D1E78310B2B5}" presName="linNode" presStyleCnt="0"/>
      <dgm:spPr/>
    </dgm:pt>
    <dgm:pt modelId="{11B20BE4-60B8-4E52-BDFA-1808273763E0}" type="pres">
      <dgm:prSet presAssocID="{1BBDB276-99EE-4662-9B23-D1E78310B2B5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D601F0E-938A-4F7D-93DB-47A162604851}" type="pres">
      <dgm:prSet presAssocID="{1BBDB276-99EE-4662-9B23-D1E78310B2B5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0F683A7B-8369-4EBC-95DB-D7834AEE57A8}" srcId="{670FA0E4-B339-4854-81C5-6D86CEDBF76B}" destId="{1BFD7F8B-29ED-4402-B4F7-EEACC3288B68}" srcOrd="0" destOrd="0" parTransId="{463ECDAD-0AAE-41EB-BBEC-61F954E7C5F0}" sibTransId="{45A186D0-B61B-442C-BD78-081AD18D5106}"/>
    <dgm:cxn modelId="{A543091B-D34F-472D-A840-AFEB65F58A72}" srcId="{670FA0E4-B339-4854-81C5-6D86CEDBF76B}" destId="{1BBDB276-99EE-4662-9B23-D1E78310B2B5}" srcOrd="1" destOrd="0" parTransId="{8EDE8D68-FD7E-4211-8A2C-041E5B3057BF}" sibTransId="{49B78041-81A4-4406-BDC8-D4D6F7E8375A}"/>
    <dgm:cxn modelId="{52BDB07A-20DC-4C44-B3A2-9EFC86711F3B}" type="presOf" srcId="{670FA0E4-B339-4854-81C5-6D86CEDBF76B}" destId="{A4E66356-3019-4C2C-8613-7F5206DC200E}" srcOrd="0" destOrd="0" presId="urn:microsoft.com/office/officeart/2005/8/layout/vList5"/>
    <dgm:cxn modelId="{784D09C1-B966-4E4A-B350-23143204F64D}" type="presOf" srcId="{1BBDB276-99EE-4662-9B23-D1E78310B2B5}" destId="{11B20BE4-60B8-4E52-BDFA-1808273763E0}" srcOrd="0" destOrd="0" presId="urn:microsoft.com/office/officeart/2005/8/layout/vList5"/>
    <dgm:cxn modelId="{6ED26251-35EA-49B8-A654-DF8E7BB5253F}" type="presOf" srcId="{B6335224-45C1-497F-AE89-321E2F4D95BC}" destId="{A9DCCAC4-5E71-4CD8-A136-C68F6DAE51D9}" srcOrd="0" destOrd="0" presId="urn:microsoft.com/office/officeart/2005/8/layout/vList5"/>
    <dgm:cxn modelId="{A709410E-40BC-4FA7-B247-8E9367D8415E}" type="presOf" srcId="{1BFD7F8B-29ED-4402-B4F7-EEACC3288B68}" destId="{94362C45-3AFC-4D91-B707-F6F4FD09811E}" srcOrd="0" destOrd="0" presId="urn:microsoft.com/office/officeart/2005/8/layout/vList5"/>
    <dgm:cxn modelId="{3D853B7D-9E9D-4E64-BA84-2732619EEBEC}" srcId="{1BBDB276-99EE-4662-9B23-D1E78310B2B5}" destId="{62A81687-66E7-4535-BFB1-812A361E9030}" srcOrd="0" destOrd="0" parTransId="{1A8E2F1E-813A-4064-B1B1-854B61C642CD}" sibTransId="{1D913430-84A5-49A9-B7EB-04C162CCA127}"/>
    <dgm:cxn modelId="{3E64FDFA-8929-4C1A-B930-19CF658AB0EC}" srcId="{1BFD7F8B-29ED-4402-B4F7-EEACC3288B68}" destId="{B6335224-45C1-497F-AE89-321E2F4D95BC}" srcOrd="0" destOrd="0" parTransId="{58BA01EE-4BA7-4A0F-AF8B-07F6BE51F7D9}" sibTransId="{D0FFFE68-BC12-4FD9-8719-BF813CDB48AB}"/>
    <dgm:cxn modelId="{F95D3744-02AA-4F05-ABD8-CC6CB6864EC2}" type="presOf" srcId="{62A81687-66E7-4535-BFB1-812A361E9030}" destId="{8D601F0E-938A-4F7D-93DB-47A162604851}" srcOrd="0" destOrd="0" presId="urn:microsoft.com/office/officeart/2005/8/layout/vList5"/>
    <dgm:cxn modelId="{BFFFF97E-246C-439D-95AC-D2F7269A3B9C}" type="presParOf" srcId="{A4E66356-3019-4C2C-8613-7F5206DC200E}" destId="{3CD11013-5CD4-482B-912E-5A7191FC2F83}" srcOrd="0" destOrd="0" presId="urn:microsoft.com/office/officeart/2005/8/layout/vList5"/>
    <dgm:cxn modelId="{E6731745-6C6C-4646-88DB-800FBC8F5B5D}" type="presParOf" srcId="{3CD11013-5CD4-482B-912E-5A7191FC2F83}" destId="{94362C45-3AFC-4D91-B707-F6F4FD09811E}" srcOrd="0" destOrd="0" presId="urn:microsoft.com/office/officeart/2005/8/layout/vList5"/>
    <dgm:cxn modelId="{6DB592B1-6944-44E9-8DDA-76E57D748626}" type="presParOf" srcId="{3CD11013-5CD4-482B-912E-5A7191FC2F83}" destId="{A9DCCAC4-5E71-4CD8-A136-C68F6DAE51D9}" srcOrd="1" destOrd="0" presId="urn:microsoft.com/office/officeart/2005/8/layout/vList5"/>
    <dgm:cxn modelId="{CF68E769-1B48-42DB-A497-E39CB729982C}" type="presParOf" srcId="{A4E66356-3019-4C2C-8613-7F5206DC200E}" destId="{759C71E2-2F51-442E-8401-7AD54F2B9990}" srcOrd="1" destOrd="0" presId="urn:microsoft.com/office/officeart/2005/8/layout/vList5"/>
    <dgm:cxn modelId="{F865FB66-D997-4539-A970-EA5503C362FB}" type="presParOf" srcId="{A4E66356-3019-4C2C-8613-7F5206DC200E}" destId="{ACB41DCE-5041-43FC-97FE-81BA88D26F23}" srcOrd="2" destOrd="0" presId="urn:microsoft.com/office/officeart/2005/8/layout/vList5"/>
    <dgm:cxn modelId="{124FAA30-E60B-499D-8B17-6B83996BECEE}" type="presParOf" srcId="{ACB41DCE-5041-43FC-97FE-81BA88D26F23}" destId="{11B20BE4-60B8-4E52-BDFA-1808273763E0}" srcOrd="0" destOrd="0" presId="urn:microsoft.com/office/officeart/2005/8/layout/vList5"/>
    <dgm:cxn modelId="{09F65211-4CAD-4615-BCB7-13D66CBAF66D}" type="presParOf" srcId="{ACB41DCE-5041-43FC-97FE-81BA88D26F23}" destId="{8D601F0E-938A-4F7D-93DB-47A16260485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élník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élník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élník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élník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élní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élník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élník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élník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élník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élník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élník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élník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élník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élník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élník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48908E2-C710-404A-AE33-FDE99F902B43}" type="datetimeFigureOut">
              <a:rPr lang="cs-CZ" smtClean="0"/>
              <a:pPr/>
              <a:t>4.9.2014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FA7D7C6-F85D-4DE8-B0D1-FAE6B44098A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commons.wikimedia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BAKTERIE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907704" y="4437112"/>
            <a:ext cx="4953000" cy="1752600"/>
          </a:xfrm>
        </p:spPr>
        <p:txBody>
          <a:bodyPr>
            <a:normAutofit/>
          </a:bodyPr>
          <a:lstStyle/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800" b="1" dirty="0" smtClean="0">
                <a:solidFill>
                  <a:prstClr val="black"/>
                </a:solidFill>
                <a:latin typeface="Arial" pitchFamily="34" charset="0"/>
              </a:rPr>
              <a:t>Výukový materiál EK 03 </a:t>
            </a:r>
            <a:r>
              <a:rPr lang="cs-CZ" sz="1800" b="1" smtClean="0">
                <a:solidFill>
                  <a:prstClr val="black"/>
                </a:solidFill>
                <a:latin typeface="Arial" pitchFamily="34" charset="0"/>
              </a:rPr>
              <a:t>- </a:t>
            </a:r>
            <a:r>
              <a:rPr lang="cs-CZ" sz="1800" b="1" smtClean="0">
                <a:solidFill>
                  <a:prstClr val="black"/>
                </a:solidFill>
                <a:latin typeface="Arial" pitchFamily="34" charset="0"/>
              </a:rPr>
              <a:t>62</a:t>
            </a:r>
            <a:endParaRPr lang="cs-CZ" sz="1800" b="1" dirty="0" smtClean="0">
              <a:solidFill>
                <a:prstClr val="black"/>
              </a:solidFill>
              <a:latin typeface="Arial" pitchFamily="34" charset="0"/>
            </a:endParaRP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800" b="1" dirty="0" smtClean="0">
                <a:solidFill>
                  <a:prstClr val="black"/>
                </a:solidFill>
                <a:latin typeface="Arial" pitchFamily="34" charset="0"/>
              </a:rPr>
              <a:t>Tvůrce: Mgr. Alena Výborná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Projekt: S anglickým jazykem do dalších předmětů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Registrační číslo: CZ.1.07/1.1.36/03.0005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Tento projekt je spolufinancován ESF a SR ČR</a:t>
            </a:r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549275"/>
            <a:ext cx="4421188" cy="1079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 - BUŇKA</a:t>
            </a:r>
            <a:endParaRPr lang="cs-CZ" dirty="0"/>
          </a:p>
        </p:txBody>
      </p:sp>
      <p:pic>
        <p:nvPicPr>
          <p:cNvPr id="1027" name="Picture 3" descr="C:\Users\Alena\Desktop\bunka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528" y="2060848"/>
            <a:ext cx="8035084" cy="4512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jednobuněčné organismy</a:t>
            </a:r>
          </a:p>
          <a:p>
            <a:r>
              <a:rPr lang="cs-CZ" dirty="0" smtClean="0"/>
              <a:t>kosmopolitní rozšíření (voda, vzduch, půda, lidské tělo)</a:t>
            </a:r>
          </a:p>
          <a:p>
            <a:r>
              <a:rPr lang="cs-CZ" b="1" dirty="0" smtClean="0"/>
              <a:t>bakteriologie</a:t>
            </a:r>
            <a:r>
              <a:rPr lang="cs-CZ" dirty="0" smtClean="0"/>
              <a:t>=věda o bakteriích</a:t>
            </a:r>
          </a:p>
          <a:p>
            <a:r>
              <a:rPr lang="cs-CZ" dirty="0" smtClean="0"/>
              <a:t>mají rozmanitý tvar: </a:t>
            </a:r>
          </a:p>
          <a:p>
            <a:r>
              <a:rPr lang="cs-CZ" dirty="0" smtClean="0"/>
              <a:t>a) </a:t>
            </a:r>
            <a:r>
              <a:rPr lang="cs-CZ" b="1" dirty="0" smtClean="0"/>
              <a:t>kulatý</a:t>
            </a:r>
          </a:p>
          <a:p>
            <a:r>
              <a:rPr lang="cs-CZ" dirty="0" smtClean="0"/>
              <a:t> koky            diplokoky               streptokoky </a:t>
            </a:r>
            <a:endParaRPr lang="cs-CZ" b="1" dirty="0" smtClean="0"/>
          </a:p>
        </p:txBody>
      </p:sp>
      <p:sp>
        <p:nvSpPr>
          <p:cNvPr id="4" name="Elipsa 3"/>
          <p:cNvSpPr/>
          <p:nvPr/>
        </p:nvSpPr>
        <p:spPr>
          <a:xfrm>
            <a:off x="971600" y="5589240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Elipsa 4"/>
          <p:cNvSpPr/>
          <p:nvPr/>
        </p:nvSpPr>
        <p:spPr>
          <a:xfrm>
            <a:off x="3563888" y="5589240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>
              <a:solidFill>
                <a:schemeClr val="tx1"/>
              </a:solidFill>
            </a:endParaRPr>
          </a:p>
        </p:txBody>
      </p:sp>
      <p:sp>
        <p:nvSpPr>
          <p:cNvPr id="6" name="Elipsa 5"/>
          <p:cNvSpPr/>
          <p:nvPr/>
        </p:nvSpPr>
        <p:spPr>
          <a:xfrm>
            <a:off x="2987824" y="5589240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Elipsa 6"/>
          <p:cNvSpPr/>
          <p:nvPr/>
        </p:nvSpPr>
        <p:spPr>
          <a:xfrm>
            <a:off x="6588224" y="5517232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6012160" y="5517232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Elipsa 8"/>
          <p:cNvSpPr/>
          <p:nvPr/>
        </p:nvSpPr>
        <p:spPr>
          <a:xfrm>
            <a:off x="5436096" y="5517232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Elipsa 9"/>
          <p:cNvSpPr/>
          <p:nvPr/>
        </p:nvSpPr>
        <p:spPr>
          <a:xfrm>
            <a:off x="7164288" y="5517232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Stafylokoky</a:t>
            </a:r>
          </a:p>
          <a:p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683568" y="2780928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Elipsa 4"/>
          <p:cNvSpPr/>
          <p:nvPr/>
        </p:nvSpPr>
        <p:spPr>
          <a:xfrm>
            <a:off x="1403648" y="2780928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Elipsa 5"/>
          <p:cNvSpPr/>
          <p:nvPr/>
        </p:nvSpPr>
        <p:spPr>
          <a:xfrm>
            <a:off x="2123728" y="2780928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Elipsa 9"/>
          <p:cNvSpPr/>
          <p:nvPr/>
        </p:nvSpPr>
        <p:spPr>
          <a:xfrm>
            <a:off x="2843808" y="2780928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Elipsa 14"/>
          <p:cNvSpPr/>
          <p:nvPr/>
        </p:nvSpPr>
        <p:spPr>
          <a:xfrm>
            <a:off x="1043608" y="3429000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Elipsa 15"/>
          <p:cNvSpPr/>
          <p:nvPr/>
        </p:nvSpPr>
        <p:spPr>
          <a:xfrm>
            <a:off x="1763688" y="3429000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Elipsa 16"/>
          <p:cNvSpPr/>
          <p:nvPr/>
        </p:nvSpPr>
        <p:spPr>
          <a:xfrm>
            <a:off x="2483768" y="3429000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Elipsa 17"/>
          <p:cNvSpPr/>
          <p:nvPr/>
        </p:nvSpPr>
        <p:spPr>
          <a:xfrm>
            <a:off x="1403648" y="4077072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Elipsa 18"/>
          <p:cNvSpPr/>
          <p:nvPr/>
        </p:nvSpPr>
        <p:spPr>
          <a:xfrm>
            <a:off x="2123728" y="4077072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Elipsa 19"/>
          <p:cNvSpPr/>
          <p:nvPr/>
        </p:nvSpPr>
        <p:spPr>
          <a:xfrm>
            <a:off x="1763688" y="4725144"/>
            <a:ext cx="72008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b) </a:t>
            </a:r>
            <a:r>
              <a:rPr lang="cs-CZ" b="1" dirty="0" smtClean="0"/>
              <a:t>tyčinkový: </a:t>
            </a:r>
          </a:p>
          <a:p>
            <a:r>
              <a:rPr lang="cs-CZ" dirty="0" smtClean="0"/>
              <a:t>tyčinky                          vibria</a:t>
            </a:r>
          </a:p>
        </p:txBody>
      </p:sp>
      <p:sp>
        <p:nvSpPr>
          <p:cNvPr id="4" name="Ohnutý pruh 3"/>
          <p:cNvSpPr/>
          <p:nvPr/>
        </p:nvSpPr>
        <p:spPr>
          <a:xfrm>
            <a:off x="4355976" y="3284984"/>
            <a:ext cx="1080120" cy="1058416"/>
          </a:xfrm>
          <a:prstGeom prst="blockArc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5" name="Vývojový diagram: postup 4"/>
          <p:cNvSpPr/>
          <p:nvPr/>
        </p:nvSpPr>
        <p:spPr>
          <a:xfrm>
            <a:off x="971600" y="3429000"/>
            <a:ext cx="1224136" cy="144016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 - ROZMNOŽOVÁNÍ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množí se dělením buněk</a:t>
            </a:r>
          </a:p>
          <a:p>
            <a:r>
              <a:rPr lang="cs-CZ" b="1" dirty="0" smtClean="0"/>
              <a:t>generační doba</a:t>
            </a:r>
            <a:r>
              <a:rPr lang="cs-CZ" dirty="0" smtClean="0"/>
              <a:t>=doba od jednoho dělení ke druhému</a:t>
            </a:r>
          </a:p>
          <a:p>
            <a:r>
              <a:rPr lang="cs-CZ" b="1" dirty="0" err="1" smtClean="0"/>
              <a:t>spóry</a:t>
            </a:r>
            <a:r>
              <a:rPr lang="cs-CZ" b="1" dirty="0" smtClean="0"/>
              <a:t>:</a:t>
            </a:r>
          </a:p>
          <a:p>
            <a:r>
              <a:rPr lang="cs-CZ" dirty="0" smtClean="0"/>
              <a:t>odolné vůči vysoké teplotě, záření…</a:t>
            </a:r>
          </a:p>
          <a:p>
            <a:r>
              <a:rPr lang="cs-CZ" dirty="0" smtClean="0"/>
              <a:t>přečkání nepříznivého období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 – VZTAH KE KYSLÍKU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971600" y="2348880"/>
          <a:ext cx="7128792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 – FORMY ŽIVOTA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b="1" dirty="0" smtClean="0"/>
              <a:t>patogenní bakterie </a:t>
            </a:r>
            <a:r>
              <a:rPr lang="cs-CZ" dirty="0" smtClean="0"/>
              <a:t>- vyvolávají onemocnění</a:t>
            </a:r>
          </a:p>
          <a:p>
            <a:pPr>
              <a:lnSpc>
                <a:spcPct val="150000"/>
              </a:lnSpc>
            </a:pPr>
            <a:r>
              <a:rPr lang="cs-CZ" b="1" dirty="0" smtClean="0"/>
              <a:t>saprofytické bakterie </a:t>
            </a:r>
            <a:r>
              <a:rPr lang="cs-CZ" dirty="0" smtClean="0"/>
              <a:t>- tlení, rozklad látek</a:t>
            </a:r>
          </a:p>
          <a:p>
            <a:pPr>
              <a:lnSpc>
                <a:spcPct val="150000"/>
              </a:lnSpc>
            </a:pPr>
            <a:r>
              <a:rPr lang="cs-CZ" b="1" dirty="0" smtClean="0"/>
              <a:t>symbióza</a:t>
            </a:r>
            <a:r>
              <a:rPr lang="cs-CZ" dirty="0" smtClean="0"/>
              <a:t> - </a:t>
            </a:r>
            <a:r>
              <a:rPr lang="cs-CZ" dirty="0" err="1" smtClean="0"/>
              <a:t>symbionti</a:t>
            </a:r>
            <a:r>
              <a:rPr lang="cs-CZ" dirty="0" smtClean="0"/>
              <a:t> živočichů, člověka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 - SYMBIOTICKÉ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 smtClean="0"/>
              <a:t>1. </a:t>
            </a:r>
            <a:r>
              <a:rPr lang="cs-CZ" b="1" dirty="0" err="1" smtClean="0"/>
              <a:t>Lactobacillus</a:t>
            </a:r>
            <a:r>
              <a:rPr lang="cs-CZ" b="1" dirty="0" smtClean="0"/>
              <a:t> </a:t>
            </a:r>
            <a:r>
              <a:rPr lang="cs-CZ" dirty="0" smtClean="0"/>
              <a:t>- produkce kyseliny mléčné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3. </a:t>
            </a:r>
            <a:r>
              <a:rPr lang="cs-CZ" b="1" dirty="0" err="1" smtClean="0"/>
              <a:t>Escherichia</a:t>
            </a:r>
            <a:r>
              <a:rPr lang="cs-CZ" b="1" dirty="0" smtClean="0"/>
              <a:t> </a:t>
            </a:r>
            <a:r>
              <a:rPr lang="cs-CZ" b="1" dirty="0" err="1" smtClean="0"/>
              <a:t>coli</a:t>
            </a:r>
            <a:r>
              <a:rPr lang="cs-CZ" b="1" dirty="0" smtClean="0"/>
              <a:t>-</a:t>
            </a:r>
            <a:r>
              <a:rPr lang="cs-CZ" dirty="0" smtClean="0"/>
              <a:t> v tlustém střevě člověka-poskytuje vitamín K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4. </a:t>
            </a:r>
            <a:r>
              <a:rPr lang="cs-CZ" b="1" dirty="0" err="1" smtClean="0"/>
              <a:t>Hlízkaté</a:t>
            </a:r>
            <a:r>
              <a:rPr lang="cs-CZ" b="1" dirty="0" smtClean="0"/>
              <a:t> bakterie</a:t>
            </a:r>
            <a:r>
              <a:rPr lang="cs-CZ" dirty="0" smtClean="0"/>
              <a:t>- symbióza s bobovitými rostlinami, obohacující půdu o dusík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 – NÁKAZY ČLOVĚKA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cs-CZ" b="1" dirty="0" smtClean="0"/>
              <a:t>Nákazy přenášené vzduchem</a:t>
            </a:r>
            <a:endParaRPr lang="cs-CZ" dirty="0" smtClean="0"/>
          </a:p>
          <a:p>
            <a:pPr>
              <a:lnSpc>
                <a:spcPct val="150000"/>
              </a:lnSpc>
            </a:pPr>
            <a:r>
              <a:rPr lang="cs-CZ" dirty="0" smtClean="0"/>
              <a:t>1. </a:t>
            </a:r>
            <a:r>
              <a:rPr lang="cs-CZ" b="1" dirty="0" smtClean="0"/>
              <a:t>Angína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Bolest v krku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Zvětšení uzlin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2. </a:t>
            </a:r>
            <a:r>
              <a:rPr lang="cs-CZ" b="1" dirty="0" smtClean="0"/>
              <a:t>Tuberkulóza</a:t>
            </a:r>
            <a:r>
              <a:rPr lang="cs-CZ" dirty="0" smtClean="0"/>
              <a:t>(TBC)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inkubační doba: 6-8 týdnů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způsobuje: rozpad </a:t>
            </a:r>
            <a:r>
              <a:rPr lang="cs-CZ" smtClean="0"/>
              <a:t>plicní tkáně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 – NÁKAZY ČLOVĚKA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Nákazy přenášené alimentární cestou</a:t>
            </a:r>
            <a:endParaRPr lang="cs-CZ" dirty="0" smtClean="0"/>
          </a:p>
          <a:p>
            <a:r>
              <a:rPr lang="cs-CZ" dirty="0" smtClean="0"/>
              <a:t>bakterie vylučovány močí nebo stolicí</a:t>
            </a:r>
          </a:p>
          <a:p>
            <a:r>
              <a:rPr lang="cs-CZ" dirty="0" smtClean="0"/>
              <a:t>1. </a:t>
            </a:r>
            <a:r>
              <a:rPr lang="cs-CZ" b="1" dirty="0" smtClean="0"/>
              <a:t>Salmonelóza</a:t>
            </a:r>
            <a:r>
              <a:rPr lang="cs-CZ" dirty="0" smtClean="0"/>
              <a:t>-Salmonela</a:t>
            </a:r>
          </a:p>
          <a:p>
            <a:r>
              <a:rPr lang="cs-CZ" dirty="0" smtClean="0"/>
              <a:t>Inkubační doba 12-24 hodin</a:t>
            </a:r>
          </a:p>
          <a:p>
            <a:r>
              <a:rPr lang="cs-CZ" i="1" dirty="0" smtClean="0"/>
              <a:t>projevy: </a:t>
            </a:r>
            <a:r>
              <a:rPr lang="cs-CZ" dirty="0" smtClean="0"/>
              <a:t>zvracení, průjem,..</a:t>
            </a:r>
          </a:p>
          <a:p>
            <a:r>
              <a:rPr lang="cs-CZ" dirty="0" smtClean="0"/>
              <a:t>2. </a:t>
            </a:r>
            <a:r>
              <a:rPr lang="cs-CZ" b="1" dirty="0" smtClean="0"/>
              <a:t>Cholera</a:t>
            </a:r>
            <a:endParaRPr lang="cs-CZ" dirty="0" smtClean="0"/>
          </a:p>
          <a:p>
            <a:r>
              <a:rPr lang="cs-CZ" i="1" dirty="0" smtClean="0"/>
              <a:t>projevy: </a:t>
            </a:r>
            <a:r>
              <a:rPr lang="cs-CZ" dirty="0" smtClean="0"/>
              <a:t>průjem, pokles teploty</a:t>
            </a:r>
          </a:p>
          <a:p>
            <a:r>
              <a:rPr lang="cs-CZ" dirty="0" smtClean="0"/>
              <a:t>inkubační doba 1-2 dny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 – NÁKAZY ČLOVĚKA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Nákazy přenášené přes kůži</a:t>
            </a:r>
            <a:endParaRPr lang="cs-CZ" dirty="0" smtClean="0"/>
          </a:p>
          <a:p>
            <a:r>
              <a:rPr lang="cs-CZ" b="1" dirty="0" smtClean="0"/>
              <a:t>Tetanus</a:t>
            </a:r>
            <a:endParaRPr lang="cs-CZ" dirty="0" smtClean="0"/>
          </a:p>
          <a:p>
            <a:r>
              <a:rPr lang="cs-CZ" i="1" dirty="0" smtClean="0"/>
              <a:t>projevy: </a:t>
            </a:r>
            <a:r>
              <a:rPr lang="cs-CZ" dirty="0" smtClean="0"/>
              <a:t>bolestivé stahy svalů, až smrtelné křeče</a:t>
            </a:r>
          </a:p>
          <a:p>
            <a:r>
              <a:rPr lang="cs-CZ" dirty="0" smtClean="0"/>
              <a:t>inkubační doba 7-14 dní   </a:t>
            </a:r>
          </a:p>
          <a:p>
            <a:r>
              <a:rPr lang="cs-CZ" dirty="0" smtClean="0"/>
              <a:t>spolehlivá ochrana: očkování    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 – NÁKAZY ČLOVĚKA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 rot="21600000">
            <a:off x="457200" y="2249424"/>
            <a:ext cx="8229600" cy="43251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cs-CZ" b="1" dirty="0" smtClean="0"/>
              <a:t>Nákazy přenášené pohlavním stykem</a:t>
            </a:r>
            <a:endParaRPr lang="cs-CZ" dirty="0" smtClean="0"/>
          </a:p>
          <a:p>
            <a:pPr>
              <a:lnSpc>
                <a:spcPct val="150000"/>
              </a:lnSpc>
            </a:pPr>
            <a:r>
              <a:rPr lang="cs-CZ" dirty="0" smtClean="0"/>
              <a:t>1. </a:t>
            </a:r>
            <a:r>
              <a:rPr lang="cs-CZ" b="1" dirty="0" smtClean="0"/>
              <a:t>Příjice</a:t>
            </a:r>
            <a:r>
              <a:rPr lang="cs-CZ" dirty="0" smtClean="0"/>
              <a:t>(Syfilis)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2. </a:t>
            </a:r>
            <a:r>
              <a:rPr lang="cs-CZ" b="1" dirty="0" smtClean="0"/>
              <a:t>Kapavka</a:t>
            </a:r>
            <a:r>
              <a:rPr lang="cs-CZ" dirty="0" smtClean="0"/>
              <a:t>(Gonorea)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BAKTERIE - VÝZNAM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lnSpc>
                <a:spcPct val="150000"/>
              </a:lnSpc>
            </a:pPr>
            <a:r>
              <a:rPr lang="cs-CZ" b="1" dirty="0" smtClean="0"/>
              <a:t>rozklad </a:t>
            </a:r>
            <a:r>
              <a:rPr lang="cs-CZ" dirty="0" smtClean="0"/>
              <a:t>- mineralizace organických látek (</a:t>
            </a:r>
            <a:r>
              <a:rPr lang="cs-CZ" dirty="0" err="1" smtClean="0"/>
              <a:t>reducenti</a:t>
            </a:r>
            <a:r>
              <a:rPr lang="cs-CZ" dirty="0" smtClean="0"/>
              <a:t>, </a:t>
            </a:r>
            <a:r>
              <a:rPr lang="cs-CZ" dirty="0" err="1" smtClean="0"/>
              <a:t>destruenti</a:t>
            </a:r>
            <a:r>
              <a:rPr lang="cs-CZ" dirty="0" smtClean="0"/>
              <a:t>, </a:t>
            </a:r>
            <a:r>
              <a:rPr lang="cs-CZ" dirty="0" err="1" smtClean="0"/>
              <a:t>dekompozitoři</a:t>
            </a:r>
            <a:r>
              <a:rPr lang="cs-CZ" dirty="0" smtClean="0"/>
              <a:t>), tlení</a:t>
            </a:r>
          </a:p>
          <a:p>
            <a:pPr lvl="0">
              <a:lnSpc>
                <a:spcPct val="150000"/>
              </a:lnSpc>
            </a:pPr>
            <a:r>
              <a:rPr lang="cs-CZ" b="1" dirty="0" err="1" smtClean="0"/>
              <a:t>symbionti</a:t>
            </a:r>
            <a:endParaRPr lang="cs-CZ" dirty="0" smtClean="0"/>
          </a:p>
          <a:p>
            <a:pPr lvl="0">
              <a:lnSpc>
                <a:spcPct val="150000"/>
              </a:lnSpc>
            </a:pPr>
            <a:r>
              <a:rPr lang="cs-CZ" b="1" dirty="0" smtClean="0"/>
              <a:t>původci chorob</a:t>
            </a:r>
            <a:r>
              <a:rPr lang="cs-CZ" dirty="0" smtClean="0"/>
              <a:t> rostlin, živočichů a člověka</a:t>
            </a:r>
          </a:p>
          <a:p>
            <a:pPr lvl="0">
              <a:lnSpc>
                <a:spcPct val="150000"/>
              </a:lnSpc>
            </a:pPr>
            <a:r>
              <a:rPr lang="cs-CZ" b="1" dirty="0" smtClean="0"/>
              <a:t>využití v biotechnologiích</a:t>
            </a:r>
            <a:r>
              <a:rPr lang="cs-CZ" dirty="0" smtClean="0"/>
              <a:t> (výroba bioplynu, kysaných mléčných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výrobků, alkoholu, antibiotik, hormonů, čistění odpadních vod,…)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OPAKOVÁNÍ: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1) Můžou pro nás být bakterie prospěné?</a:t>
            </a:r>
          </a:p>
          <a:p>
            <a:pPr lvl="1">
              <a:buFont typeface="Wingdings" pitchFamily="2" charset="2"/>
              <a:buChar char="§"/>
            </a:pPr>
            <a:r>
              <a:rPr lang="cs-CZ" dirty="0" smtClean="0"/>
              <a:t>ANO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2) Jak se jmenuje bakterie, která se u člověka nachází v tlustém střevě?</a:t>
            </a:r>
          </a:p>
          <a:p>
            <a:pPr lvl="1">
              <a:buFont typeface="Wingdings" pitchFamily="2" charset="2"/>
              <a:buChar char="§"/>
            </a:pPr>
            <a:r>
              <a:rPr lang="cs-CZ" dirty="0" err="1" smtClean="0"/>
              <a:t>Escherichia</a:t>
            </a:r>
            <a:r>
              <a:rPr lang="cs-CZ" dirty="0" smtClean="0"/>
              <a:t> </a:t>
            </a:r>
            <a:r>
              <a:rPr lang="cs-CZ" dirty="0" err="1" smtClean="0"/>
              <a:t>coli</a:t>
            </a:r>
            <a:endParaRPr lang="cs-CZ" dirty="0" smtClean="0"/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3) Jak se přenáší bakterie, která způsobuje angínu?</a:t>
            </a:r>
          </a:p>
          <a:p>
            <a:pPr lvl="1">
              <a:buFont typeface="Wingdings" pitchFamily="2" charset="2"/>
              <a:buChar char="§"/>
            </a:pPr>
            <a:r>
              <a:rPr lang="cs-CZ" dirty="0" smtClean="0"/>
              <a:t>Vzduchem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/>
              <a:t>4) Jak se nazývá tato bakterie?</a:t>
            </a:r>
          </a:p>
          <a:p>
            <a:pPr lvl="1">
              <a:buFont typeface="Wingdings" pitchFamily="2" charset="2"/>
              <a:buChar char="§"/>
            </a:pPr>
            <a:r>
              <a:rPr lang="cs-CZ" dirty="0" smtClean="0"/>
              <a:t>streptokok   </a:t>
            </a:r>
          </a:p>
        </p:txBody>
      </p:sp>
      <p:sp>
        <p:nvSpPr>
          <p:cNvPr id="4" name="Elipsa 3"/>
          <p:cNvSpPr/>
          <p:nvPr/>
        </p:nvSpPr>
        <p:spPr>
          <a:xfrm>
            <a:off x="7020272" y="5301208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Elipsa 4"/>
          <p:cNvSpPr/>
          <p:nvPr/>
        </p:nvSpPr>
        <p:spPr>
          <a:xfrm>
            <a:off x="6444208" y="5301208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Elipsa 5"/>
          <p:cNvSpPr/>
          <p:nvPr/>
        </p:nvSpPr>
        <p:spPr>
          <a:xfrm>
            <a:off x="5868144" y="5301208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Elipsa 6"/>
          <p:cNvSpPr/>
          <p:nvPr/>
        </p:nvSpPr>
        <p:spPr>
          <a:xfrm>
            <a:off x="7596336" y="5301208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Zdroj: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 smtClean="0"/>
              <a:t>DOBRORUKA, Luděk J. Přírodopis pro 7. ročník základní školy. 1. </a:t>
            </a:r>
            <a:r>
              <a:rPr lang="cs-CZ" sz="2000" dirty="0" err="1" smtClean="0"/>
              <a:t>vyd</a:t>
            </a:r>
            <a:r>
              <a:rPr lang="cs-CZ" sz="2000" dirty="0" smtClean="0"/>
              <a:t>. Praha: </a:t>
            </a:r>
            <a:r>
              <a:rPr lang="cs-CZ" sz="2000" dirty="0" err="1" smtClean="0"/>
              <a:t>Scientia</a:t>
            </a:r>
            <a:r>
              <a:rPr lang="cs-CZ" sz="2000" dirty="0" smtClean="0"/>
              <a:t>, 1998, 152 s. </a:t>
            </a:r>
            <a:r>
              <a:rPr lang="cs-CZ" sz="2000" smtClean="0"/>
              <a:t>ISBN 80-718-3134-4</a:t>
            </a:r>
          </a:p>
          <a:p>
            <a:pPr>
              <a:buNone/>
            </a:pPr>
            <a:endParaRPr lang="cs-CZ" sz="2000" dirty="0" smtClean="0"/>
          </a:p>
          <a:p>
            <a:r>
              <a:rPr lang="cs-CZ" sz="2000" dirty="0" smtClean="0"/>
              <a:t>Obrázky: </a:t>
            </a:r>
            <a:r>
              <a:rPr lang="cs-CZ" sz="2000" dirty="0" smtClean="0">
                <a:hlinkClick r:id="rId2"/>
              </a:rPr>
              <a:t>http://commons.wikimedia.org</a:t>
            </a:r>
            <a:r>
              <a:rPr lang="cs-CZ" sz="2000" dirty="0" smtClean="0"/>
              <a:t> (osvobozeno od autorských práv)</a:t>
            </a:r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istický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istic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88</TotalTime>
  <Words>400</Words>
  <Application>Microsoft Office PowerPoint</Application>
  <PresentationFormat>Předvádění na obrazovce (4:3)</PresentationFormat>
  <Paragraphs>85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Urbanistický</vt:lpstr>
      <vt:lpstr>BAKTERIE</vt:lpstr>
      <vt:lpstr>BAKTERIE - BUŇKA</vt:lpstr>
      <vt:lpstr>BAKTERIE</vt:lpstr>
      <vt:lpstr>BAKTERIE</vt:lpstr>
      <vt:lpstr>BAKTERIE</vt:lpstr>
      <vt:lpstr>BAKTERIE - ROZMNOŽOVÁNÍ</vt:lpstr>
      <vt:lpstr>BAKTERIE – VZTAH KE KYSLÍKU</vt:lpstr>
      <vt:lpstr>BAKTERIE – FORMY ŽIVOTA</vt:lpstr>
      <vt:lpstr>BAKTERIE - SYMBIOTICKÉ</vt:lpstr>
      <vt:lpstr>BAKTERIE – NÁKAZY ČLOVĚKA</vt:lpstr>
      <vt:lpstr>BAKTERIE – NÁKAZY ČLOVĚKA</vt:lpstr>
      <vt:lpstr>BAKTERIE – NÁKAZY ČLOVĚKA</vt:lpstr>
      <vt:lpstr>BAKTERIE – NÁKAZY ČLOVĚKA</vt:lpstr>
      <vt:lpstr>BAKTERIE - VÝZNAM</vt:lpstr>
      <vt:lpstr>OPAKOVÁNÍ:</vt:lpstr>
      <vt:lpstr>Zdroj: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BAKTERIE</dc:title>
  <dc:creator>Alča</dc:creator>
  <cp:lastModifiedBy>Alča</cp:lastModifiedBy>
  <cp:revision>22</cp:revision>
  <dcterms:created xsi:type="dcterms:W3CDTF">2014-06-09T15:32:52Z</dcterms:created>
  <dcterms:modified xsi:type="dcterms:W3CDTF">2014-09-04T21:01:19Z</dcterms:modified>
</cp:coreProperties>
</file>