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6" r:id="rId17"/>
    <p:sldId id="270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bakterie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2014</a:t>
            </a:r>
            <a:endParaRPr lang="cs-CZ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33375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1918928" y="2408872"/>
            <a:ext cx="53823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b="1" dirty="0"/>
              <a:t>Výukový materiál MB 04 - </a:t>
            </a:r>
            <a:r>
              <a:rPr lang="cs-CZ" altLang="cs-CZ" b="1" dirty="0" smtClean="0"/>
              <a:t>100</a:t>
            </a:r>
            <a:endParaRPr lang="cs-CZ" altLang="cs-CZ" b="1" dirty="0"/>
          </a:p>
          <a:p>
            <a:pPr algn="ctr"/>
            <a:r>
              <a:rPr lang="cs-CZ" altLang="cs-CZ" b="1" dirty="0"/>
              <a:t>Tvůrce: Mgr. Šárka </a:t>
            </a:r>
            <a:r>
              <a:rPr lang="cs-CZ" altLang="cs-CZ" b="1" dirty="0" err="1"/>
              <a:t>Vopěnková</a:t>
            </a:r>
            <a:endParaRPr lang="cs-CZ" altLang="cs-CZ" b="1" dirty="0">
              <a:latin typeface="Arial" panose="020B0604020202020204" pitchFamily="34" charset="0"/>
            </a:endParaRP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Projekt: S anglickým jazykem do dalších předmětů</a:t>
            </a: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Registrační číslo: CZ.1.07/1.1.36/03.0005</a:t>
            </a: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Tento projekt je spolufinancován ESF a SR ČR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patogenní bakterie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cs-CZ" u="sng" dirty="0" smtClean="0"/>
              <a:t>přenos nákazy: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přímý kontakt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nepřímo při kontaktu s předměty </a:t>
            </a:r>
          </a:p>
          <a:p>
            <a:pPr>
              <a:buFont typeface="Wingdings" pitchFamily="2" charset="2"/>
              <a:buChar char="Ø"/>
            </a:pPr>
            <a:r>
              <a:rPr lang="cs-CZ" u="sng" dirty="0" smtClean="0"/>
              <a:t>nákaza vzdušnou cestou: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kapénky  - vznikají při mluvení, kýchání, kašlání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&gt; zasychají &gt; infekční prach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angína, spála, zápal plic, TBC, záškrt, černý kašel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patogenní bakterie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přenos kontaminovanou vodou a potravinami: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salmonelóza, břišní tyf, cholera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úplavice – </a:t>
            </a:r>
            <a:r>
              <a:rPr lang="cs-CZ" dirty="0" err="1" smtClean="0"/>
              <a:t>Shigella</a:t>
            </a:r>
            <a:r>
              <a:rPr lang="cs-CZ" dirty="0" smtClean="0"/>
              <a:t> </a:t>
            </a:r>
            <a:r>
              <a:rPr lang="cs-CZ" dirty="0" err="1" smtClean="0"/>
              <a:t>dysenteriae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nejnebezpečnější bakteriální nemoc: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antrax – </a:t>
            </a:r>
            <a:r>
              <a:rPr lang="cs-CZ" dirty="0" err="1" smtClean="0"/>
              <a:t>Bacillus</a:t>
            </a:r>
            <a:r>
              <a:rPr lang="cs-CZ" dirty="0" smtClean="0"/>
              <a:t> </a:t>
            </a:r>
            <a:r>
              <a:rPr lang="cs-CZ" dirty="0" err="1" smtClean="0"/>
              <a:t>anthracis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3 formy: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kožní, střevní a plicní forma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patogenní bakterie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u="sng" dirty="0" smtClean="0"/>
              <a:t>pohlavně přenosné nemoci: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Treponema </a:t>
            </a:r>
            <a:r>
              <a:rPr lang="cs-CZ" dirty="0" err="1" smtClean="0"/>
              <a:t>pallidum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syfilis příjice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I. tzv. tvrdý vřed na pohlavních orgánech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II. objeví se vyrážka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III. postiženy cévy, nervy, játra, kosti, degenerace mozku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patogenní bakterie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diplokok </a:t>
            </a:r>
            <a:r>
              <a:rPr lang="cs-CZ" dirty="0" err="1" smtClean="0"/>
              <a:t>Neisseria</a:t>
            </a:r>
            <a:r>
              <a:rPr lang="cs-CZ" dirty="0" smtClean="0"/>
              <a:t> gonorrhoea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kapavka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zánět sliznice pohlavních orgánů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význam bakterií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1) výroba antibiotik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půdní bakterie </a:t>
            </a:r>
            <a:r>
              <a:rPr lang="cs-CZ" dirty="0" err="1" smtClean="0"/>
              <a:t>Streptomyces</a:t>
            </a:r>
            <a:r>
              <a:rPr lang="cs-CZ" dirty="0" smtClean="0"/>
              <a:t> 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streptomycin, </a:t>
            </a:r>
            <a:r>
              <a:rPr lang="cs-CZ" dirty="0" err="1" smtClean="0"/>
              <a:t>aureomycin</a:t>
            </a:r>
            <a:r>
              <a:rPr lang="cs-CZ" dirty="0" smtClean="0"/>
              <a:t>, tetracyklin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2) jiné bakterie produkují vitaminy a aminokyseliny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3) mléčné a octové bakterie v průmyslu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4) bakterie na čištění odpadních vod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5) genové inženýrství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Pracovní list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4540" b="15677"/>
          <a:stretch>
            <a:fillRect/>
          </a:stretch>
        </p:blipFill>
        <p:spPr bwMode="auto">
          <a:xfrm>
            <a:off x="3275856" y="1628800"/>
            <a:ext cx="252028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467544" y="5733256"/>
            <a:ext cx="2793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Poznej, o jakou jde bakterii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PRACOVNÍ LIST</a:t>
            </a:r>
            <a:endParaRPr lang="cs-CZ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902" r="26466" b="20450"/>
          <a:stretch>
            <a:fillRect/>
          </a:stretch>
        </p:blipFill>
        <p:spPr bwMode="auto">
          <a:xfrm>
            <a:off x="755576" y="2060848"/>
            <a:ext cx="302433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49865" t="76182" r="5813" b="1851"/>
          <a:stretch>
            <a:fillRect/>
          </a:stretch>
        </p:blipFill>
        <p:spPr bwMode="auto">
          <a:xfrm>
            <a:off x="4860032" y="1556792"/>
            <a:ext cx="381642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48831" t="6422" r="5117" b="72895"/>
          <a:stretch>
            <a:fillRect/>
          </a:stretch>
        </p:blipFill>
        <p:spPr bwMode="auto">
          <a:xfrm>
            <a:off x="4932040" y="3789040"/>
            <a:ext cx="367240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2123728" y="5805264"/>
            <a:ext cx="2657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POZNEJ DRUHY BAKTERIÍ</a:t>
            </a: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ZDROJE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sz="1600" dirty="0" smtClean="0"/>
              <a:t>KUBIŠTA, Václav. </a:t>
            </a:r>
            <a:r>
              <a:rPr lang="cs-CZ" sz="1600" i="1" dirty="0" smtClean="0"/>
              <a:t>Obecná biologie</a:t>
            </a:r>
            <a:r>
              <a:rPr lang="cs-CZ" sz="1600" dirty="0" smtClean="0"/>
              <a:t>. Praha: Fortuna, 2000, ISBN 80-7168-714-6.</a:t>
            </a:r>
          </a:p>
          <a:p>
            <a:pPr>
              <a:buFont typeface="Wingdings" pitchFamily="2" charset="2"/>
              <a:buChar char="Ø"/>
            </a:pPr>
            <a:r>
              <a:rPr lang="cs-CZ" sz="1600" dirty="0" smtClean="0"/>
              <a:t>CHALUPOVÁ - KARLOVÁ, Vlastimila. </a:t>
            </a:r>
            <a:r>
              <a:rPr lang="cs-CZ" sz="1600" i="1" dirty="0" smtClean="0"/>
              <a:t>Obecná biologie</a:t>
            </a:r>
            <a:r>
              <a:rPr lang="cs-CZ" sz="1600" dirty="0" smtClean="0"/>
              <a:t>. Olomouc: Nakladatelství Olomouc, 2010, ISBN 978-80-7182-282-0.</a:t>
            </a:r>
          </a:p>
          <a:p>
            <a:pPr>
              <a:buFont typeface="Wingdings" pitchFamily="2" charset="2"/>
              <a:buChar char="Ø"/>
            </a:pPr>
            <a:r>
              <a:rPr lang="cs-CZ" sz="1600" dirty="0" smtClean="0"/>
              <a:t>ZÁVODSKÁ, Radka. </a:t>
            </a:r>
            <a:r>
              <a:rPr lang="cs-CZ" sz="1600" i="1" dirty="0" smtClean="0"/>
              <a:t>Biologie buněk</a:t>
            </a:r>
            <a:r>
              <a:rPr lang="cs-CZ" sz="1600" dirty="0" smtClean="0"/>
              <a:t>. Praha: </a:t>
            </a:r>
            <a:r>
              <a:rPr lang="cs-CZ" sz="1600" dirty="0" err="1" smtClean="0"/>
              <a:t>Scientia</a:t>
            </a:r>
            <a:r>
              <a:rPr lang="cs-CZ" sz="1600" dirty="0" smtClean="0"/>
              <a:t>, 2006, ISBN 80-86960-15-3.</a:t>
            </a:r>
          </a:p>
          <a:p>
            <a:pPr>
              <a:buFont typeface="Wingdings" pitchFamily="2" charset="2"/>
              <a:buChar char="Ø"/>
            </a:pPr>
            <a:r>
              <a:rPr lang="cs-CZ" sz="1600" dirty="0" smtClean="0"/>
              <a:t>ROSYPAL, Stanislav. </a:t>
            </a:r>
            <a:r>
              <a:rPr lang="cs-CZ" sz="1600" i="1" dirty="0" smtClean="0"/>
              <a:t>Nový přehled biologie</a:t>
            </a:r>
            <a:r>
              <a:rPr lang="cs-CZ" sz="1600" dirty="0" smtClean="0"/>
              <a:t>. 1. </a:t>
            </a:r>
            <a:r>
              <a:rPr lang="cs-CZ" sz="1600" dirty="0" err="1" smtClean="0"/>
              <a:t>vyd</a:t>
            </a:r>
            <a:r>
              <a:rPr lang="cs-CZ" sz="1600" dirty="0" smtClean="0"/>
              <a:t>. Praha: </a:t>
            </a:r>
            <a:r>
              <a:rPr lang="cs-CZ" sz="1600" dirty="0" err="1" smtClean="0"/>
              <a:t>Scientia</a:t>
            </a:r>
            <a:r>
              <a:rPr lang="cs-CZ" sz="1600" dirty="0" smtClean="0"/>
              <a:t>, 2003, 797 s. ISBN 80-718-3268-5</a:t>
            </a:r>
            <a:endParaRPr lang="cs-CZ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význam bakterií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složka potravního řetězce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symbiotické bakterie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patogenní bakterie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složka potravního řetězce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saprofytické bakterie &gt; </a:t>
            </a:r>
            <a:r>
              <a:rPr lang="cs-CZ" dirty="0" err="1" smtClean="0"/>
              <a:t>dekompozitoři</a:t>
            </a:r>
            <a:r>
              <a:rPr lang="cs-CZ" dirty="0" smtClean="0"/>
              <a:t> &gt; </a:t>
            </a:r>
            <a:r>
              <a:rPr lang="cs-CZ" dirty="0" err="1" smtClean="0"/>
              <a:t>rozkladači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mineralizují organické látky na anorganické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rozklad bílkovin &gt; amoniak &gt; dusitany a dusičnany = zdroj dusíkaté výživy !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potravní pyramida</a:t>
            </a:r>
          </a:p>
          <a:p>
            <a:pPr>
              <a:buFont typeface="Wingdings" pitchFamily="2" charset="2"/>
              <a:buChar char="Ø"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symbiotické bakterie: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u="sng" dirty="0" smtClean="0"/>
              <a:t>hlízkové bakterie </a:t>
            </a:r>
            <a:r>
              <a:rPr lang="cs-CZ" dirty="0" smtClean="0"/>
              <a:t>žijí v symbióze s bobovitými rostlinami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na kořenech v malých nádorcích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přijímají vzdušný dusík &gt; přeměňují na dusičnany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dusičnany jsou zdrojem dusíku pro rostlinu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rostlina dává bakteriím organické látky jako zdroj výživy</a:t>
            </a:r>
          </a:p>
          <a:p>
            <a:pPr>
              <a:buFont typeface="Wingdings" pitchFamily="2" charset="2"/>
              <a:buChar char="Ø"/>
            </a:pPr>
            <a:endParaRPr lang="cs-CZ" dirty="0" smtClean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symbiotické bakterie: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cs-CZ" u="sng" dirty="0" smtClean="0"/>
              <a:t>E. </a:t>
            </a:r>
            <a:r>
              <a:rPr lang="cs-CZ" u="sng" dirty="0" err="1" smtClean="0"/>
              <a:t>coli</a:t>
            </a:r>
            <a:endParaRPr lang="cs-CZ" u="sng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žije v tlustém střevě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přeměňuje nestravitelné zbytky na výkaly</a:t>
            </a:r>
          </a:p>
          <a:p>
            <a:pPr>
              <a:buFont typeface="Wingdings" pitchFamily="2" charset="2"/>
              <a:buChar char="Ø"/>
            </a:pPr>
            <a:r>
              <a:rPr lang="cs-CZ" u="sng" dirty="0" err="1" smtClean="0"/>
              <a:t>Doderleinův</a:t>
            </a:r>
            <a:r>
              <a:rPr lang="cs-CZ" u="sng" dirty="0" smtClean="0"/>
              <a:t> </a:t>
            </a:r>
            <a:r>
              <a:rPr lang="cs-CZ" u="sng" dirty="0" err="1" smtClean="0"/>
              <a:t>lactobacil</a:t>
            </a:r>
            <a:r>
              <a:rPr lang="cs-CZ" u="sng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 pochvě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vytváří kyseliny &gt; udržují pH mezi 4,0 – 4,5 &gt; potlačují růst kvasinek</a:t>
            </a:r>
          </a:p>
          <a:p>
            <a:pPr>
              <a:buFont typeface="Wingdings" pitchFamily="2" charset="2"/>
              <a:buChar char="Ø"/>
            </a:pPr>
            <a:r>
              <a:rPr lang="cs-CZ" u="sng" dirty="0" smtClean="0"/>
              <a:t>střeva přežvýkavců, termitů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rozkládají celulózu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patogenní bakterie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na našem těle mnoho bakterií: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některé neškodí, pokud není oslabena imunita</a:t>
            </a:r>
          </a:p>
          <a:p>
            <a:pPr>
              <a:buFont typeface="Wingdings" pitchFamily="2" charset="2"/>
              <a:buChar char="Ø"/>
            </a:pPr>
            <a:r>
              <a:rPr lang="cs-CZ" dirty="0" err="1" smtClean="0"/>
              <a:t>Streptococcus</a:t>
            </a:r>
            <a:r>
              <a:rPr lang="cs-CZ" dirty="0" smtClean="0"/>
              <a:t> pneumonie: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 krku většiny zdravých lidí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oslabení imunity &gt; pomnožení &gt; zápal plic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E. </a:t>
            </a:r>
            <a:r>
              <a:rPr lang="cs-CZ" dirty="0" err="1" smtClean="0"/>
              <a:t>coli</a:t>
            </a:r>
            <a:r>
              <a:rPr lang="cs-CZ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pomnožení &gt; průjem 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významní mikrobiologové: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Louise Pasteur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Robert Koch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2121" t="46139" r="49813" b="15677"/>
          <a:stretch>
            <a:fillRect/>
          </a:stretch>
        </p:blipFill>
        <p:spPr bwMode="auto">
          <a:xfrm>
            <a:off x="4774885" y="1600200"/>
            <a:ext cx="409003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patogenní bakterie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dirty="0" err="1" smtClean="0"/>
              <a:t>Mycobakterium</a:t>
            </a:r>
            <a:r>
              <a:rPr lang="cs-CZ" dirty="0" smtClean="0"/>
              <a:t> </a:t>
            </a:r>
            <a:r>
              <a:rPr lang="cs-CZ" dirty="0" err="1" smtClean="0"/>
              <a:t>tuberculosis</a:t>
            </a:r>
            <a:r>
              <a:rPr lang="cs-CZ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mnohonásobně se pomnoží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proniknou do tkání &gt; vytvoří hnisání 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nejčastěji v plicích, v kostech, ledvinách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tuberkulóza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49865" t="4673" r="5809" b="69771"/>
          <a:stretch>
            <a:fillRect/>
          </a:stretch>
        </p:blipFill>
        <p:spPr bwMode="auto">
          <a:xfrm>
            <a:off x="2267744" y="4653136"/>
            <a:ext cx="345638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patogenní bakterie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Clostridium </a:t>
            </a:r>
            <a:r>
              <a:rPr lang="cs-CZ" dirty="0" err="1" smtClean="0"/>
              <a:t>botulinum</a:t>
            </a:r>
            <a:r>
              <a:rPr lang="cs-CZ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tvorba jedovatých látek = toxinů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 anaerobním prostředí domácích zvířat nebo v konzervách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smrtelná otrava = botulismus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Clostridium </a:t>
            </a:r>
            <a:r>
              <a:rPr lang="cs-CZ" dirty="0" err="1" smtClean="0"/>
              <a:t>tetani</a:t>
            </a:r>
            <a:r>
              <a:rPr lang="cs-CZ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žije v půdě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toxin způsobuje svalové křeče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křeče šíjového a žvýkacího svalstva &gt; udušení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tetanus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49865" t="74185" r="5813" b="1851"/>
          <a:stretch>
            <a:fillRect/>
          </a:stretch>
        </p:blipFill>
        <p:spPr bwMode="auto">
          <a:xfrm>
            <a:off x="5508104" y="2924944"/>
            <a:ext cx="345638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patogenní bakterie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Vibrio </a:t>
            </a:r>
            <a:r>
              <a:rPr lang="cs-CZ" dirty="0" err="1" smtClean="0"/>
              <a:t>cholerae</a:t>
            </a:r>
            <a:r>
              <a:rPr lang="cs-CZ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toxin způsobuje silné průjmy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přenos kontaminovanou vodou</a:t>
            </a:r>
          </a:p>
          <a:p>
            <a:pPr>
              <a:buFont typeface="Wingdings" pitchFamily="2" charset="2"/>
              <a:buChar char="Ø"/>
            </a:pPr>
            <a:r>
              <a:rPr lang="cs-CZ" dirty="0" err="1" smtClean="0"/>
              <a:t>Salmonella</a:t>
            </a:r>
            <a:r>
              <a:rPr lang="cs-CZ" dirty="0" smtClean="0"/>
              <a:t>  </a:t>
            </a:r>
            <a:r>
              <a:rPr lang="cs-CZ" dirty="0" err="1" smtClean="0"/>
              <a:t>typhi</a:t>
            </a:r>
            <a:r>
              <a:rPr lang="cs-CZ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břišní tyfus</a:t>
            </a:r>
          </a:p>
          <a:p>
            <a:pPr>
              <a:buFont typeface="Wingdings" pitchFamily="2" charset="2"/>
              <a:buChar char="Ø"/>
            </a:pPr>
            <a:r>
              <a:rPr lang="cs-CZ" dirty="0" err="1" smtClean="0"/>
              <a:t>Salmonella</a:t>
            </a:r>
            <a:r>
              <a:rPr lang="cs-CZ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salmonelóza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Words>530</Words>
  <Application>Microsoft Office PowerPoint</Application>
  <PresentationFormat>Předvádění na obrazovce (4:3)</PresentationFormat>
  <Paragraphs>111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Arial</vt:lpstr>
      <vt:lpstr>Franklin Gothic Book</vt:lpstr>
      <vt:lpstr>Franklin Gothic Medium</vt:lpstr>
      <vt:lpstr>Wingdings</vt:lpstr>
      <vt:lpstr>Wingdings 2</vt:lpstr>
      <vt:lpstr>Cesta</vt:lpstr>
      <vt:lpstr>bakterie</vt:lpstr>
      <vt:lpstr>význam bakterií</vt:lpstr>
      <vt:lpstr>složka potravního řetězce </vt:lpstr>
      <vt:lpstr>symbiotické bakterie: </vt:lpstr>
      <vt:lpstr>symbiotické bakterie:</vt:lpstr>
      <vt:lpstr>patogenní bakterie</vt:lpstr>
      <vt:lpstr>patogenní bakterie</vt:lpstr>
      <vt:lpstr>patogenní bakterie</vt:lpstr>
      <vt:lpstr>patogenní bakterie</vt:lpstr>
      <vt:lpstr>patogenní bakterie</vt:lpstr>
      <vt:lpstr>patogenní bakterie</vt:lpstr>
      <vt:lpstr>patogenní bakterie</vt:lpstr>
      <vt:lpstr>patogenní bakterie</vt:lpstr>
      <vt:lpstr>význam bakterií</vt:lpstr>
      <vt:lpstr>Pracovní list</vt:lpstr>
      <vt:lpstr>PRACOVNÍ LIST</vt:lpstr>
      <vt:lpstr>ZDROJE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bakterie</dc:title>
  <dc:creator>Gymnázium</dc:creator>
  <cp:lastModifiedBy>Foller Jiří</cp:lastModifiedBy>
  <cp:revision>14</cp:revision>
  <dcterms:created xsi:type="dcterms:W3CDTF">2014-04-10T17:03:14Z</dcterms:created>
  <dcterms:modified xsi:type="dcterms:W3CDTF">2014-12-03T10:10:57Z</dcterms:modified>
</cp:coreProperties>
</file>