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7"/>
  </p:notesMasterIdLst>
  <p:sldIdLst>
    <p:sldId id="256" r:id="rId2"/>
    <p:sldId id="297" r:id="rId3"/>
    <p:sldId id="258" r:id="rId4"/>
    <p:sldId id="296" r:id="rId5"/>
    <p:sldId id="299" r:id="rId6"/>
    <p:sldId id="262" r:id="rId7"/>
    <p:sldId id="272" r:id="rId8"/>
    <p:sldId id="298" r:id="rId9"/>
    <p:sldId id="300" r:id="rId10"/>
    <p:sldId id="274" r:id="rId11"/>
    <p:sldId id="267" r:id="rId12"/>
    <p:sldId id="268" r:id="rId13"/>
    <p:sldId id="275" r:id="rId14"/>
    <p:sldId id="276" r:id="rId15"/>
    <p:sldId id="301" r:id="rId16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51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133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9985254-AC30-46BE-B40C-4F5522A971F2}" type="datetimeFigureOut">
              <a:rPr lang="cs-CZ" smtClean="0"/>
              <a:pPr/>
              <a:t>3. 12. 2014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EF3D290-FF7B-4C51-B082-54D4CBA87500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310842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římá spojovací čára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Nadpis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9" name="Podnadpis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s-CZ" smtClean="0"/>
              <a:t>Klepnutím lze upravit styl předlohy podnadpisů.</a:t>
            </a:r>
            <a:endParaRPr kumimoji="0" lang="en-US"/>
          </a:p>
        </p:txBody>
      </p:sp>
      <p:sp>
        <p:nvSpPr>
          <p:cNvPr id="16" name="Zástupný symbol pro datum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3. 12. 2014</a:t>
            </a:fld>
            <a:endParaRPr lang="cs-CZ"/>
          </a:p>
        </p:txBody>
      </p:sp>
      <p:sp>
        <p:nvSpPr>
          <p:cNvPr id="2" name="Zástupný symbol pro zápatí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5" name="Zástupný symbol pro číslo snímku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3. 12. 2014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3. 12. 2014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Nadpis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27" name="Zástupný symbol pro obsah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25" name="Zástupný symbol pro datum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3. 12. 2014</a:t>
            </a:fld>
            <a:endParaRPr lang="cs-CZ"/>
          </a:p>
        </p:txBody>
      </p:sp>
      <p:sp>
        <p:nvSpPr>
          <p:cNvPr id="19" name="Zástupný symbol pro zápatí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cs-CZ"/>
          </a:p>
        </p:txBody>
      </p:sp>
      <p:sp>
        <p:nvSpPr>
          <p:cNvPr id="16" name="Zástupný symbol pro číslo snímku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římá spojovací čára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Zástupný symbol pro text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19" name="Zástupný symbol pro datum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3. 12. 2014</a:t>
            </a:fld>
            <a:endParaRPr lang="cs-CZ"/>
          </a:p>
        </p:txBody>
      </p:sp>
      <p:sp>
        <p:nvSpPr>
          <p:cNvPr id="11" name="Zástupný symbol pro zápatí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6" name="Zástupný symbol pro číslo snímku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8" name="Nadpis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Nadpis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14" name="Zástupný symbol pro obsah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13" name="Zástupný symbol pro obsah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21" name="Zástupný symbol pro datum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3. 12. 2014</a:t>
            </a:fld>
            <a:endParaRPr lang="cs-CZ"/>
          </a:p>
        </p:txBody>
      </p:sp>
      <p:sp>
        <p:nvSpPr>
          <p:cNvPr id="10" name="Zástupný symbol pro zápatí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1" name="Zástupný symbol pro číslo snímku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Nadpis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25" name="Zástupný symbol pro text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28" name="Zástupný symbol pro obsah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10" name="Zástupný symbol pro datum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3. 12. 2014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11" name="Přímá spojovací čára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Nadpis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12" name="Zástupný symbol pro datum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3. 12. 2014</a:t>
            </a:fld>
            <a:endParaRPr lang="cs-CZ"/>
          </a:p>
        </p:txBody>
      </p:sp>
      <p:sp>
        <p:nvSpPr>
          <p:cNvPr id="21" name="Zástupný symbol pro zápatí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3. 12. 2014</a:t>
            </a:fld>
            <a:endParaRPr lang="cs-CZ"/>
          </a:p>
        </p:txBody>
      </p:sp>
      <p:sp>
        <p:nvSpPr>
          <p:cNvPr id="24" name="Zástupný symbol pro zápatí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římá spojovací čára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Nadpis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26" name="Zástupný symbol pro text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14" name="Zástupný symbol pro obsah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25" name="Zástupný symbol pro datum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3. 12. 2014</a:t>
            </a:fld>
            <a:endParaRPr lang="cs-CZ"/>
          </a:p>
        </p:txBody>
      </p:sp>
      <p:sp>
        <p:nvSpPr>
          <p:cNvPr id="29" name="Zástupný symbol pro zápatí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Zástupný symbol pro obrázek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cs-CZ" smtClean="0"/>
              <a:t>Klepnutím na ikonu přidáte obrázek.</a:t>
            </a:r>
            <a:endParaRPr kumimoji="0" lang="en-US" dirty="0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3. 12. 2014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1" name="Zástupný symbol pro číslo snímku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17" name="Nadpis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26" name="Zástupný symbol pro text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římá spojovací čára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Zástupný symbol pro text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  <a:p>
            <a:pPr lvl="1" eaLnBrk="1" latinLnBrk="0" hangingPunct="1"/>
            <a:r>
              <a:rPr kumimoji="0" lang="cs-CZ" smtClean="0"/>
              <a:t>Druhá úroveň</a:t>
            </a:r>
          </a:p>
          <a:p>
            <a:pPr lvl="2" eaLnBrk="1" latinLnBrk="0" hangingPunct="1"/>
            <a:r>
              <a:rPr kumimoji="0" lang="cs-CZ" smtClean="0"/>
              <a:t>Třetí úroveň</a:t>
            </a:r>
          </a:p>
          <a:p>
            <a:pPr lvl="3" eaLnBrk="1" latinLnBrk="0" hangingPunct="1"/>
            <a:r>
              <a:rPr kumimoji="0" lang="cs-CZ" smtClean="0"/>
              <a:t>Čtvrtá úroveň</a:t>
            </a:r>
          </a:p>
          <a:p>
            <a:pPr lvl="4" eaLnBrk="1" latinLnBrk="0" hangingPunct="1"/>
            <a:r>
              <a:rPr kumimoji="0" lang="cs-CZ" smtClean="0"/>
              <a:t>Pátá úroveň</a:t>
            </a:r>
            <a:endParaRPr kumimoji="0" lang="en-US"/>
          </a:p>
        </p:txBody>
      </p:sp>
      <p:sp>
        <p:nvSpPr>
          <p:cNvPr id="11" name="Zástupný symbol pro datum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18A2481B-5154-415F-B752-558547769AA3}" type="datetimeFigureOut">
              <a:rPr lang="cs-CZ" smtClean="0"/>
              <a:pPr/>
              <a:t>3. 12. 2014</a:t>
            </a:fld>
            <a:endParaRPr lang="cs-CZ"/>
          </a:p>
        </p:txBody>
      </p:sp>
      <p:sp>
        <p:nvSpPr>
          <p:cNvPr id="28" name="Zástupný symbol pro zápatí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10" name="Zástupný symbol pro nadpis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9" name="Přímá spojovací čára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Přímá spojovací čára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BAKTERIE a sinice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 smtClean="0"/>
              <a:t>2014</a:t>
            </a:r>
            <a:endParaRPr lang="cs-CZ" dirty="0"/>
          </a:p>
        </p:txBody>
      </p:sp>
      <p:sp>
        <p:nvSpPr>
          <p:cNvPr id="4" name="Obdélník 3"/>
          <p:cNvSpPr/>
          <p:nvPr/>
        </p:nvSpPr>
        <p:spPr>
          <a:xfrm>
            <a:off x="2286000" y="2413338"/>
            <a:ext cx="5310336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cs-CZ" altLang="cs-CZ" b="1" dirty="0"/>
              <a:t>Výukový materiál MB 04 - </a:t>
            </a:r>
            <a:r>
              <a:rPr lang="cs-CZ" altLang="cs-CZ" b="1" dirty="0" smtClean="0"/>
              <a:t>99</a:t>
            </a:r>
            <a:endParaRPr lang="cs-CZ" altLang="cs-CZ" b="1" dirty="0"/>
          </a:p>
          <a:p>
            <a:pPr algn="ctr"/>
            <a:r>
              <a:rPr lang="cs-CZ" altLang="cs-CZ" b="1" dirty="0"/>
              <a:t>Tvůrce: Mgr. Šárka </a:t>
            </a:r>
            <a:r>
              <a:rPr lang="cs-CZ" altLang="cs-CZ" b="1" dirty="0" err="1"/>
              <a:t>Vopěnková</a:t>
            </a:r>
            <a:endParaRPr lang="cs-CZ" altLang="cs-CZ" b="1" dirty="0">
              <a:latin typeface="Arial" panose="020B0604020202020204" pitchFamily="34" charset="0"/>
            </a:endParaRPr>
          </a:p>
          <a:p>
            <a:pPr algn="ctr"/>
            <a:r>
              <a:rPr lang="cs-CZ" altLang="cs-CZ" dirty="0">
                <a:latin typeface="Arial" panose="020B0604020202020204" pitchFamily="34" charset="0"/>
              </a:rPr>
              <a:t>Projekt: S anglickým jazykem do dalších předmětů</a:t>
            </a:r>
          </a:p>
          <a:p>
            <a:pPr algn="ctr"/>
            <a:r>
              <a:rPr lang="cs-CZ" altLang="cs-CZ" dirty="0">
                <a:latin typeface="Arial" panose="020B0604020202020204" pitchFamily="34" charset="0"/>
              </a:rPr>
              <a:t>Registrační číslo: CZ.1.07/1.1.36/03.0005</a:t>
            </a:r>
          </a:p>
          <a:p>
            <a:pPr algn="ctr"/>
            <a:r>
              <a:rPr lang="cs-CZ" altLang="cs-CZ" dirty="0">
                <a:latin typeface="Arial" panose="020B0604020202020204" pitchFamily="34" charset="0"/>
              </a:rPr>
              <a:t>Tento projekt je spolufinancován ESF a SR ČR</a:t>
            </a:r>
            <a:endParaRPr lang="cs-CZ" altLang="cs-CZ" dirty="0">
              <a:latin typeface="Arial" panose="020B0604020202020204" pitchFamily="34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746015"/>
            <a:ext cx="4421188" cy="10795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výživa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Font typeface="Wingdings" pitchFamily="2" charset="2"/>
              <a:buChar char="Ø"/>
            </a:pPr>
            <a:r>
              <a:rPr lang="cs-CZ" dirty="0" smtClean="0"/>
              <a:t>bakterie žijí na Zemi  3,5 mld. let</a:t>
            </a:r>
          </a:p>
          <a:p>
            <a:pPr>
              <a:buFont typeface="Wingdings" pitchFamily="2" charset="2"/>
              <a:buChar char="Ø"/>
            </a:pPr>
            <a:r>
              <a:rPr lang="cs-CZ" dirty="0" smtClean="0"/>
              <a:t>v půdě, ve vodě, ve vzduchu, v tělech živočichů a rostlin</a:t>
            </a:r>
          </a:p>
          <a:p>
            <a:pPr>
              <a:buFont typeface="Wingdings" pitchFamily="2" charset="2"/>
              <a:buChar char="Ø"/>
            </a:pPr>
            <a:r>
              <a:rPr lang="cs-CZ" u="sng" dirty="0" smtClean="0"/>
              <a:t>potřebují energii a zdroj uhlíku:</a:t>
            </a:r>
          </a:p>
          <a:p>
            <a:pPr>
              <a:buFont typeface="Wingdings" pitchFamily="2" charset="2"/>
              <a:buChar char="Ø"/>
            </a:pPr>
            <a:r>
              <a:rPr lang="cs-CZ" dirty="0" err="1" smtClean="0"/>
              <a:t>fototrofní</a:t>
            </a:r>
            <a:r>
              <a:rPr lang="cs-CZ" dirty="0" smtClean="0"/>
              <a:t> bakterie: využívají sluneční energie</a:t>
            </a:r>
          </a:p>
          <a:p>
            <a:pPr>
              <a:buFont typeface="Wingdings" pitchFamily="2" charset="2"/>
              <a:buChar char="Ø"/>
            </a:pPr>
            <a:r>
              <a:rPr lang="cs-CZ" dirty="0" err="1" smtClean="0"/>
              <a:t>chemotrofní</a:t>
            </a:r>
            <a:r>
              <a:rPr lang="cs-CZ" dirty="0" smtClean="0"/>
              <a:t>: energii získávají oxidací chemických látek</a:t>
            </a:r>
          </a:p>
          <a:p>
            <a:pPr>
              <a:buFont typeface="Wingdings" pitchFamily="2" charset="2"/>
              <a:buChar char="Ø"/>
            </a:pPr>
            <a:r>
              <a:rPr lang="cs-CZ" dirty="0" smtClean="0"/>
              <a:t>autotrofní: zdroj uhlíku z  CO</a:t>
            </a:r>
            <a:r>
              <a:rPr lang="cs-CZ" baseline="-25000" dirty="0" smtClean="0"/>
              <a:t>2</a:t>
            </a:r>
          </a:p>
          <a:p>
            <a:pPr>
              <a:buFont typeface="Wingdings" pitchFamily="2" charset="2"/>
              <a:buChar char="Ø"/>
            </a:pPr>
            <a:r>
              <a:rPr lang="cs-CZ" dirty="0" smtClean="0"/>
              <a:t>heterotrofní: zdroj uhlíku z  organických látek</a:t>
            </a:r>
          </a:p>
          <a:p>
            <a:pPr>
              <a:buFont typeface="Wingdings" pitchFamily="2" charset="2"/>
              <a:buChar char="Ø"/>
            </a:pPr>
            <a:endParaRPr lang="cs-CZ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 </a:t>
            </a:r>
            <a:br>
              <a:rPr lang="cs-CZ" dirty="0" smtClean="0"/>
            </a:br>
            <a:r>
              <a:rPr lang="cs-CZ" dirty="0" smtClean="0"/>
              <a:t>Dělení bakterií podle metabolismu</a:t>
            </a:r>
            <a:br>
              <a:rPr lang="cs-CZ" dirty="0" smtClean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buNone/>
            </a:pPr>
            <a:r>
              <a:rPr lang="cs-CZ" u="sng" dirty="0" smtClean="0"/>
              <a:t>1) bakterie </a:t>
            </a:r>
            <a:r>
              <a:rPr lang="cs-CZ" u="sng" dirty="0" err="1" smtClean="0"/>
              <a:t>fototrofní</a:t>
            </a:r>
            <a:endParaRPr lang="cs-CZ" dirty="0" smtClean="0"/>
          </a:p>
          <a:p>
            <a:pPr lvl="1">
              <a:buFont typeface="Wingdings" pitchFamily="2" charset="2"/>
              <a:buChar char="Ø"/>
            </a:pPr>
            <a:r>
              <a:rPr lang="cs-CZ" dirty="0" smtClean="0"/>
              <a:t>využívají sluneční energii</a:t>
            </a:r>
          </a:p>
          <a:p>
            <a:pPr lvl="1">
              <a:buFont typeface="Wingdings" pitchFamily="2" charset="2"/>
              <a:buChar char="Ø"/>
            </a:pPr>
            <a:r>
              <a:rPr lang="cs-CZ" dirty="0" smtClean="0"/>
              <a:t>fotosyntéza &gt;&gt; zdrojem vodíku není voda, ale </a:t>
            </a:r>
            <a:r>
              <a:rPr lang="cs-CZ" b="1" dirty="0" smtClean="0"/>
              <a:t>sirovodík nebo přímo molekulární vodík !!</a:t>
            </a:r>
            <a:endParaRPr lang="cs-CZ" dirty="0" smtClean="0"/>
          </a:p>
          <a:p>
            <a:pPr lvl="1">
              <a:buFont typeface="Wingdings" pitchFamily="2" charset="2"/>
              <a:buChar char="Ø"/>
            </a:pPr>
            <a:r>
              <a:rPr lang="cs-CZ" dirty="0" smtClean="0"/>
              <a:t>nikdy neuvolňují kyslík jako zelené rostliny a sinice</a:t>
            </a:r>
          </a:p>
          <a:p>
            <a:pPr lvl="1">
              <a:buFont typeface="Wingdings" pitchFamily="2" charset="2"/>
              <a:buChar char="Ø"/>
            </a:pPr>
            <a:r>
              <a:rPr lang="cs-CZ" u="sng" dirty="0" err="1" smtClean="0"/>
              <a:t>fotoautotrofní</a:t>
            </a:r>
            <a:r>
              <a:rPr lang="cs-CZ" u="sng" dirty="0" smtClean="0"/>
              <a:t> bakterie</a:t>
            </a:r>
            <a:r>
              <a:rPr lang="cs-CZ" dirty="0" smtClean="0"/>
              <a:t>: jako zdroj uhlíku využívají oxid uhličitý</a:t>
            </a:r>
          </a:p>
          <a:p>
            <a:pPr lvl="1">
              <a:buFont typeface="Wingdings" pitchFamily="2" charset="2"/>
              <a:buChar char="Ø"/>
            </a:pPr>
            <a:r>
              <a:rPr lang="cs-CZ" u="sng" dirty="0" err="1" smtClean="0"/>
              <a:t>fotoheterotrofní</a:t>
            </a:r>
            <a:r>
              <a:rPr lang="cs-CZ" u="sng" dirty="0" smtClean="0"/>
              <a:t> bakterie</a:t>
            </a:r>
            <a:r>
              <a:rPr lang="cs-CZ" dirty="0" smtClean="0"/>
              <a:t>: jako zdroj uhlíku využívají organické látky</a:t>
            </a:r>
          </a:p>
          <a:p>
            <a:endParaRPr lang="cs-CZ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Dělení bakterií podle metabolismu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lvl="0">
              <a:buNone/>
            </a:pPr>
            <a:r>
              <a:rPr lang="cs-CZ" u="sng" dirty="0" smtClean="0"/>
              <a:t>2) bakterie </a:t>
            </a:r>
            <a:r>
              <a:rPr lang="cs-CZ" u="sng" dirty="0" err="1" smtClean="0"/>
              <a:t>chemotrofní</a:t>
            </a:r>
            <a:r>
              <a:rPr lang="cs-CZ" u="sng" dirty="0" smtClean="0"/>
              <a:t>:</a:t>
            </a:r>
            <a:endParaRPr lang="cs-CZ" dirty="0" smtClean="0"/>
          </a:p>
          <a:p>
            <a:pPr lvl="0">
              <a:buFont typeface="Wingdings" pitchFamily="2" charset="2"/>
              <a:buChar char="Ø"/>
            </a:pPr>
            <a:r>
              <a:rPr lang="cs-CZ" dirty="0" smtClean="0"/>
              <a:t>získávají energii oxidací organických nebo anorganických látek</a:t>
            </a:r>
          </a:p>
          <a:p>
            <a:pPr lvl="0">
              <a:buFont typeface="Wingdings" pitchFamily="2" charset="2"/>
              <a:buChar char="Ø"/>
            </a:pPr>
            <a:r>
              <a:rPr lang="cs-CZ" u="sng" dirty="0" smtClean="0"/>
              <a:t>a) </a:t>
            </a:r>
            <a:r>
              <a:rPr lang="cs-CZ" u="sng" dirty="0" err="1" smtClean="0"/>
              <a:t>chemoautotrofní</a:t>
            </a:r>
            <a:r>
              <a:rPr lang="cs-CZ" u="sng" dirty="0" smtClean="0"/>
              <a:t> bakterie</a:t>
            </a:r>
            <a:r>
              <a:rPr lang="cs-CZ" dirty="0" smtClean="0"/>
              <a:t>:</a:t>
            </a:r>
          </a:p>
          <a:p>
            <a:pPr lvl="0">
              <a:buFont typeface="Wingdings" pitchFamily="2" charset="2"/>
              <a:buChar char="Ø"/>
            </a:pPr>
            <a:r>
              <a:rPr lang="cs-CZ" dirty="0" smtClean="0"/>
              <a:t> oxidace anorganických látek</a:t>
            </a:r>
          </a:p>
          <a:p>
            <a:pPr lvl="0">
              <a:buFont typeface="Wingdings" pitchFamily="2" charset="2"/>
              <a:buChar char="Ø"/>
            </a:pPr>
            <a:r>
              <a:rPr lang="cs-CZ" u="sng" dirty="0" smtClean="0"/>
              <a:t>b) </a:t>
            </a:r>
            <a:r>
              <a:rPr lang="cs-CZ" u="sng" dirty="0" err="1" smtClean="0"/>
              <a:t>chemoheterotrofní</a:t>
            </a:r>
            <a:r>
              <a:rPr lang="cs-CZ" u="sng" dirty="0" smtClean="0"/>
              <a:t> bakterie</a:t>
            </a:r>
            <a:r>
              <a:rPr lang="cs-CZ" dirty="0" smtClean="0"/>
              <a:t>:</a:t>
            </a:r>
          </a:p>
          <a:p>
            <a:pPr lvl="0">
              <a:buFont typeface="Wingdings" pitchFamily="2" charset="2"/>
              <a:buChar char="Ø"/>
            </a:pPr>
            <a:r>
              <a:rPr lang="cs-CZ" dirty="0" smtClean="0"/>
              <a:t> oxidací organických látek a to kvašením nebo  dýcháním</a:t>
            </a:r>
          </a:p>
          <a:p>
            <a:pPr>
              <a:buFont typeface="Wingdings" pitchFamily="2" charset="2"/>
              <a:buChar char="Ø"/>
            </a:pPr>
            <a:r>
              <a:rPr lang="cs-CZ" dirty="0" smtClean="0"/>
              <a:t> nejvíce rozšířený !!!</a:t>
            </a:r>
          </a:p>
          <a:p>
            <a:pPr>
              <a:buFont typeface="Wingdings" pitchFamily="2" charset="2"/>
              <a:buChar char="Ø"/>
            </a:pPr>
            <a:r>
              <a:rPr lang="cs-CZ" dirty="0" smtClean="0"/>
              <a:t>saprofytické bakterie &gt; </a:t>
            </a:r>
            <a:r>
              <a:rPr lang="cs-CZ" b="1" dirty="0" smtClean="0"/>
              <a:t>mineralizují organické látky na anorganické za uvolňování tepla</a:t>
            </a:r>
            <a:endParaRPr lang="cs-CZ" dirty="0" smtClean="0"/>
          </a:p>
          <a:p>
            <a:pPr>
              <a:buFont typeface="Wingdings" pitchFamily="2" charset="2"/>
              <a:buChar char="Ø"/>
            </a:pPr>
            <a:r>
              <a:rPr lang="cs-CZ" dirty="0" smtClean="0"/>
              <a:t>parazitické bakterie</a:t>
            </a:r>
          </a:p>
          <a:p>
            <a:endParaRPr lang="cs-CZ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Dělení bakterií podle kyslíku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cs-CZ" b="1" dirty="0" smtClean="0"/>
              <a:t>1) aerobní bakterie:</a:t>
            </a:r>
          </a:p>
          <a:p>
            <a:pPr>
              <a:buFont typeface="Wingdings" pitchFamily="2" charset="2"/>
              <a:buChar char="Ø"/>
            </a:pPr>
            <a:r>
              <a:rPr lang="cs-CZ" dirty="0" smtClean="0"/>
              <a:t>využívají vzdušný kyslík</a:t>
            </a:r>
          </a:p>
          <a:p>
            <a:pPr>
              <a:buNone/>
            </a:pPr>
            <a:r>
              <a:rPr lang="cs-CZ" b="1" dirty="0" smtClean="0"/>
              <a:t>2) anaerobní bakterie:</a:t>
            </a:r>
          </a:p>
          <a:p>
            <a:pPr>
              <a:buFont typeface="Wingdings" pitchFamily="2" charset="2"/>
              <a:buChar char="Ø"/>
            </a:pPr>
            <a:r>
              <a:rPr lang="cs-CZ" dirty="0" smtClean="0"/>
              <a:t>bez vzdušného kyslíku</a:t>
            </a:r>
          </a:p>
          <a:p>
            <a:pPr>
              <a:buFont typeface="Wingdings" pitchFamily="2" charset="2"/>
              <a:buChar char="Ø"/>
            </a:pPr>
            <a:r>
              <a:rPr lang="cs-CZ" dirty="0" smtClean="0"/>
              <a:t>energii získávají </a:t>
            </a:r>
            <a:r>
              <a:rPr lang="cs-CZ" u="sng" dirty="0" smtClean="0"/>
              <a:t>kvašením = fermentací </a:t>
            </a:r>
            <a:r>
              <a:rPr lang="cs-CZ" dirty="0" smtClean="0"/>
              <a:t>organických látek zejména </a:t>
            </a:r>
            <a:r>
              <a:rPr lang="cs-CZ" u="sng" dirty="0" smtClean="0"/>
              <a:t>glukózy = glykolýza</a:t>
            </a:r>
          </a:p>
          <a:p>
            <a:pPr>
              <a:buFont typeface="Wingdings" pitchFamily="2" charset="2"/>
              <a:buChar char="Ø"/>
            </a:pPr>
            <a:r>
              <a:rPr lang="cs-CZ" dirty="0" err="1" smtClean="0"/>
              <a:t>Lactobacillus</a:t>
            </a:r>
            <a:r>
              <a:rPr lang="cs-CZ" dirty="0" smtClean="0"/>
              <a:t>  </a:t>
            </a:r>
            <a:r>
              <a:rPr lang="cs-CZ" dirty="0" err="1" smtClean="0"/>
              <a:t>bulgaricus</a:t>
            </a:r>
            <a:endParaRPr lang="cs-CZ" dirty="0" smtClean="0"/>
          </a:p>
          <a:p>
            <a:pPr>
              <a:buFont typeface="Wingdings" pitchFamily="2" charset="2"/>
              <a:buChar char="Ø"/>
            </a:pPr>
            <a:r>
              <a:rPr lang="cs-CZ" dirty="0" smtClean="0"/>
              <a:t>zkvašuje laktózu  na kyselinu </a:t>
            </a:r>
            <a:r>
              <a:rPr lang="cs-CZ" dirty="0" err="1" smtClean="0"/>
              <a:t>pyrohroznovou</a:t>
            </a:r>
            <a:r>
              <a:rPr lang="cs-CZ" dirty="0" smtClean="0"/>
              <a:t> &gt; dále na kyselinu mléčnou</a:t>
            </a:r>
          </a:p>
          <a:p>
            <a:pPr>
              <a:buFont typeface="Wingdings" pitchFamily="2" charset="2"/>
              <a:buChar char="Ø"/>
            </a:pPr>
            <a:r>
              <a:rPr lang="cs-CZ" dirty="0" smtClean="0"/>
              <a:t>význam v mléčném průmyslu</a:t>
            </a:r>
            <a:endParaRPr lang="cs-CZ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Dělení bakterií podle kyslíku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cs-CZ" u="sng" dirty="0" smtClean="0"/>
              <a:t>obligátně anaerobní bakterie:</a:t>
            </a:r>
          </a:p>
          <a:p>
            <a:pPr>
              <a:buFont typeface="Wingdings" pitchFamily="2" charset="2"/>
              <a:buChar char="Ø"/>
            </a:pPr>
            <a:r>
              <a:rPr lang="cs-CZ" dirty="0" smtClean="0"/>
              <a:t>žijí trvale  bez vzdušného kyslíku</a:t>
            </a:r>
          </a:p>
          <a:p>
            <a:pPr>
              <a:buFont typeface="Wingdings" pitchFamily="2" charset="2"/>
              <a:buChar char="Ø"/>
            </a:pPr>
            <a:r>
              <a:rPr lang="cs-CZ" dirty="0" smtClean="0"/>
              <a:t>kyslík je pro ně jedovatý</a:t>
            </a:r>
          </a:p>
          <a:p>
            <a:pPr>
              <a:buFont typeface="Wingdings" pitchFamily="2" charset="2"/>
              <a:buChar char="Ø"/>
            </a:pPr>
            <a:r>
              <a:rPr lang="cs-CZ" u="sng" dirty="0" smtClean="0"/>
              <a:t>fakultativně anaerobní:</a:t>
            </a:r>
          </a:p>
          <a:p>
            <a:pPr>
              <a:buFont typeface="Wingdings" pitchFamily="2" charset="2"/>
              <a:buChar char="Ø"/>
            </a:pPr>
            <a:r>
              <a:rPr lang="cs-CZ" dirty="0" smtClean="0"/>
              <a:t>dokáží žít bez i s kyslíkem</a:t>
            </a:r>
            <a:endParaRPr lang="cs-CZ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zdroje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cs-CZ" sz="1600" dirty="0" smtClean="0"/>
              <a:t>JELÍNEK, Jan a Vladimír ZICHÁČEK. </a:t>
            </a:r>
            <a:r>
              <a:rPr lang="cs-CZ" sz="1600" i="1" dirty="0" smtClean="0"/>
              <a:t>Biologie pro gymnázia: teoretická a praktická část</a:t>
            </a:r>
            <a:r>
              <a:rPr lang="cs-CZ" sz="1600" dirty="0" smtClean="0"/>
              <a:t>. 2. </a:t>
            </a:r>
            <a:r>
              <a:rPr lang="cs-CZ" sz="1600" dirty="0" err="1" smtClean="0"/>
              <a:t>dopl</a:t>
            </a:r>
            <a:r>
              <a:rPr lang="cs-CZ" sz="1600" dirty="0" smtClean="0"/>
              <a:t>. a </a:t>
            </a:r>
            <a:r>
              <a:rPr lang="cs-CZ" sz="1600" dirty="0" err="1" smtClean="0"/>
              <a:t>rozš</a:t>
            </a:r>
            <a:r>
              <a:rPr lang="cs-CZ" sz="1600" dirty="0" smtClean="0"/>
              <a:t>. </a:t>
            </a:r>
            <a:r>
              <a:rPr lang="cs-CZ" sz="1600" dirty="0" err="1" smtClean="0"/>
              <a:t>vyd</a:t>
            </a:r>
            <a:r>
              <a:rPr lang="cs-CZ" sz="1600" dirty="0" smtClean="0"/>
              <a:t>. Olomouc: Nakladatelství Olomouc, 1998. ISBN 80-718-2050-4</a:t>
            </a:r>
          </a:p>
          <a:p>
            <a:pPr>
              <a:buFont typeface="Wingdings" pitchFamily="2" charset="2"/>
              <a:buChar char="Ø"/>
            </a:pPr>
            <a:r>
              <a:rPr lang="cs-CZ" sz="1600" dirty="0" smtClean="0"/>
              <a:t>KUBIŠTA, Václav. </a:t>
            </a:r>
            <a:r>
              <a:rPr lang="cs-CZ" sz="1600" i="1" dirty="0" smtClean="0"/>
              <a:t>Obecná biologie</a:t>
            </a:r>
            <a:r>
              <a:rPr lang="cs-CZ" sz="1600" dirty="0" smtClean="0"/>
              <a:t>. Praha: Fortuna, 2000, ISBN 80-7168-714-6.</a:t>
            </a:r>
          </a:p>
          <a:p>
            <a:pPr>
              <a:buFont typeface="Wingdings" pitchFamily="2" charset="2"/>
              <a:buChar char="Ø"/>
            </a:pPr>
            <a:r>
              <a:rPr lang="cs-CZ" sz="1600" dirty="0" smtClean="0"/>
              <a:t>CHALUPOVÁ - KARLOVÁ, Vlastimila. </a:t>
            </a:r>
            <a:r>
              <a:rPr lang="cs-CZ" sz="1600" i="1" dirty="0" smtClean="0"/>
              <a:t>Obecná biologie</a:t>
            </a:r>
            <a:r>
              <a:rPr lang="cs-CZ" sz="1600" dirty="0" smtClean="0"/>
              <a:t>. Olomouc: Nakladatelství Olomouc, 2010, ISBN 978-80-7182-282-0.</a:t>
            </a:r>
          </a:p>
          <a:p>
            <a:pPr>
              <a:buFont typeface="Wingdings" pitchFamily="2" charset="2"/>
              <a:buChar char="Ø"/>
            </a:pPr>
            <a:r>
              <a:rPr lang="cs-CZ" sz="1600" dirty="0" smtClean="0"/>
              <a:t>ZÁVODSKÁ, Radka. </a:t>
            </a:r>
            <a:r>
              <a:rPr lang="cs-CZ" sz="1600" i="1" dirty="0" smtClean="0"/>
              <a:t>Biologie buněk</a:t>
            </a:r>
            <a:r>
              <a:rPr lang="cs-CZ" sz="1600" dirty="0" smtClean="0"/>
              <a:t>. Praha: </a:t>
            </a:r>
            <a:r>
              <a:rPr lang="cs-CZ" sz="1600" dirty="0" err="1" smtClean="0"/>
              <a:t>Scientia</a:t>
            </a:r>
            <a:r>
              <a:rPr lang="cs-CZ" sz="1600" dirty="0" smtClean="0"/>
              <a:t>, 2006, ISBN 80-86960-15-3.</a:t>
            </a:r>
          </a:p>
          <a:p>
            <a:pPr>
              <a:buFont typeface="Wingdings" pitchFamily="2" charset="2"/>
              <a:buChar char="Ø"/>
            </a:pPr>
            <a:r>
              <a:rPr lang="cs-CZ" sz="1600" dirty="0" smtClean="0"/>
              <a:t>ROSYPAL, Stanislav. </a:t>
            </a:r>
            <a:r>
              <a:rPr lang="cs-CZ" sz="1600" i="1" dirty="0" smtClean="0"/>
              <a:t>Nový přehled biologie</a:t>
            </a:r>
            <a:r>
              <a:rPr lang="cs-CZ" sz="1600" dirty="0" smtClean="0"/>
              <a:t>. 1. </a:t>
            </a:r>
            <a:r>
              <a:rPr lang="cs-CZ" sz="1600" dirty="0" err="1" smtClean="0"/>
              <a:t>vyd</a:t>
            </a:r>
            <a:r>
              <a:rPr lang="cs-CZ" sz="1600" dirty="0" smtClean="0"/>
              <a:t>. Praha: </a:t>
            </a:r>
            <a:r>
              <a:rPr lang="cs-CZ" sz="1600" dirty="0" err="1" smtClean="0"/>
              <a:t>Scientia</a:t>
            </a:r>
            <a:r>
              <a:rPr lang="cs-CZ" sz="1600" dirty="0" smtClean="0"/>
              <a:t>, 2003, 797 s. ISBN 80-718-3268-5</a:t>
            </a:r>
          </a:p>
          <a:p>
            <a:pPr>
              <a:buNone/>
            </a:pPr>
            <a:endParaRPr lang="cs-CZ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stavba bakteriální buňky</a:t>
            </a:r>
            <a:endParaRPr lang="cs-CZ" dirty="0"/>
          </a:p>
        </p:txBody>
      </p:sp>
      <p:pic>
        <p:nvPicPr>
          <p:cNvPr id="522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1038" t="4831" r="2801"/>
          <a:stretch>
            <a:fillRect/>
          </a:stretch>
        </p:blipFill>
        <p:spPr bwMode="auto">
          <a:xfrm>
            <a:off x="827584" y="1412776"/>
            <a:ext cx="7416824" cy="51125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tvar bakterii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Font typeface="Wingdings" pitchFamily="2" charset="2"/>
              <a:buChar char="Ø"/>
            </a:pPr>
            <a:r>
              <a:rPr lang="cs-CZ" u="sng" dirty="0" smtClean="0"/>
              <a:t>kulovitý tvar = koky</a:t>
            </a:r>
          </a:p>
          <a:p>
            <a:pPr>
              <a:buFont typeface="Wingdings" pitchFamily="2" charset="2"/>
              <a:buChar char="Ø"/>
            </a:pPr>
            <a:r>
              <a:rPr lang="cs-CZ" dirty="0" smtClean="0"/>
              <a:t>diplokoky</a:t>
            </a:r>
          </a:p>
          <a:p>
            <a:pPr>
              <a:buFont typeface="Wingdings" pitchFamily="2" charset="2"/>
              <a:buChar char="Ø"/>
            </a:pPr>
            <a:r>
              <a:rPr lang="cs-CZ" dirty="0" smtClean="0"/>
              <a:t>řetízky – streptokoky</a:t>
            </a:r>
          </a:p>
          <a:p>
            <a:pPr>
              <a:buFont typeface="Wingdings" pitchFamily="2" charset="2"/>
              <a:buChar char="Ø"/>
            </a:pPr>
            <a:r>
              <a:rPr lang="cs-CZ" dirty="0" smtClean="0"/>
              <a:t>hroznovité útvary – stafylokoky</a:t>
            </a:r>
          </a:p>
          <a:p>
            <a:pPr>
              <a:buFont typeface="Wingdings" pitchFamily="2" charset="2"/>
              <a:buChar char="Ø"/>
            </a:pPr>
            <a:r>
              <a:rPr lang="cs-CZ" u="sng" dirty="0" smtClean="0"/>
              <a:t>tyčinkovitý tvar – tyčinky</a:t>
            </a:r>
          </a:p>
          <a:p>
            <a:pPr>
              <a:buFont typeface="Wingdings" pitchFamily="2" charset="2"/>
              <a:buChar char="Ø"/>
            </a:pPr>
            <a:r>
              <a:rPr lang="cs-CZ" dirty="0" smtClean="0"/>
              <a:t>bacily:</a:t>
            </a:r>
          </a:p>
          <a:p>
            <a:pPr>
              <a:buFont typeface="Wingdings" pitchFamily="2" charset="2"/>
              <a:buChar char="Ø"/>
            </a:pPr>
            <a:r>
              <a:rPr lang="cs-CZ" dirty="0" smtClean="0"/>
              <a:t>tyčinkovité bakterie</a:t>
            </a:r>
          </a:p>
          <a:p>
            <a:pPr>
              <a:buFont typeface="Wingdings" pitchFamily="2" charset="2"/>
              <a:buChar char="Ø"/>
            </a:pPr>
            <a:r>
              <a:rPr lang="cs-CZ" dirty="0" smtClean="0"/>
              <a:t>uvnitř mají spory</a:t>
            </a:r>
          </a:p>
          <a:p>
            <a:pPr>
              <a:buFont typeface="Wingdings" pitchFamily="2" charset="2"/>
              <a:buChar char="Ø"/>
            </a:pPr>
            <a:r>
              <a:rPr lang="cs-CZ" dirty="0" smtClean="0"/>
              <a:t>odolné vůči nepříznivým vlivům</a:t>
            </a:r>
          </a:p>
          <a:p>
            <a:pPr>
              <a:buFont typeface="Wingdings" pitchFamily="2" charset="2"/>
              <a:buChar char="Ø"/>
            </a:pPr>
            <a:endParaRPr lang="cs-CZ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2" name="Picture 2"/>
          <p:cNvPicPr>
            <a:picLocks noChangeAspect="1" noChangeArrowheads="1"/>
          </p:cNvPicPr>
          <p:nvPr/>
        </p:nvPicPr>
        <p:blipFill>
          <a:blip r:embed="rId2" cstate="print"/>
          <a:srcRect l="1923"/>
          <a:stretch>
            <a:fillRect/>
          </a:stretch>
        </p:blipFill>
        <p:spPr bwMode="auto">
          <a:xfrm>
            <a:off x="971600" y="764704"/>
            <a:ext cx="7344816" cy="55717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1052736"/>
            <a:ext cx="7362825" cy="559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ovéPole 3"/>
          <p:cNvSpPr txBox="1"/>
          <p:nvPr/>
        </p:nvSpPr>
        <p:spPr>
          <a:xfrm>
            <a:off x="2843808" y="476672"/>
            <a:ext cx="315272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400" b="1" dirty="0" smtClean="0"/>
              <a:t>POPIŠ TVARY BAKTERIÍ</a:t>
            </a:r>
            <a:endParaRPr lang="cs-CZ" sz="2400" b="1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stavba bakterií - DNA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cs-CZ" dirty="0" smtClean="0"/>
              <a:t>volně uložená jediná DNA</a:t>
            </a:r>
          </a:p>
          <a:p>
            <a:pPr>
              <a:buFont typeface="Wingdings" pitchFamily="2" charset="2"/>
              <a:buChar char="Ø"/>
            </a:pPr>
            <a:r>
              <a:rPr lang="cs-CZ" dirty="0" smtClean="0"/>
              <a:t>kružnicová cirkulární</a:t>
            </a:r>
          </a:p>
          <a:p>
            <a:pPr>
              <a:buFont typeface="Wingdings" pitchFamily="2" charset="2"/>
              <a:buChar char="Ø"/>
            </a:pPr>
            <a:r>
              <a:rPr lang="cs-CZ" dirty="0" smtClean="0"/>
              <a:t>DNA = jediný chromozom = </a:t>
            </a:r>
            <a:r>
              <a:rPr lang="cs-CZ" u="sng" dirty="0" smtClean="0"/>
              <a:t>nukleoid</a:t>
            </a:r>
          </a:p>
          <a:p>
            <a:pPr>
              <a:buFont typeface="Wingdings" pitchFamily="2" charset="2"/>
              <a:buChar char="Ø"/>
            </a:pPr>
            <a:r>
              <a:rPr lang="cs-CZ" dirty="0" smtClean="0"/>
              <a:t>nese asi 3 500 genů</a:t>
            </a:r>
          </a:p>
          <a:p>
            <a:pPr>
              <a:buFont typeface="Wingdings" pitchFamily="2" charset="2"/>
              <a:buChar char="Ø"/>
            </a:pPr>
            <a:r>
              <a:rPr lang="cs-CZ" dirty="0" smtClean="0"/>
              <a:t>nukleoid přichycen k cytoplazmatické membráně na 2 místech</a:t>
            </a:r>
          </a:p>
          <a:p>
            <a:pPr>
              <a:buFont typeface="Wingdings" pitchFamily="2" charset="2"/>
              <a:buChar char="Ø"/>
            </a:pPr>
            <a:endParaRPr lang="cs-CZ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rozmnožování bakterií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cs-CZ" dirty="0" smtClean="0"/>
              <a:t>nepohlavně &gt; příčné binární dělení</a:t>
            </a:r>
          </a:p>
          <a:p>
            <a:pPr marL="514350" indent="-514350">
              <a:buFont typeface="+mj-lt"/>
              <a:buAutoNum type="arabicPeriod"/>
            </a:pPr>
            <a:r>
              <a:rPr lang="cs-CZ" dirty="0" smtClean="0"/>
              <a:t>jedna kružnicová DNA se duplikuje</a:t>
            </a:r>
          </a:p>
          <a:p>
            <a:pPr marL="514350" indent="-514350">
              <a:buFont typeface="+mj-lt"/>
              <a:buAutoNum type="arabicPeriod"/>
            </a:pPr>
            <a:r>
              <a:rPr lang="cs-CZ" dirty="0" smtClean="0"/>
              <a:t>vzniknou 2 identické kopie</a:t>
            </a:r>
          </a:p>
          <a:p>
            <a:pPr marL="514350" indent="-514350">
              <a:buFont typeface="+mj-lt"/>
              <a:buAutoNum type="arabicPeriod"/>
            </a:pPr>
            <a:r>
              <a:rPr lang="cs-CZ" dirty="0" smtClean="0"/>
              <a:t>buňka roste</a:t>
            </a:r>
          </a:p>
          <a:p>
            <a:pPr marL="514350" indent="-514350">
              <a:buFont typeface="+mj-lt"/>
              <a:buAutoNum type="arabicPeriod"/>
            </a:pPr>
            <a:r>
              <a:rPr lang="cs-CZ" dirty="0" smtClean="0"/>
              <a:t>plazmatická membrána  se </a:t>
            </a:r>
            <a:r>
              <a:rPr lang="cs-CZ" dirty="0" err="1" smtClean="0"/>
              <a:t>vchlipuje</a:t>
            </a:r>
            <a:endParaRPr lang="cs-CZ" dirty="0" smtClean="0"/>
          </a:p>
          <a:p>
            <a:pPr marL="514350" indent="-514350">
              <a:buFont typeface="+mj-lt"/>
              <a:buAutoNum type="arabicPeriod"/>
            </a:pPr>
            <a:r>
              <a:rPr lang="cs-CZ" dirty="0" smtClean="0"/>
              <a:t>rozdělení mateřské buňky na dvě dceřiné</a:t>
            </a:r>
          </a:p>
          <a:p>
            <a:pPr marL="514350" indent="-514350">
              <a:buFont typeface="Wingdings" pitchFamily="2" charset="2"/>
              <a:buChar char="Ø"/>
            </a:pPr>
            <a:r>
              <a:rPr lang="cs-CZ" dirty="0" smtClean="0"/>
              <a:t>stejná genetická informace </a:t>
            </a:r>
            <a:endParaRPr lang="cs-CZ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příčné dělení </a:t>
            </a:r>
            <a:endParaRPr lang="cs-CZ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1412776"/>
            <a:ext cx="8136904" cy="5259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POPIŠ OBRÁZEK</a:t>
            </a:r>
            <a:endParaRPr lang="cs-CZ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1554162"/>
            <a:ext cx="7848872" cy="50431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esta">
  <a:themeElements>
    <a:clrScheme name="Cesta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Cesta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Cesta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228</TotalTime>
  <Words>459</Words>
  <Application>Microsoft Office PowerPoint</Application>
  <PresentationFormat>Předvádění na obrazovce (4:3)</PresentationFormat>
  <Paragraphs>81</Paragraphs>
  <Slides>15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6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15</vt:i4>
      </vt:variant>
    </vt:vector>
  </HeadingPairs>
  <TitlesOfParts>
    <vt:vector size="22" baseType="lpstr">
      <vt:lpstr>Arial</vt:lpstr>
      <vt:lpstr>Calibri</vt:lpstr>
      <vt:lpstr>Franklin Gothic Book</vt:lpstr>
      <vt:lpstr>Franklin Gothic Medium</vt:lpstr>
      <vt:lpstr>Wingdings</vt:lpstr>
      <vt:lpstr>Wingdings 2</vt:lpstr>
      <vt:lpstr>Cesta</vt:lpstr>
      <vt:lpstr>BAKTERIE a sinice</vt:lpstr>
      <vt:lpstr>stavba bakteriální buňky</vt:lpstr>
      <vt:lpstr>tvar bakterii</vt:lpstr>
      <vt:lpstr>Prezentace aplikace PowerPoint</vt:lpstr>
      <vt:lpstr>Prezentace aplikace PowerPoint</vt:lpstr>
      <vt:lpstr>stavba bakterií - DNA</vt:lpstr>
      <vt:lpstr>rozmnožování bakterií</vt:lpstr>
      <vt:lpstr>příčné dělení </vt:lpstr>
      <vt:lpstr>POPIŠ OBRÁZEK</vt:lpstr>
      <vt:lpstr>výživa</vt:lpstr>
      <vt:lpstr>  Dělení bakterií podle metabolismu </vt:lpstr>
      <vt:lpstr>Dělení bakterií podle metabolismu</vt:lpstr>
      <vt:lpstr>Dělení bakterií podle kyslíku</vt:lpstr>
      <vt:lpstr>Dělení bakterií podle kyslíku</vt:lpstr>
      <vt:lpstr>zdroje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BAKTERIE</dc:title>
  <dc:creator>Gymnázium</dc:creator>
  <cp:lastModifiedBy>Foller Jiří</cp:lastModifiedBy>
  <cp:revision>86</cp:revision>
  <dcterms:created xsi:type="dcterms:W3CDTF">2013-10-11T14:04:15Z</dcterms:created>
  <dcterms:modified xsi:type="dcterms:W3CDTF">2014-12-03T10:10:46Z</dcterms:modified>
</cp:coreProperties>
</file>