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5" r:id="rId5"/>
    <p:sldId id="257" r:id="rId6"/>
    <p:sldId id="258" r:id="rId7"/>
    <p:sldId id="266" r:id="rId8"/>
    <p:sldId id="259" r:id="rId9"/>
    <p:sldId id="261" r:id="rId10"/>
    <p:sldId id="262" r:id="rId11"/>
    <p:sldId id="268" r:id="rId12"/>
    <p:sldId id="270" r:id="rId13"/>
    <p:sldId id="272" r:id="rId14"/>
    <p:sldId id="271" r:id="rId15"/>
    <p:sldId id="273" r:id="rId16"/>
    <p:sldId id="274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2014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286000" y="2413338"/>
            <a:ext cx="53823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1400" b="1" dirty="0"/>
              <a:t>Výukový materiál MB 04 - </a:t>
            </a:r>
            <a:r>
              <a:rPr lang="cs-CZ" altLang="cs-CZ" sz="1400" b="1" dirty="0" smtClean="0"/>
              <a:t>98</a:t>
            </a:r>
            <a:endParaRPr lang="cs-CZ" altLang="cs-CZ" sz="1400" b="1" dirty="0"/>
          </a:p>
          <a:p>
            <a:pPr algn="ctr"/>
            <a:r>
              <a:rPr lang="cs-CZ" altLang="cs-CZ" sz="1400" b="1" dirty="0"/>
              <a:t>Tvůrce: Mgr. Šárka </a:t>
            </a:r>
            <a:r>
              <a:rPr lang="cs-CZ" altLang="cs-CZ" sz="1400" b="1" dirty="0" err="1"/>
              <a:t>Vopěnková</a:t>
            </a:r>
            <a:endParaRPr lang="cs-CZ" altLang="cs-CZ" sz="1400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sz="1400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sz="1400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sz="1400" dirty="0">
                <a:latin typeface="Arial" panose="020B0604020202020204" pitchFamily="34" charset="0"/>
              </a:rPr>
              <a:t>Tento projekt je spolufinancován ESF a SR ČR</a:t>
            </a:r>
            <a:endParaRPr lang="cs-CZ" altLang="cs-CZ" sz="1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výrazný geologický činitel: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podílí se na tvorbě  horniny travertinu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tvoří </a:t>
            </a:r>
            <a:r>
              <a:rPr lang="cs-CZ" u="sng" dirty="0" smtClean="0"/>
              <a:t>tzv. vodní květ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kolonie sinic </a:t>
            </a:r>
            <a:r>
              <a:rPr lang="cs-CZ" dirty="0" err="1" smtClean="0"/>
              <a:t>Anabeana</a:t>
            </a:r>
            <a:r>
              <a:rPr lang="cs-CZ" dirty="0" smtClean="0"/>
              <a:t> a </a:t>
            </a:r>
            <a:r>
              <a:rPr lang="cs-CZ" dirty="0" err="1" smtClean="0"/>
              <a:t>Microcystis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plynové měchýřky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dostatek organických látek &gt; sinice se množí&gt; voda zahnívá &gt; zápach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produkují  toxiny &gt; alergie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vodní květ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196752"/>
            <a:ext cx="4104456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10560" t="8415" r="15876" b="4625"/>
          <a:stretch>
            <a:fillRect/>
          </a:stretch>
        </p:blipFill>
        <p:spPr bwMode="auto">
          <a:xfrm>
            <a:off x="467544" y="1196752"/>
            <a:ext cx="792088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popiš stavbu  sinice</a:t>
            </a:r>
            <a:endParaRPr lang="cs-CZ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7068" t="11429" r="40241" b="37657"/>
          <a:stretch>
            <a:fillRect/>
          </a:stretch>
        </p:blipFill>
        <p:spPr bwMode="auto">
          <a:xfrm>
            <a:off x="755576" y="1988840"/>
            <a:ext cx="712879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8" y="352425"/>
            <a:ext cx="9077325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5670" t="6834" r="2503" b="1001"/>
          <a:stretch>
            <a:fillRect/>
          </a:stretch>
        </p:blipFill>
        <p:spPr bwMode="auto">
          <a:xfrm>
            <a:off x="395536" y="908720"/>
            <a:ext cx="835292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1907704" y="404664"/>
            <a:ext cx="4655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/>
              <a:t>VZPOMEŇ SI ALESPOŇ NA 3 NÁZVY SINIC</a:t>
            </a:r>
            <a:endParaRPr lang="cs-CZ" sz="20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1800" dirty="0" smtClean="0"/>
              <a:t>KUBIŠTA, Václav. </a:t>
            </a:r>
            <a:r>
              <a:rPr lang="cs-CZ" sz="1800" i="1" dirty="0" smtClean="0"/>
              <a:t>Obecná biologie: úvodní učební text biologie pro 1. ročník gymnázií</a:t>
            </a:r>
            <a:r>
              <a:rPr lang="cs-CZ" sz="1800" dirty="0" smtClean="0"/>
              <a:t>. 3. </a:t>
            </a:r>
            <a:r>
              <a:rPr lang="cs-CZ" sz="1800" dirty="0" err="1" smtClean="0"/>
              <a:t>upr</a:t>
            </a:r>
            <a:r>
              <a:rPr lang="cs-CZ" sz="1800" dirty="0" smtClean="0"/>
              <a:t>. </a:t>
            </a:r>
            <a:r>
              <a:rPr lang="cs-CZ" sz="1800" dirty="0" err="1" smtClean="0"/>
              <a:t>vyd</a:t>
            </a:r>
            <a:r>
              <a:rPr lang="cs-CZ" sz="1800" dirty="0" smtClean="0"/>
              <a:t>. Praha: Fortuna, c2000. ISBN 80-716-8714-6.</a:t>
            </a:r>
          </a:p>
          <a:p>
            <a:pPr>
              <a:buFont typeface="Wingdings" pitchFamily="2" charset="2"/>
              <a:buChar char="Ø"/>
            </a:pPr>
            <a:r>
              <a:rPr lang="cs-CZ" sz="1800" dirty="0" smtClean="0"/>
              <a:t>JELÍNEK, Jan a Vladimír ZICHÁČEK. </a:t>
            </a:r>
            <a:r>
              <a:rPr lang="cs-CZ" sz="1800" i="1" dirty="0" smtClean="0"/>
              <a:t>Biologie pro gymnázia: teoretická a praktická část</a:t>
            </a:r>
            <a:r>
              <a:rPr lang="cs-CZ" sz="1800" dirty="0" smtClean="0"/>
              <a:t>. 2. </a:t>
            </a:r>
            <a:r>
              <a:rPr lang="cs-CZ" sz="1800" dirty="0" err="1" smtClean="0"/>
              <a:t>dopl</a:t>
            </a:r>
            <a:r>
              <a:rPr lang="cs-CZ" sz="1800" dirty="0" smtClean="0"/>
              <a:t>. a </a:t>
            </a:r>
            <a:r>
              <a:rPr lang="cs-CZ" sz="1800" dirty="0" err="1" smtClean="0"/>
              <a:t>rozš</a:t>
            </a:r>
            <a:r>
              <a:rPr lang="cs-CZ" sz="1800" dirty="0" smtClean="0"/>
              <a:t>. </a:t>
            </a:r>
            <a:r>
              <a:rPr lang="cs-CZ" sz="1800" dirty="0" err="1" smtClean="0"/>
              <a:t>vyd</a:t>
            </a:r>
            <a:r>
              <a:rPr lang="cs-CZ" sz="1800" dirty="0" smtClean="0"/>
              <a:t>. Olomouc: Nakladatelství Olomouc, 1998. ISBN 80-718-2050-4</a:t>
            </a:r>
            <a:endParaRPr lang="cs-CZ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prokaryotní  autotrofní organismy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vchlípením a odškrcením od cytoplazmatické membrány vznikly </a:t>
            </a:r>
            <a:r>
              <a:rPr lang="cs-CZ" u="sng" dirty="0" smtClean="0"/>
              <a:t>tylakoidy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asimilační barviva:  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chlorofyl a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beta karoten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modrý </a:t>
            </a:r>
            <a:r>
              <a:rPr lang="cs-CZ" dirty="0" err="1" smtClean="0"/>
              <a:t>fykocyanin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červený </a:t>
            </a:r>
            <a:r>
              <a:rPr lang="cs-CZ" dirty="0" err="1" smtClean="0"/>
              <a:t>fykoerytrin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zásobní látka u sinic: sinicový škrob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buňky uloženy ve slizové pochvě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jednobuněčné sinice: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vývojově starší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jednobuněčné sinice se rozmnožují dělením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 dělení zůstávají pohromadě spojené slizem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vláknité sinice: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vývojově mladší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vyvinutá pochva &gt; buňky uloženy za sebou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vláknité sinice se rozmnožují hormogonií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rod Anabaena 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má vmezeřené </a:t>
            </a:r>
            <a:r>
              <a:rPr lang="cs-CZ" u="sng" dirty="0" smtClean="0"/>
              <a:t>heterocysty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&gt; tvarově odlišené buňky schopné vázat vzdušný dusík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význam: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 rýžovištích obohacují substrát o dusíkaté látky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buňky mají: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nepravé jádro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cirkulární DNA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syntéza bílkovin probíhá na ribozomech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cytoplazmatickou membránu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silnou buněčnou stěnu &gt; 4 vrstvy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slizové pouzdro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nemají bičík</a:t>
            </a:r>
          </a:p>
          <a:p>
            <a:pPr>
              <a:buNone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err="1" smtClean="0"/>
              <a:t>fotoautotrofní</a:t>
            </a:r>
            <a:r>
              <a:rPr lang="cs-CZ" dirty="0" smtClean="0"/>
              <a:t> organismy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fotosyntéza jako u zelených rostlin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chlorofyl 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zdroj elektronů je voda &gt; fotolýza vody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vedlejším produktem fotosyntézy je voda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tylakoidy leží volně v cytoplazmě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mohou vytvářet klidové spory – </a:t>
            </a:r>
            <a:r>
              <a:rPr lang="cs-CZ" u="sng" dirty="0" smtClean="0"/>
              <a:t>akinety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vznikají spojením  vegetativních buněk a tlusté buněčné stěny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objevily  se před 2,5  až 3,5 ml. lety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vytvářely kyslík v atmosféře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žily v koloniích a vytvářely tzv. </a:t>
            </a:r>
            <a:r>
              <a:rPr lang="cs-CZ" u="sng" dirty="0" smtClean="0"/>
              <a:t>stromatolity: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hřibovité útvary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vznikají usazováním uhličitanu vápenatého ve stěnách sinic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existují dodnes - Austrálie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rostou: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ve vodě, ve vlhké půdě, na kůře stromů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všudypřítomné ve všech biotopech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symbióza 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 lišejníky, játrovkami, kapradinami, nahosemennými rostlinami, </a:t>
            </a:r>
            <a:r>
              <a:rPr lang="cs-CZ" dirty="0" err="1" smtClean="0"/>
              <a:t>orchideemi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žijí i v dutých chlupech ledních medvědů a lenochodů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</TotalTime>
  <Words>388</Words>
  <Application>Microsoft Office PowerPoint</Application>
  <PresentationFormat>Předvádění na obrazovce (4:3)</PresentationFormat>
  <Paragraphs>79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Franklin Gothic Book</vt:lpstr>
      <vt:lpstr>Franklin Gothic Medium</vt:lpstr>
      <vt:lpstr>Wingdings</vt:lpstr>
      <vt:lpstr>Wingdings 2</vt:lpstr>
      <vt:lpstr>Cesta</vt:lpstr>
      <vt:lpstr>sinice</vt:lpstr>
      <vt:lpstr>sinice</vt:lpstr>
      <vt:lpstr>sinice</vt:lpstr>
      <vt:lpstr>sinice</vt:lpstr>
      <vt:lpstr>sinice</vt:lpstr>
      <vt:lpstr>sinice</vt:lpstr>
      <vt:lpstr>sinice</vt:lpstr>
      <vt:lpstr>sinice</vt:lpstr>
      <vt:lpstr>sinice</vt:lpstr>
      <vt:lpstr>sinice</vt:lpstr>
      <vt:lpstr>vodní květ</vt:lpstr>
      <vt:lpstr>Prezentace aplikace PowerPoint</vt:lpstr>
      <vt:lpstr>popiš stavbu  sinice</vt:lpstr>
      <vt:lpstr>Prezentace aplikace PowerPoint</vt:lpstr>
      <vt:lpstr>Prezentace aplikace PowerPoint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sinice</dc:title>
  <dc:creator>Gymnázium</dc:creator>
  <cp:lastModifiedBy>Foller Jiří</cp:lastModifiedBy>
  <cp:revision>16</cp:revision>
  <dcterms:created xsi:type="dcterms:W3CDTF">2014-04-10T15:21:08Z</dcterms:created>
  <dcterms:modified xsi:type="dcterms:W3CDTF">2014-12-03T10:05:15Z</dcterms:modified>
</cp:coreProperties>
</file>