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6" r:id="rId12"/>
    <p:sldId id="277" r:id="rId13"/>
    <p:sldId id="268" r:id="rId14"/>
    <p:sldId id="270" r:id="rId15"/>
    <p:sldId id="279" r:id="rId16"/>
    <p:sldId id="28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METABOLISMUS BUŇKY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413338"/>
            <a:ext cx="5454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97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7407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3 Etapy buněčné respirace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cs-CZ" sz="3000" dirty="0" smtClean="0"/>
              <a:t>glykolýza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cs-CZ" sz="3000" dirty="0" err="1" smtClean="0"/>
              <a:t>Krebsův</a:t>
            </a:r>
            <a:r>
              <a:rPr lang="cs-CZ" sz="3000" dirty="0" smtClean="0"/>
              <a:t> cyklus neboli  </a:t>
            </a:r>
            <a:r>
              <a:rPr lang="cs-CZ" sz="2800" dirty="0" smtClean="0"/>
              <a:t>cyklus kyseliny citronové</a:t>
            </a:r>
            <a:endParaRPr lang="cs-CZ" sz="3000" dirty="0" smtClean="0"/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cs-CZ" sz="3000" dirty="0" smtClean="0"/>
              <a:t>elektron – transportní řetězec a oxidativní fosforylace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err="1" smtClean="0"/>
              <a:t>krebsův</a:t>
            </a:r>
            <a:r>
              <a:rPr lang="cs-CZ" dirty="0" smtClean="0"/>
              <a:t> cyklus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neboli cyklus kyseliny citronové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vzniká: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CO2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elektrony s vysokým obsahem energie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probíhá v mitochondriích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průběh: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pyruvát</a:t>
            </a:r>
            <a:r>
              <a:rPr lang="cs-CZ" dirty="0" smtClean="0"/>
              <a:t> ( kyselina </a:t>
            </a:r>
            <a:r>
              <a:rPr lang="cs-CZ" dirty="0" err="1" smtClean="0"/>
              <a:t>pyrohroznová</a:t>
            </a:r>
            <a:r>
              <a:rPr lang="cs-CZ" dirty="0" smtClean="0"/>
              <a:t>) odbourán na CO</a:t>
            </a:r>
            <a:r>
              <a:rPr lang="cs-CZ" baseline="-25000" dirty="0" smtClean="0"/>
              <a:t>2</a:t>
            </a:r>
            <a:r>
              <a:rPr lang="cs-CZ" dirty="0" smtClean="0"/>
              <a:t> ( dekarboxylace) =&gt; vznik CO</a:t>
            </a:r>
            <a:r>
              <a:rPr lang="cs-CZ" baseline="-25000" dirty="0" smtClean="0"/>
              <a:t>2</a:t>
            </a:r>
            <a:r>
              <a:rPr lang="cs-CZ" dirty="0" smtClean="0"/>
              <a:t>  !!!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odňaty vodíky ( dehydrogenace)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vzniká acetyl – </a:t>
            </a:r>
            <a:r>
              <a:rPr lang="cs-CZ" dirty="0" err="1" smtClean="0"/>
              <a:t>CoA</a:t>
            </a:r>
            <a:r>
              <a:rPr lang="cs-CZ" dirty="0" smtClean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300" dirty="0" smtClean="0">
                <a:latin typeface="+mn-lt"/>
                <a:ea typeface="+mn-ea"/>
                <a:cs typeface="+mn-cs"/>
              </a:rPr>
              <a:t>Elektron – transportní řetězec a oxidativní fosforylace</a:t>
            </a:r>
            <a:r>
              <a:rPr lang="cs-CZ" dirty="0" smtClean="0">
                <a:latin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cs-CZ" dirty="0" smtClean="0"/>
              <a:t>odebrané vodíky jsou oxidovány v elektron – transportním řetězci dýchacím řetězci vzdušným kyslíkem na vodu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cs-CZ" dirty="0" smtClean="0"/>
              <a:t>uvolní se značné množství energie =&gt; vznik ATP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cs-CZ" dirty="0" smtClean="0"/>
              <a:t>ATP vzniká </a:t>
            </a:r>
            <a:r>
              <a:rPr lang="cs-CZ" u="sng" dirty="0" smtClean="0"/>
              <a:t>oxidativní fosforylací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cs-CZ" dirty="0" smtClean="0"/>
              <a:t>probíhá ve vnitřní membráně mitochondrií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mtClean="0"/>
              <a:t>Celkový výtěžek buněčné respirace</a:t>
            </a:r>
          </a:p>
        </p:txBody>
      </p:sp>
      <p:pic>
        <p:nvPicPr>
          <p:cNvPr id="30723" name="Picture 3" descr="C:\orko\obrazky\respirace\09-16-CellRespirReview-L.gif"/>
          <p:cNvPicPr>
            <a:picLocks noChangeAspect="1" noChangeArrowheads="1"/>
          </p:cNvPicPr>
          <p:nvPr/>
        </p:nvPicPr>
        <p:blipFill>
          <a:blip r:embed="rId2" cstate="print"/>
          <a:srcRect b="3787"/>
          <a:stretch>
            <a:fillRect/>
          </a:stretch>
        </p:blipFill>
        <p:spPr bwMode="auto">
          <a:xfrm>
            <a:off x="323528" y="1268760"/>
            <a:ext cx="84969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9215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smtClean="0"/>
              <a:t>Aerobní a anaerobní odbourávání - schéma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419475" y="1125538"/>
            <a:ext cx="2286000" cy="4699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kyselina pyrohroznová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3203575" y="1773238"/>
            <a:ext cx="14478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48200" y="1752600"/>
            <a:ext cx="1447800" cy="6096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524000" y="1755775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cs-CZ" sz="1600" b="1">
                <a:latin typeface="Comic Sans MS" pitchFamily="66" charset="0"/>
              </a:rPr>
              <a:t>aerobní odbourávání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791200" y="1831975"/>
            <a:ext cx="2352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cs-CZ" sz="1600" b="1">
                <a:latin typeface="Comic Sans MS" pitchFamily="66" charset="0"/>
              </a:rPr>
              <a:t>anaerobní odbourávání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371600" y="2287588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acetylkoenzym A</a:t>
            </a: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2438400" y="2744788"/>
            <a:ext cx="0" cy="528637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1524000" y="3276600"/>
            <a:ext cx="1905000" cy="1905000"/>
          </a:xfrm>
          <a:prstGeom prst="ellipse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736725" y="3733800"/>
            <a:ext cx="15398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cs-CZ" sz="1600" b="1">
                <a:latin typeface="Comic Sans MS" pitchFamily="66" charset="0"/>
              </a:rPr>
              <a:t>citrátový cyklus </a:t>
            </a:r>
          </a:p>
          <a:p>
            <a:pPr algn="ctr"/>
            <a:r>
              <a:rPr kumimoji="1" lang="cs-CZ" sz="1600" b="1">
                <a:latin typeface="Comic Sans MS" pitchFamily="66" charset="0"/>
              </a:rPr>
              <a:t>+ </a:t>
            </a:r>
          </a:p>
          <a:p>
            <a:pPr algn="ctr"/>
            <a:r>
              <a:rPr kumimoji="1" lang="cs-CZ" sz="1600" b="1">
                <a:latin typeface="Comic Sans MS" pitchFamily="66" charset="0"/>
              </a:rPr>
              <a:t>dýchací řetězec</a:t>
            </a:r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2514600" y="5181600"/>
            <a:ext cx="0" cy="457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1447800" y="5638800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CO</a:t>
            </a:r>
            <a:r>
              <a:rPr kumimoji="1" lang="cs-CZ" sz="1600" b="1" baseline="-25000">
                <a:latin typeface="Comic Sans MS" pitchFamily="66" charset="0"/>
              </a:rPr>
              <a:t>2</a:t>
            </a:r>
            <a:r>
              <a:rPr kumimoji="1" lang="cs-CZ" sz="1600" b="1">
                <a:latin typeface="Comic Sans MS" pitchFamily="66" charset="0"/>
              </a:rPr>
              <a:t>, H</a:t>
            </a:r>
            <a:r>
              <a:rPr kumimoji="1" lang="cs-CZ" sz="1600" b="1" baseline="-25000">
                <a:latin typeface="Comic Sans MS" pitchFamily="66" charset="0"/>
              </a:rPr>
              <a:t>2</a:t>
            </a:r>
            <a:r>
              <a:rPr kumimoji="1" lang="cs-CZ" sz="1600" b="1">
                <a:latin typeface="Comic Sans MS" pitchFamily="66" charset="0"/>
              </a:rPr>
              <a:t>O + energie</a:t>
            </a:r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6096000" y="2362200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5410200" y="2667000"/>
            <a:ext cx="6858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6096000" y="2667000"/>
            <a:ext cx="7620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3886200" y="3200400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mléčné kvašení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6705600" y="3200400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alkoholové kvašení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3779838" y="5661025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kyselina mléčná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6629400" y="5638800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ethanol</a:t>
            </a:r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4953000" y="3657600"/>
            <a:ext cx="0" cy="1981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7772400" y="3657600"/>
            <a:ext cx="0" cy="1981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9215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dirty="0" smtClean="0"/>
              <a:t>Pracovní list - doplň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419475" y="1125538"/>
            <a:ext cx="2286000" cy="4699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 dirty="0" smtClean="0">
                <a:latin typeface="Comic Sans MS" pitchFamily="66" charset="0"/>
              </a:rPr>
              <a:t>kyselina…………………</a:t>
            </a:r>
            <a:endParaRPr kumimoji="1" lang="cs-CZ" sz="1600" b="1" dirty="0">
              <a:latin typeface="Comic Sans MS" pitchFamily="66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3203575" y="1773238"/>
            <a:ext cx="14478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48200" y="1752600"/>
            <a:ext cx="1447800" cy="6096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524000" y="1755775"/>
            <a:ext cx="21996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cs-CZ" sz="1600" b="1" dirty="0" smtClean="0">
                <a:latin typeface="Comic Sans MS" pitchFamily="66" charset="0"/>
              </a:rPr>
              <a:t>……</a:t>
            </a:r>
            <a:r>
              <a:rPr kumimoji="1" lang="cs-CZ" sz="1600" b="1" dirty="0" err="1" smtClean="0">
                <a:latin typeface="Comic Sans MS" pitchFamily="66" charset="0"/>
              </a:rPr>
              <a:t>robní</a:t>
            </a:r>
            <a:r>
              <a:rPr kumimoji="1" lang="cs-CZ" sz="1600" b="1" dirty="0" smtClean="0">
                <a:latin typeface="Comic Sans MS" pitchFamily="66" charset="0"/>
              </a:rPr>
              <a:t> </a:t>
            </a:r>
            <a:r>
              <a:rPr kumimoji="1" lang="cs-CZ" sz="1600" b="1" dirty="0">
                <a:latin typeface="Comic Sans MS" pitchFamily="66" charset="0"/>
              </a:rPr>
              <a:t>odbourávání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791200" y="1831975"/>
            <a:ext cx="2356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cs-CZ" sz="1600" b="1" dirty="0" smtClean="0">
                <a:latin typeface="Comic Sans MS" pitchFamily="66" charset="0"/>
              </a:rPr>
              <a:t>…..</a:t>
            </a:r>
            <a:r>
              <a:rPr kumimoji="1" lang="cs-CZ" sz="1600" b="1" dirty="0" err="1" smtClean="0">
                <a:latin typeface="Comic Sans MS" pitchFamily="66" charset="0"/>
              </a:rPr>
              <a:t>erobní</a:t>
            </a:r>
            <a:r>
              <a:rPr kumimoji="1" lang="cs-CZ" sz="1600" b="1" dirty="0" smtClean="0">
                <a:latin typeface="Comic Sans MS" pitchFamily="66" charset="0"/>
              </a:rPr>
              <a:t> </a:t>
            </a:r>
            <a:r>
              <a:rPr kumimoji="1" lang="cs-CZ" sz="1600" b="1" dirty="0">
                <a:latin typeface="Comic Sans MS" pitchFamily="66" charset="0"/>
              </a:rPr>
              <a:t>odbourávání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371600" y="2287588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>
                <a:latin typeface="Comic Sans MS" pitchFamily="66" charset="0"/>
              </a:rPr>
              <a:t>acetylkoenzym A</a:t>
            </a: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2438400" y="2744788"/>
            <a:ext cx="0" cy="528637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78" name="Oval 10"/>
          <p:cNvSpPr>
            <a:spLocks noChangeArrowheads="1"/>
          </p:cNvSpPr>
          <p:nvPr/>
        </p:nvSpPr>
        <p:spPr bwMode="auto">
          <a:xfrm>
            <a:off x="1524000" y="3276600"/>
            <a:ext cx="1905000" cy="1905000"/>
          </a:xfrm>
          <a:prstGeom prst="ellipse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736725" y="3733800"/>
            <a:ext cx="15398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cs-CZ" sz="1600" b="1" dirty="0" smtClean="0">
                <a:latin typeface="Comic Sans MS" pitchFamily="66" charset="0"/>
              </a:rPr>
              <a:t>……………… </a:t>
            </a:r>
            <a:r>
              <a:rPr kumimoji="1" lang="cs-CZ" sz="1600" b="1" dirty="0">
                <a:latin typeface="Comic Sans MS" pitchFamily="66" charset="0"/>
              </a:rPr>
              <a:t>cyklus </a:t>
            </a:r>
          </a:p>
          <a:p>
            <a:pPr algn="ctr"/>
            <a:r>
              <a:rPr kumimoji="1" lang="cs-CZ" sz="1600" b="1" dirty="0">
                <a:latin typeface="Comic Sans MS" pitchFamily="66" charset="0"/>
              </a:rPr>
              <a:t>+ </a:t>
            </a:r>
          </a:p>
          <a:p>
            <a:pPr algn="ctr"/>
            <a:r>
              <a:rPr kumimoji="1" lang="cs-CZ" sz="1600" b="1" dirty="0">
                <a:latin typeface="Comic Sans MS" pitchFamily="66" charset="0"/>
              </a:rPr>
              <a:t>dýchací řetězec</a:t>
            </a:r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2514600" y="5181600"/>
            <a:ext cx="0" cy="457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1447800" y="5638800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cs-CZ" sz="1600" b="1" dirty="0">
              <a:latin typeface="Comic Sans MS" pitchFamily="66" charset="0"/>
            </a:endParaRPr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6096000" y="2362200"/>
            <a:ext cx="0" cy="3048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5410200" y="2667000"/>
            <a:ext cx="6858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6096000" y="2667000"/>
            <a:ext cx="762000" cy="5334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3886200" y="3200400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 dirty="0" smtClean="0">
                <a:latin typeface="Comic Sans MS" pitchFamily="66" charset="0"/>
              </a:rPr>
              <a:t>………… kvašení</a:t>
            </a:r>
            <a:endParaRPr kumimoji="1" lang="cs-CZ" sz="1600" b="1" dirty="0">
              <a:latin typeface="Comic Sans MS" pitchFamily="66" charset="0"/>
            </a:endParaRP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6705600" y="3200400"/>
            <a:ext cx="2133600" cy="4572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1" lang="cs-CZ" sz="1600" b="1" dirty="0" smtClean="0">
                <a:latin typeface="Comic Sans MS" pitchFamily="66" charset="0"/>
              </a:rPr>
              <a:t>…………. </a:t>
            </a:r>
            <a:r>
              <a:rPr kumimoji="1" lang="cs-CZ" sz="1600" b="1" dirty="0">
                <a:latin typeface="Comic Sans MS" pitchFamily="66" charset="0"/>
              </a:rPr>
              <a:t>kvašení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3779838" y="5661025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cs-CZ" sz="1600" b="1" dirty="0">
              <a:latin typeface="Comic Sans MS" pitchFamily="66" charset="0"/>
            </a:endParaRP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6629400" y="5638800"/>
            <a:ext cx="2133600" cy="4572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cs-CZ" sz="1600" b="1" dirty="0">
              <a:latin typeface="Comic Sans MS" pitchFamily="66" charset="0"/>
            </a:endParaRPr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4953000" y="3657600"/>
            <a:ext cx="0" cy="1981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7772400" y="3657600"/>
            <a:ext cx="0" cy="198120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 type="arrow" w="med" len="med"/>
          </a:ln>
        </p:spPr>
        <p:txBody>
          <a:bodyPr wrap="none"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ZDROJE</a:t>
            </a:r>
          </a:p>
        </p:txBody>
      </p:sp>
      <p:sp>
        <p:nvSpPr>
          <p:cNvPr id="21094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/>
              <a:t>CHALUPOVÁ-KARLOVSKÁ, Vlastimila. </a:t>
            </a:r>
            <a:r>
              <a:rPr lang="cs-CZ" sz="2000" i="1" dirty="0" smtClean="0"/>
              <a:t>Obecná biologie</a:t>
            </a:r>
            <a:r>
              <a:rPr lang="cs-CZ" sz="2000" dirty="0" smtClean="0"/>
              <a:t>: </a:t>
            </a:r>
            <a:r>
              <a:rPr lang="cs-CZ" sz="2000" i="1" dirty="0" smtClean="0"/>
              <a:t>středoškolská učebnice : evoluce, biologie buňky, genetika : s 558 řešenými testovými otázkami</a:t>
            </a:r>
            <a:r>
              <a:rPr lang="cs-CZ" sz="2000" dirty="0" smtClean="0"/>
              <a:t>. 2., </a:t>
            </a:r>
            <a:r>
              <a:rPr lang="cs-CZ" sz="2000" dirty="0" err="1" smtClean="0"/>
              <a:t>opr</a:t>
            </a:r>
            <a:r>
              <a:rPr lang="cs-CZ" sz="2000" dirty="0" smtClean="0"/>
              <a:t>. </a:t>
            </a:r>
            <a:r>
              <a:rPr lang="cs-CZ" sz="2000" dirty="0" err="1" smtClean="0"/>
              <a:t>vyd</a:t>
            </a:r>
            <a:r>
              <a:rPr lang="cs-CZ" sz="2000" dirty="0" smtClean="0"/>
              <a:t>. Olomouc: Nakladatelství Olomouc, 2010, 206 s. ISBN 978-807-1822-820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/>
              <a:t>KUBIŠTA, Václav. </a:t>
            </a:r>
            <a:r>
              <a:rPr lang="cs-CZ" sz="2000" i="1" dirty="0" smtClean="0"/>
              <a:t>Obecná biologie</a:t>
            </a:r>
            <a:r>
              <a:rPr lang="cs-CZ" sz="2000" dirty="0" smtClean="0"/>
              <a:t>: </a:t>
            </a:r>
            <a:r>
              <a:rPr lang="cs-CZ" sz="2000" i="1" dirty="0" smtClean="0"/>
              <a:t>úvodní učební text biologie pro 1. ročník gymnázií</a:t>
            </a:r>
            <a:r>
              <a:rPr lang="cs-CZ" sz="2000" dirty="0" smtClean="0"/>
              <a:t>. 3. </a:t>
            </a:r>
            <a:r>
              <a:rPr lang="cs-CZ" sz="2000" dirty="0" err="1" smtClean="0"/>
              <a:t>upr</a:t>
            </a:r>
            <a:r>
              <a:rPr lang="cs-CZ" sz="2000" dirty="0" smtClean="0"/>
              <a:t>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Fortuna, c2000, 103 s. ISBN 80-716-8714-6.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/>
              <a:t>ZÁVODSKÁ, Radka. </a:t>
            </a:r>
            <a:r>
              <a:rPr lang="cs-CZ" sz="2000" i="1" dirty="0" smtClean="0"/>
              <a:t>Biologie buněk</a:t>
            </a:r>
            <a:r>
              <a:rPr lang="cs-CZ" sz="2000" dirty="0" smtClean="0"/>
              <a:t>: </a:t>
            </a:r>
            <a:r>
              <a:rPr lang="cs-CZ" sz="2000" i="1" dirty="0" smtClean="0"/>
              <a:t>základy cytologie, bakteriologie, virologie</a:t>
            </a:r>
            <a:r>
              <a:rPr lang="cs-CZ" sz="2000" dirty="0" smtClean="0"/>
              <a:t>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2006, 160 s. ISBN 80-869-6015-3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cs-CZ" sz="2000" dirty="0" smtClean="0"/>
              <a:t>JELÍNEK, Jan a Vladimír ZICHÁČEK. </a:t>
            </a:r>
            <a:r>
              <a:rPr lang="cs-CZ" sz="2000" i="1" dirty="0" smtClean="0"/>
              <a:t>Biologie pro gymnázia: teoretická a praktická část</a:t>
            </a:r>
            <a:r>
              <a:rPr lang="cs-CZ" sz="2000" dirty="0" smtClean="0"/>
              <a:t>. 2. </a:t>
            </a:r>
            <a:r>
              <a:rPr lang="cs-CZ" sz="2000" dirty="0" err="1" smtClean="0"/>
              <a:t>dopl</a:t>
            </a:r>
            <a:r>
              <a:rPr lang="cs-CZ" sz="2000" dirty="0" smtClean="0"/>
              <a:t>. a </a:t>
            </a:r>
            <a:r>
              <a:rPr lang="cs-CZ" sz="2000" dirty="0" err="1" smtClean="0"/>
              <a:t>rozš</a:t>
            </a:r>
            <a:r>
              <a:rPr lang="cs-CZ" sz="2000" dirty="0" smtClean="0"/>
              <a:t>. </a:t>
            </a:r>
            <a:r>
              <a:rPr lang="cs-CZ" sz="2000" dirty="0" err="1" smtClean="0"/>
              <a:t>vyd</a:t>
            </a:r>
            <a:r>
              <a:rPr lang="cs-CZ" sz="2000" dirty="0" smtClean="0"/>
              <a:t>. Olomouc: Nakladatelství Olomouc, 1998. ISBN 80-718-2050-4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METABOLISMUS BUŇKY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 buňce probíhají současně 2 děje:</a:t>
            </a:r>
          </a:p>
          <a:p>
            <a:pPr>
              <a:buFont typeface="Wingdings" pitchFamily="2" charset="2"/>
              <a:buChar char="Ø"/>
            </a:pPr>
            <a:r>
              <a:rPr lang="cs-CZ" b="1" u="sng" dirty="0" smtClean="0"/>
              <a:t>anabolismus: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syntéza složitějších látek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spotřeba energie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endergonické</a:t>
            </a:r>
            <a:r>
              <a:rPr lang="cs-CZ" dirty="0" smtClean="0"/>
              <a:t> děje</a:t>
            </a:r>
          </a:p>
          <a:p>
            <a:pPr>
              <a:buFont typeface="Wingdings" pitchFamily="2" charset="2"/>
              <a:buChar char="Ø"/>
            </a:pPr>
            <a:r>
              <a:rPr lang="cs-CZ" b="1" u="sng" dirty="0" smtClean="0"/>
              <a:t>katabolismus: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štěpení složitých látek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uvolnění energie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exergonické děje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fotosyntéza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přeměna energie světelné na chemickou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proces udržující život na Zemi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přeměna jednoduchých anorganických látek (CO</a:t>
            </a:r>
            <a:r>
              <a:rPr lang="cs-CZ" baseline="-25000" dirty="0" smtClean="0"/>
              <a:t>2</a:t>
            </a:r>
            <a:r>
              <a:rPr lang="cs-CZ" dirty="0" smtClean="0"/>
              <a:t> a H</a:t>
            </a:r>
            <a:r>
              <a:rPr lang="cs-CZ" baseline="-25000" dirty="0" smtClean="0"/>
              <a:t>2</a:t>
            </a:r>
            <a:r>
              <a:rPr lang="cs-CZ" dirty="0" smtClean="0"/>
              <a:t>O na organické  ( cukry) - </a:t>
            </a:r>
            <a:r>
              <a:rPr lang="cs-CZ" u="sng" dirty="0" smtClean="0"/>
              <a:t>anabolismus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fotosyntetický aparát: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chloroplasty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fotosyntéza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funkce  barviv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zachycují světelnou E – ionizovaný stav &gt; uvolňují </a:t>
            </a:r>
            <a:r>
              <a:rPr lang="cs-CZ" dirty="0" err="1" smtClean="0"/>
              <a:t>energenicky</a:t>
            </a:r>
            <a:r>
              <a:rPr lang="cs-CZ" dirty="0" smtClean="0"/>
              <a:t> bohatý elektron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základní  barviva : chlorofyly a, b, c, d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jiná barviva : karoteny, xantofyly, </a:t>
            </a:r>
            <a:r>
              <a:rPr lang="cs-CZ" dirty="0" err="1" smtClean="0"/>
              <a:t>fykocyanin</a:t>
            </a:r>
            <a:r>
              <a:rPr lang="cs-CZ" dirty="0" smtClean="0"/>
              <a:t>, </a:t>
            </a:r>
            <a:r>
              <a:rPr lang="cs-CZ" dirty="0" err="1" smtClean="0"/>
              <a:t>fykoerytrin</a:t>
            </a:r>
            <a:r>
              <a:rPr lang="cs-CZ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všechna barviva předávají energii chlorofylu </a:t>
            </a:r>
            <a:r>
              <a:rPr lang="cs-CZ" u="sng" dirty="0" smtClean="0"/>
              <a:t>a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 marL="514350" indent="-514350"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 fotosyntézy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1. primární procesy = světelná fáze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probíhá na membráně </a:t>
            </a:r>
            <a:r>
              <a:rPr lang="cs-CZ" dirty="0" err="1" smtClean="0"/>
              <a:t>thylakoidů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syntéza ATP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tvorba redukčního činidla -  NADPH + 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fotolýza vody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2. sekundární procesy = temnostní fáze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probíhá ve stromatu chloroplastů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Calvinův cyklus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fixace CO2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rubisko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ribulóza - 1,5 </a:t>
            </a:r>
            <a:r>
              <a:rPr lang="cs-CZ" dirty="0" err="1" smtClean="0"/>
              <a:t>bifosfát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vzniká glukóza &gt; škrob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uvolňování energie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energie obsažená v organických látkách se musí uvolňovat jako ATP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část energie se uvolňuje ve formě tepla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fosforylace = syntéza ATP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uvolňování energie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štěpení energeticky bohatých sloučenin ( cukrů, tuků) probíhá: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a) bez přístupu O2  &gt; </a:t>
            </a:r>
            <a:r>
              <a:rPr lang="cs-CZ" u="sng" dirty="0" smtClean="0"/>
              <a:t>anaerobní glykolýzou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probíhá v cytoplazmě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zisk malý =  </a:t>
            </a:r>
            <a:r>
              <a:rPr lang="cs-CZ" b="1" u="sng" dirty="0" smtClean="0"/>
              <a:t>2 ATP/ 1 molekulu glukózy !!!!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b) s využitím O2 &gt; </a:t>
            </a:r>
            <a:r>
              <a:rPr lang="cs-CZ" u="sng" dirty="0" smtClean="0"/>
              <a:t>oxidativní fosforylace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vázáno na membrány mitochondrií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mnohem výhodnější zisk </a:t>
            </a:r>
            <a:r>
              <a:rPr lang="cs-CZ" b="1" dirty="0" smtClean="0"/>
              <a:t>36 molekul ATP/1 molekulu glukózy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anaerobní glykolýza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vývojově původnější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dokáží všechny buňky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glukóza se štěpí na kyselinu </a:t>
            </a:r>
            <a:r>
              <a:rPr lang="cs-CZ" dirty="0" err="1" smtClean="0"/>
              <a:t>pyrohroznovou</a:t>
            </a:r>
            <a:r>
              <a:rPr lang="cs-CZ" dirty="0" smtClean="0"/>
              <a:t> = </a:t>
            </a:r>
            <a:r>
              <a:rPr lang="cs-CZ" b="1" u="sng" dirty="0" err="1" smtClean="0"/>
              <a:t>pyruvát</a:t>
            </a:r>
            <a:r>
              <a:rPr lang="cs-CZ" b="1" u="sng" dirty="0" smtClean="0"/>
              <a:t> C3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pyruvát</a:t>
            </a:r>
            <a:r>
              <a:rPr lang="cs-CZ" dirty="0" smtClean="0"/>
              <a:t> převeden: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a) </a:t>
            </a:r>
            <a:r>
              <a:rPr lang="cs-CZ" dirty="0" err="1" smtClean="0"/>
              <a:t>ethanol</a:t>
            </a:r>
            <a:r>
              <a:rPr lang="cs-CZ" dirty="0" smtClean="0"/>
              <a:t> – alkoholové kvašení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b)  kyselina mléčná – mléčné kvašení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anaerobní glykolýza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zisk velmi malý 2 ATP/ 1 molekulu glukózy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probíhá v cytoplazmě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nižším organismům stačí  2 ATP k životu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ATP vzniká výlučně </a:t>
            </a:r>
            <a:r>
              <a:rPr lang="cs-CZ" u="sng" dirty="0" smtClean="0"/>
              <a:t>substrátovou fosforylací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87</TotalTime>
  <Words>617</Words>
  <Application>Microsoft Office PowerPoint</Application>
  <PresentationFormat>Předvádění na obrazovce (4:3)</PresentationFormat>
  <Paragraphs>115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Arial</vt:lpstr>
      <vt:lpstr>Comic Sans MS</vt:lpstr>
      <vt:lpstr>Franklin Gothic Book</vt:lpstr>
      <vt:lpstr>Franklin Gothic Medium</vt:lpstr>
      <vt:lpstr>Times New Roman</vt:lpstr>
      <vt:lpstr>Wingdings</vt:lpstr>
      <vt:lpstr>Wingdings 2</vt:lpstr>
      <vt:lpstr>Cesta</vt:lpstr>
      <vt:lpstr>METABOLISMUS BUŇKY</vt:lpstr>
      <vt:lpstr>METABOLISMUS BUŇKY</vt:lpstr>
      <vt:lpstr>fotosyntéza</vt:lpstr>
      <vt:lpstr>fotosyntéza</vt:lpstr>
      <vt:lpstr>průběh  fotosyntézy</vt:lpstr>
      <vt:lpstr>uvolňování energie</vt:lpstr>
      <vt:lpstr>uvolňování energie</vt:lpstr>
      <vt:lpstr>anaerobní glykolýza</vt:lpstr>
      <vt:lpstr>anaerobní glykolýza</vt:lpstr>
      <vt:lpstr>3 Etapy buněčné respirace</vt:lpstr>
      <vt:lpstr> krebsův cyklus</vt:lpstr>
      <vt:lpstr>Elektron – transportní řetězec a oxidativní fosforylace </vt:lpstr>
      <vt:lpstr>Celkový výtěžek buněčné respirace</vt:lpstr>
      <vt:lpstr>Aerobní a anaerobní odbourávání - schéma</vt:lpstr>
      <vt:lpstr>Pracovní list - doplň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METABOLISMUS BUŇKY</dc:title>
  <dc:creator>Gymnázium</dc:creator>
  <cp:lastModifiedBy>Foller Jiří</cp:lastModifiedBy>
  <cp:revision>27</cp:revision>
  <dcterms:created xsi:type="dcterms:W3CDTF">2013-11-20T18:50:25Z</dcterms:created>
  <dcterms:modified xsi:type="dcterms:W3CDTF">2014-12-03T10:10:29Z</dcterms:modified>
</cp:coreProperties>
</file>