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286" r:id="rId4"/>
    <p:sldId id="299" r:id="rId5"/>
    <p:sldId id="300" r:id="rId6"/>
    <p:sldId id="305" r:id="rId7"/>
    <p:sldId id="301" r:id="rId8"/>
    <p:sldId id="302" r:id="rId9"/>
    <p:sldId id="291" r:id="rId10"/>
    <p:sldId id="311" r:id="rId11"/>
    <p:sldId id="312" r:id="rId12"/>
    <p:sldId id="308" r:id="rId13"/>
    <p:sldId id="309" r:id="rId14"/>
    <p:sldId id="310" r:id="rId15"/>
    <p:sldId id="29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70" d="100"/>
          <a:sy n="70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DĚLENÍ BUNĚK - </a:t>
            </a:r>
            <a:r>
              <a:rPr lang="cs-CZ" dirty="0" smtClean="0">
                <a:effectLst/>
              </a:rPr>
              <a:t>MITÓZA</a:t>
            </a:r>
            <a:endParaRPr lang="cs-CZ" dirty="0">
              <a:effectLst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774912" y="2408872"/>
            <a:ext cx="56703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95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MITÓZA</a:t>
            </a:r>
            <a:endParaRPr lang="cs-CZ" dirty="0"/>
          </a:p>
        </p:txBody>
      </p:sp>
      <p:pic>
        <p:nvPicPr>
          <p:cNvPr id="4" name="Picture 5" descr="Scan10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741" r="9259" b="24193"/>
          <a:stretch>
            <a:fillRect/>
          </a:stretch>
        </p:blipFill>
        <p:spPr>
          <a:xfrm>
            <a:off x="1691680" y="2852936"/>
            <a:ext cx="5832648" cy="2088232"/>
          </a:xfrm>
          <a:noFill/>
        </p:spPr>
      </p:pic>
      <p:sp>
        <p:nvSpPr>
          <p:cNvPr id="5" name="TextovéPole 4"/>
          <p:cNvSpPr txBox="1"/>
          <p:nvPr/>
        </p:nvSpPr>
        <p:spPr>
          <a:xfrm>
            <a:off x="1691680" y="4869160"/>
            <a:ext cx="108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PROFÁZE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419872" y="4869160"/>
            <a:ext cx="1207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METAFÁZE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076056" y="4869160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ANAFÁZE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588224" y="4941168"/>
            <a:ext cx="1165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TELOFÁZE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MITÓZA</a:t>
            </a:r>
            <a:endParaRPr lang="cs-CZ" dirty="0"/>
          </a:p>
        </p:txBody>
      </p:sp>
      <p:pic>
        <p:nvPicPr>
          <p:cNvPr id="4" name="Picture 5" descr="Scan10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3466" r="10343" b="24193"/>
          <a:stretch>
            <a:fillRect/>
          </a:stretch>
        </p:blipFill>
        <p:spPr>
          <a:xfrm>
            <a:off x="467544" y="2420888"/>
            <a:ext cx="1440160" cy="1800200"/>
          </a:xfrm>
          <a:noFill/>
        </p:spPr>
      </p:pic>
      <p:pic>
        <p:nvPicPr>
          <p:cNvPr id="5" name="Picture 5" descr="Scan10007"/>
          <p:cNvPicPr>
            <a:picLocks noChangeAspect="1" noChangeArrowheads="1"/>
          </p:cNvPicPr>
          <p:nvPr/>
        </p:nvPicPr>
        <p:blipFill>
          <a:blip r:embed="rId2" cstate="print"/>
          <a:srcRect l="35632" t="7960" r="44828" b="28363"/>
          <a:stretch>
            <a:fillRect/>
          </a:stretch>
        </p:blipFill>
        <p:spPr>
          <a:xfrm>
            <a:off x="7092280" y="2492896"/>
            <a:ext cx="1224136" cy="1728192"/>
          </a:xfrm>
          <a:prstGeom prst="rect">
            <a:avLst/>
          </a:prstGeom>
          <a:noFill/>
        </p:spPr>
      </p:pic>
      <p:pic>
        <p:nvPicPr>
          <p:cNvPr id="6" name="Picture 5" descr="Scan10007"/>
          <p:cNvPicPr>
            <a:picLocks noChangeAspect="1" noChangeArrowheads="1"/>
          </p:cNvPicPr>
          <p:nvPr/>
        </p:nvPicPr>
        <p:blipFill>
          <a:blip r:embed="rId2" cstate="print"/>
          <a:srcRect l="15958" t="13266" r="63352" b="24193"/>
          <a:stretch>
            <a:fillRect/>
          </a:stretch>
        </p:blipFill>
        <p:spPr>
          <a:xfrm>
            <a:off x="4427984" y="2492896"/>
            <a:ext cx="1584176" cy="1697360"/>
          </a:xfrm>
          <a:prstGeom prst="rect">
            <a:avLst/>
          </a:prstGeom>
          <a:noFill/>
        </p:spPr>
      </p:pic>
      <p:pic>
        <p:nvPicPr>
          <p:cNvPr id="7" name="Picture 5" descr="Scan10007"/>
          <p:cNvPicPr>
            <a:picLocks noChangeAspect="1" noChangeArrowheads="1"/>
          </p:cNvPicPr>
          <p:nvPr/>
        </p:nvPicPr>
        <p:blipFill>
          <a:blip r:embed="rId2" cstate="print"/>
          <a:srcRect l="55173" t="5179" r="24137" b="33797"/>
          <a:stretch>
            <a:fillRect/>
          </a:stretch>
        </p:blipFill>
        <p:spPr>
          <a:xfrm>
            <a:off x="2483768" y="2492896"/>
            <a:ext cx="1296144" cy="1656184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2267744" y="5229200"/>
            <a:ext cx="399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POPIŠ FÁZE A SROVNEJ PODLE POŘADÍ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schématický</a:t>
            </a:r>
            <a:r>
              <a:rPr lang="cs-CZ" dirty="0" smtClean="0"/>
              <a:t> průběh mitotického dělení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372" t="15139" r="4026" b="18801"/>
          <a:stretch>
            <a:fillRect/>
          </a:stretch>
        </p:blipFill>
        <p:spPr bwMode="auto">
          <a:xfrm>
            <a:off x="2267744" y="1484784"/>
            <a:ext cx="48965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popiš obrázek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90" y="1554163"/>
            <a:ext cx="564501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mitóza – srovnej obrázky podle pořadí   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0229" r="79590" b="37951"/>
          <a:stretch>
            <a:fillRect/>
          </a:stretch>
        </p:blipFill>
        <p:spPr bwMode="auto">
          <a:xfrm>
            <a:off x="827584" y="4365104"/>
            <a:ext cx="115212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8063" t="65231" r="51527"/>
          <a:stretch>
            <a:fillRect/>
          </a:stretch>
        </p:blipFill>
        <p:spPr bwMode="auto">
          <a:xfrm>
            <a:off x="3779912" y="4221088"/>
            <a:ext cx="1152128" cy="157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4851" t="68413" r="26015"/>
          <a:stretch>
            <a:fillRect/>
          </a:stretch>
        </p:blipFill>
        <p:spPr bwMode="auto">
          <a:xfrm>
            <a:off x="7020272" y="1844824"/>
            <a:ext cx="1080120" cy="142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65231" r="79590"/>
          <a:stretch>
            <a:fillRect/>
          </a:stretch>
        </p:blipFill>
        <p:spPr bwMode="auto">
          <a:xfrm>
            <a:off x="3995936" y="1628800"/>
            <a:ext cx="1152128" cy="157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4851" t="30229" r="26015" b="37579"/>
          <a:stretch>
            <a:fillRect/>
          </a:stretch>
        </p:blipFill>
        <p:spPr bwMode="auto">
          <a:xfrm>
            <a:off x="1043608" y="1700808"/>
            <a:ext cx="1080120" cy="145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26788" t="30229" r="54078" b="37951"/>
          <a:stretch>
            <a:fillRect/>
          </a:stretch>
        </p:blipFill>
        <p:spPr bwMode="auto">
          <a:xfrm>
            <a:off x="7164288" y="4293096"/>
            <a:ext cx="10801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1403648" y="328498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283968" y="3429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7380312" y="335699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187624" y="602128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211960" y="594928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668344" y="594928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ZDROJE</a:t>
            </a:r>
          </a:p>
        </p:txBody>
      </p:sp>
      <p:sp>
        <p:nvSpPr>
          <p:cNvPr id="21094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CHALUPOVÁ-KARLOVSKÁ, Vlastimila.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Obecná biologie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středoškolská učebnice : evoluce, biologie buňky, genetika : s 558 řešenými testovými otázkami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2.,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opr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vyd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Olomouc: Nakladatelství Olomouc, 2010, 206 s. ISBN 978-807-1822-820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KUBIŠTA, Václav.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Obecná biologie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úvodní učební text biologie pro 1. ročník gymnázií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3.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upr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vyd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Praha: Fortuna, c2000, 103 s. ISBN 80-716-8714-6.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ZÁVODSKÁ, Radka.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Biologie buněk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cs-CZ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základy cytologie, bakteriologie, virologie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1.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vyd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Praha: </a:t>
            </a:r>
            <a:r>
              <a:rPr lang="cs-CZ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Scientia</a:t>
            </a:r>
            <a:r>
              <a:rPr lang="cs-CZ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2006, 160 s. ISBN 80-869-6015-3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mitóza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 jedné mateřské buňky vzniknou dvě dceřiné buňky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jádře stejný počet chromozomů jako  v mateřské buňce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mitóza zajišťuje: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růst organismu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náhradu poškozených buněk</a:t>
            </a:r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Ctr="1"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FÁZE  buněčného cyklu : M = MITÓZA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souvislý, kontinuální proces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z 2 n opět 2n  =&gt; z diploidní  opět diploidní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dělí do 4 fází: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profáze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metafáze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anafáze</a:t>
            </a:r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telofáze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 jádře se objeví chromozomy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spiralizace</a:t>
            </a:r>
            <a:r>
              <a:rPr lang="cs-CZ" dirty="0" smtClean="0"/>
              <a:t> + kondenzace vláken DNA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je již dávno po S fázi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chromosomy jsou </a:t>
            </a:r>
            <a:r>
              <a:rPr lang="cs-CZ" b="1" u="sng" dirty="0" smtClean="0"/>
              <a:t>zdvojené</a:t>
            </a:r>
            <a:r>
              <a:rPr lang="cs-CZ" dirty="0" smtClean="0"/>
              <a:t> &gt; ze 2 sesterských chromatid !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spojeny </a:t>
            </a:r>
            <a:r>
              <a:rPr lang="cs-CZ" dirty="0" err="1" smtClean="0"/>
              <a:t>centromérou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jaderný obal se rozpadá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mizí jadérko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vzniká dělící vřeténko ( z mikrotubulů)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metafáze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chromozomy nejlépe pozorovatelné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chromozomy se připojují v místě </a:t>
            </a:r>
            <a:r>
              <a:rPr lang="cs-CZ" dirty="0" err="1" smtClean="0"/>
              <a:t>centroméry</a:t>
            </a:r>
            <a:r>
              <a:rPr lang="cs-CZ" dirty="0" smtClean="0"/>
              <a:t> na  vlákna dělícího vřeténka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chromozomy se shromáždí v rovníkové ( ekvatoriální ) rovině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tzv. </a:t>
            </a:r>
            <a:r>
              <a:rPr lang="cs-CZ" dirty="0" err="1" smtClean="0"/>
              <a:t>metafázní</a:t>
            </a:r>
            <a:r>
              <a:rPr lang="cs-CZ" dirty="0" smtClean="0"/>
              <a:t> destička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700338" y="4652963"/>
            <a:ext cx="360362" cy="647700"/>
            <a:chOff x="1156" y="3566"/>
            <a:chExt cx="227" cy="408"/>
          </a:xfrm>
        </p:grpSpPr>
        <p:sp>
          <p:nvSpPr>
            <p:cNvPr id="26676" name="Line 3"/>
            <p:cNvSpPr>
              <a:spLocks noChangeShapeType="1"/>
            </p:cNvSpPr>
            <p:nvPr/>
          </p:nvSpPr>
          <p:spPr bwMode="auto">
            <a:xfrm>
              <a:off x="1156" y="3566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77" name="Line 4"/>
            <p:cNvSpPr>
              <a:spLocks noChangeShapeType="1"/>
            </p:cNvSpPr>
            <p:nvPr/>
          </p:nvSpPr>
          <p:spPr bwMode="auto">
            <a:xfrm>
              <a:off x="1156" y="3702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78" name="Line 5"/>
            <p:cNvSpPr>
              <a:spLocks noChangeShapeType="1"/>
            </p:cNvSpPr>
            <p:nvPr/>
          </p:nvSpPr>
          <p:spPr bwMode="auto">
            <a:xfrm>
              <a:off x="1156" y="3838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79" name="Line 6"/>
            <p:cNvSpPr>
              <a:spLocks noChangeShapeType="1"/>
            </p:cNvSpPr>
            <p:nvPr/>
          </p:nvSpPr>
          <p:spPr bwMode="auto">
            <a:xfrm>
              <a:off x="1156" y="3974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6627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smtClean="0"/>
              <a:t>Kolik má chromozom chromatid?</a:t>
            </a:r>
            <a:endParaRPr lang="en-US" sz="4000" smtClean="0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557463" y="1484313"/>
            <a:ext cx="576262" cy="2665412"/>
            <a:chOff x="385" y="1207"/>
            <a:chExt cx="363" cy="2268"/>
          </a:xfrm>
        </p:grpSpPr>
        <p:sp>
          <p:nvSpPr>
            <p:cNvPr id="12297" name="AutoShape 9"/>
            <p:cNvSpPr>
              <a:spLocks noChangeArrowheads="1"/>
            </p:cNvSpPr>
            <p:nvPr/>
          </p:nvSpPr>
          <p:spPr bwMode="auto">
            <a:xfrm>
              <a:off x="385" y="1207"/>
              <a:ext cx="363" cy="81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/>
                </a:gs>
                <a:gs pos="5000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2298" name="AutoShape 10"/>
            <p:cNvSpPr>
              <a:spLocks noChangeArrowheads="1"/>
            </p:cNvSpPr>
            <p:nvPr/>
          </p:nvSpPr>
          <p:spPr bwMode="auto">
            <a:xfrm>
              <a:off x="385" y="2069"/>
              <a:ext cx="363" cy="140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/>
                </a:gs>
                <a:gs pos="5000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2299" name="Oval 11"/>
            <p:cNvSpPr>
              <a:spLocks noChangeArrowheads="1"/>
            </p:cNvSpPr>
            <p:nvPr/>
          </p:nvSpPr>
          <p:spPr bwMode="auto">
            <a:xfrm>
              <a:off x="385" y="1888"/>
              <a:ext cx="363" cy="317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7165975" y="1484313"/>
            <a:ext cx="1296988" cy="2665412"/>
            <a:chOff x="2426" y="1253"/>
            <a:chExt cx="817" cy="2268"/>
          </a:xfrm>
        </p:grpSpPr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2426" y="1253"/>
              <a:ext cx="817" cy="2268"/>
              <a:chOff x="2426" y="1253"/>
              <a:chExt cx="817" cy="2268"/>
            </a:xfrm>
          </p:grpSpPr>
          <p:sp>
            <p:nvSpPr>
              <p:cNvPr id="12302" name="AutoShape 14"/>
              <p:cNvSpPr>
                <a:spLocks noChangeArrowheads="1"/>
              </p:cNvSpPr>
              <p:nvPr/>
            </p:nvSpPr>
            <p:spPr bwMode="auto">
              <a:xfrm>
                <a:off x="2426" y="1253"/>
                <a:ext cx="363" cy="81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/>
                  </a:gs>
                  <a:gs pos="50000">
                    <a:schemeClr val="tx1">
                      <a:gamma/>
                      <a:tint val="0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2303" name="AutoShape 15"/>
              <p:cNvSpPr>
                <a:spLocks noChangeArrowheads="1"/>
              </p:cNvSpPr>
              <p:nvPr/>
            </p:nvSpPr>
            <p:spPr bwMode="auto">
              <a:xfrm>
                <a:off x="2426" y="2115"/>
                <a:ext cx="363" cy="14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/>
                  </a:gs>
                  <a:gs pos="50000">
                    <a:schemeClr val="tx1">
                      <a:gamma/>
                      <a:tint val="0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2304" name="AutoShape 16"/>
              <p:cNvSpPr>
                <a:spLocks noChangeArrowheads="1"/>
              </p:cNvSpPr>
              <p:nvPr/>
            </p:nvSpPr>
            <p:spPr bwMode="auto">
              <a:xfrm>
                <a:off x="2880" y="1253"/>
                <a:ext cx="363" cy="81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/>
                  </a:gs>
                  <a:gs pos="50000">
                    <a:schemeClr val="tx1">
                      <a:gamma/>
                      <a:tint val="0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2305" name="AutoShape 17"/>
              <p:cNvSpPr>
                <a:spLocks noChangeArrowheads="1"/>
              </p:cNvSpPr>
              <p:nvPr/>
            </p:nvSpPr>
            <p:spPr bwMode="auto">
              <a:xfrm>
                <a:off x="2880" y="2115"/>
                <a:ext cx="363" cy="14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/>
                  </a:gs>
                  <a:gs pos="50000">
                    <a:schemeClr val="tx1">
                      <a:gamma/>
                      <a:tint val="0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cs-CZ"/>
              </a:p>
            </p:txBody>
          </p:sp>
        </p:grpSp>
        <p:sp>
          <p:nvSpPr>
            <p:cNvPr id="12306" name="Oval 18"/>
            <p:cNvSpPr>
              <a:spLocks noChangeArrowheads="1"/>
            </p:cNvSpPr>
            <p:nvPr/>
          </p:nvSpPr>
          <p:spPr bwMode="auto">
            <a:xfrm>
              <a:off x="2585" y="1932"/>
              <a:ext cx="499" cy="319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2484438" y="4508500"/>
            <a:ext cx="287337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2989263" y="4508500"/>
            <a:ext cx="287337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7165975" y="4652963"/>
            <a:ext cx="360363" cy="647700"/>
            <a:chOff x="1156" y="3566"/>
            <a:chExt cx="227" cy="408"/>
          </a:xfrm>
        </p:grpSpPr>
        <p:sp>
          <p:nvSpPr>
            <p:cNvPr id="26663" name="Line 22"/>
            <p:cNvSpPr>
              <a:spLocks noChangeShapeType="1"/>
            </p:cNvSpPr>
            <p:nvPr/>
          </p:nvSpPr>
          <p:spPr bwMode="auto">
            <a:xfrm>
              <a:off x="1156" y="3566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4" name="Line 23"/>
            <p:cNvSpPr>
              <a:spLocks noChangeShapeType="1"/>
            </p:cNvSpPr>
            <p:nvPr/>
          </p:nvSpPr>
          <p:spPr bwMode="auto">
            <a:xfrm>
              <a:off x="1156" y="3702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5" name="Line 24"/>
            <p:cNvSpPr>
              <a:spLocks noChangeShapeType="1"/>
            </p:cNvSpPr>
            <p:nvPr/>
          </p:nvSpPr>
          <p:spPr bwMode="auto">
            <a:xfrm>
              <a:off x="1156" y="3838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6" name="Line 25"/>
            <p:cNvSpPr>
              <a:spLocks noChangeShapeType="1"/>
            </p:cNvSpPr>
            <p:nvPr/>
          </p:nvSpPr>
          <p:spPr bwMode="auto">
            <a:xfrm>
              <a:off x="1156" y="3974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6950075" y="4508500"/>
            <a:ext cx="287338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7454900" y="4508500"/>
            <a:ext cx="287338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45490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8101013" y="4652963"/>
            <a:ext cx="360362" cy="647700"/>
            <a:chOff x="1156" y="3566"/>
            <a:chExt cx="227" cy="408"/>
          </a:xfrm>
        </p:grpSpPr>
        <p:sp>
          <p:nvSpPr>
            <p:cNvPr id="26659" name="Line 29"/>
            <p:cNvSpPr>
              <a:spLocks noChangeShapeType="1"/>
            </p:cNvSpPr>
            <p:nvPr/>
          </p:nvSpPr>
          <p:spPr bwMode="auto">
            <a:xfrm>
              <a:off x="1156" y="3566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0" name="Line 30"/>
            <p:cNvSpPr>
              <a:spLocks noChangeShapeType="1"/>
            </p:cNvSpPr>
            <p:nvPr/>
          </p:nvSpPr>
          <p:spPr bwMode="auto">
            <a:xfrm>
              <a:off x="1156" y="3702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1" name="Line 31"/>
            <p:cNvSpPr>
              <a:spLocks noChangeShapeType="1"/>
            </p:cNvSpPr>
            <p:nvPr/>
          </p:nvSpPr>
          <p:spPr bwMode="auto">
            <a:xfrm>
              <a:off x="1156" y="3838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62" name="Line 32"/>
            <p:cNvSpPr>
              <a:spLocks noChangeShapeType="1"/>
            </p:cNvSpPr>
            <p:nvPr/>
          </p:nvSpPr>
          <p:spPr bwMode="auto">
            <a:xfrm>
              <a:off x="1156" y="3974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2321" name="Rectangle 33"/>
          <p:cNvSpPr>
            <a:spLocks noChangeArrowheads="1"/>
          </p:cNvSpPr>
          <p:nvPr/>
        </p:nvSpPr>
        <p:spPr bwMode="auto">
          <a:xfrm>
            <a:off x="7885113" y="4508500"/>
            <a:ext cx="287337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45490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22" name="Rectangle 34"/>
          <p:cNvSpPr>
            <a:spLocks noChangeArrowheads="1"/>
          </p:cNvSpPr>
          <p:nvPr/>
        </p:nvSpPr>
        <p:spPr bwMode="auto">
          <a:xfrm>
            <a:off x="8389938" y="4508500"/>
            <a:ext cx="287337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4429125" y="4652963"/>
            <a:ext cx="215900" cy="215900"/>
            <a:chOff x="2245" y="2931"/>
            <a:chExt cx="227" cy="136"/>
          </a:xfrm>
        </p:grpSpPr>
        <p:sp>
          <p:nvSpPr>
            <p:cNvPr id="26657" name="Line 36"/>
            <p:cNvSpPr>
              <a:spLocks noChangeShapeType="1"/>
            </p:cNvSpPr>
            <p:nvPr/>
          </p:nvSpPr>
          <p:spPr bwMode="auto">
            <a:xfrm>
              <a:off x="2245" y="2931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58" name="Line 37"/>
            <p:cNvSpPr>
              <a:spLocks noChangeShapeType="1"/>
            </p:cNvSpPr>
            <p:nvPr/>
          </p:nvSpPr>
          <p:spPr bwMode="auto">
            <a:xfrm>
              <a:off x="2245" y="3067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6639" name="Line 38"/>
          <p:cNvSpPr>
            <a:spLocks noChangeShapeType="1"/>
          </p:cNvSpPr>
          <p:nvPr/>
        </p:nvSpPr>
        <p:spPr bwMode="auto">
          <a:xfrm>
            <a:off x="4429125" y="5084763"/>
            <a:ext cx="360363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40" name="Line 39"/>
          <p:cNvSpPr>
            <a:spLocks noChangeShapeType="1"/>
          </p:cNvSpPr>
          <p:nvPr/>
        </p:nvSpPr>
        <p:spPr bwMode="auto">
          <a:xfrm>
            <a:off x="4429125" y="5300663"/>
            <a:ext cx="360363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328" name="Rectangle 40"/>
          <p:cNvSpPr>
            <a:spLocks noChangeArrowheads="1"/>
          </p:cNvSpPr>
          <p:nvPr/>
        </p:nvSpPr>
        <p:spPr bwMode="auto">
          <a:xfrm>
            <a:off x="4213225" y="4508500"/>
            <a:ext cx="287338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29" name="Rectangle 41"/>
          <p:cNvSpPr>
            <a:spLocks noChangeArrowheads="1"/>
          </p:cNvSpPr>
          <p:nvPr/>
        </p:nvSpPr>
        <p:spPr bwMode="auto">
          <a:xfrm>
            <a:off x="4718050" y="4941888"/>
            <a:ext cx="287338" cy="503237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45490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5508625" y="4652963"/>
            <a:ext cx="215900" cy="215900"/>
            <a:chOff x="2834" y="2931"/>
            <a:chExt cx="227" cy="136"/>
          </a:xfrm>
        </p:grpSpPr>
        <p:sp>
          <p:nvSpPr>
            <p:cNvPr id="26655" name="Line 43"/>
            <p:cNvSpPr>
              <a:spLocks noChangeShapeType="1"/>
            </p:cNvSpPr>
            <p:nvPr/>
          </p:nvSpPr>
          <p:spPr bwMode="auto">
            <a:xfrm>
              <a:off x="2834" y="2931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656" name="Line 44"/>
            <p:cNvSpPr>
              <a:spLocks noChangeShapeType="1"/>
            </p:cNvSpPr>
            <p:nvPr/>
          </p:nvSpPr>
          <p:spPr bwMode="auto">
            <a:xfrm>
              <a:off x="2834" y="3067"/>
              <a:ext cx="227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6644" name="Line 45"/>
          <p:cNvSpPr>
            <a:spLocks noChangeShapeType="1"/>
          </p:cNvSpPr>
          <p:nvPr/>
        </p:nvSpPr>
        <p:spPr bwMode="auto">
          <a:xfrm>
            <a:off x="5364163" y="5084763"/>
            <a:ext cx="360362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45" name="Line 46"/>
          <p:cNvSpPr>
            <a:spLocks noChangeShapeType="1"/>
          </p:cNvSpPr>
          <p:nvPr/>
        </p:nvSpPr>
        <p:spPr bwMode="auto">
          <a:xfrm>
            <a:off x="5364163" y="5300663"/>
            <a:ext cx="360362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335" name="Rectangle 47"/>
          <p:cNvSpPr>
            <a:spLocks noChangeArrowheads="1"/>
          </p:cNvSpPr>
          <p:nvPr/>
        </p:nvSpPr>
        <p:spPr bwMode="auto">
          <a:xfrm>
            <a:off x="5148263" y="4941888"/>
            <a:ext cx="287337" cy="503237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45490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36" name="Rectangle 48"/>
          <p:cNvSpPr>
            <a:spLocks noChangeArrowheads="1"/>
          </p:cNvSpPr>
          <p:nvPr/>
        </p:nvSpPr>
        <p:spPr bwMode="auto">
          <a:xfrm>
            <a:off x="5653088" y="4508500"/>
            <a:ext cx="287337" cy="93662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1">
                  <a:gamma/>
                  <a:tint val="1529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6648" name="Line 49"/>
          <p:cNvSpPr>
            <a:spLocks noChangeShapeType="1"/>
          </p:cNvSpPr>
          <p:nvPr/>
        </p:nvSpPr>
        <p:spPr bwMode="auto">
          <a:xfrm flipV="1">
            <a:off x="4860925" y="45815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6649" name="Line 50"/>
          <p:cNvSpPr>
            <a:spLocks noChangeShapeType="1"/>
          </p:cNvSpPr>
          <p:nvPr/>
        </p:nvSpPr>
        <p:spPr bwMode="auto">
          <a:xfrm flipV="1">
            <a:off x="5292725" y="45815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6650" name="Line 51"/>
          <p:cNvSpPr>
            <a:spLocks noChangeShapeType="1"/>
          </p:cNvSpPr>
          <p:nvPr/>
        </p:nvSpPr>
        <p:spPr bwMode="auto">
          <a:xfrm>
            <a:off x="3565525" y="2852738"/>
            <a:ext cx="3311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6651" name="Text Box 52"/>
          <p:cNvSpPr txBox="1">
            <a:spLocks noChangeArrowheads="1"/>
          </p:cNvSpPr>
          <p:nvPr/>
        </p:nvSpPr>
        <p:spPr bwMode="auto">
          <a:xfrm>
            <a:off x="4141788" y="3105150"/>
            <a:ext cx="18716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/>
              <a:t>syntéza (replikace) DNA</a:t>
            </a:r>
            <a:endParaRPr lang="en-US" sz="2400" b="1"/>
          </a:p>
        </p:txBody>
      </p:sp>
      <p:sp>
        <p:nvSpPr>
          <p:cNvPr id="26652" name="Text Box 53"/>
          <p:cNvSpPr txBox="1">
            <a:spLocks noChangeArrowheads="1"/>
          </p:cNvSpPr>
          <p:nvPr/>
        </p:nvSpPr>
        <p:spPr bwMode="auto">
          <a:xfrm>
            <a:off x="1116013" y="4721225"/>
            <a:ext cx="1223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3200" b="1"/>
              <a:t>DNA</a:t>
            </a:r>
            <a:endParaRPr lang="en-US" sz="3200" b="1"/>
          </a:p>
        </p:txBody>
      </p:sp>
      <p:sp>
        <p:nvSpPr>
          <p:cNvPr id="26653" name="Text Box 54"/>
          <p:cNvSpPr txBox="1">
            <a:spLocks noChangeArrowheads="1"/>
          </p:cNvSpPr>
          <p:nvPr/>
        </p:nvSpPr>
        <p:spPr bwMode="auto">
          <a:xfrm>
            <a:off x="107950" y="2598738"/>
            <a:ext cx="2663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800" b="1"/>
              <a:t>chromozom</a:t>
            </a:r>
            <a:endParaRPr lang="en-US" sz="2800" b="1"/>
          </a:p>
        </p:txBody>
      </p:sp>
      <p:sp>
        <p:nvSpPr>
          <p:cNvPr id="12343" name="Text Box 55"/>
          <p:cNvSpPr txBox="1">
            <a:spLocks noChangeArrowheads="1"/>
          </p:cNvSpPr>
          <p:nvPr/>
        </p:nvSpPr>
        <p:spPr bwMode="auto">
          <a:xfrm>
            <a:off x="250825" y="5805488"/>
            <a:ext cx="8642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4000" b="1">
                <a:solidFill>
                  <a:schemeClr val="accent2"/>
                </a:solidFill>
              </a:rPr>
              <a:t>1 chromatida = 1 molekula DNA</a:t>
            </a:r>
            <a:endParaRPr lang="en-US" sz="4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anafáze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spojení mezi sesterskými chromozomy se přeruší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oddělení chromozomů v centromerách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úplné rozdělení sesterských chromatid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vznikají dceřiné chromozomy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zkracováním mikrotubulů dělícího vřeténka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chromozomy putují k pólům buňky </a:t>
            </a:r>
            <a:endParaRPr lang="cs-CZ" b="1" dirty="0" smtClean="0"/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telofáze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zánik dělícího vřeténka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obě nová jádra stejný počet chromozomů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despiralizace</a:t>
            </a:r>
            <a:r>
              <a:rPr lang="cs-CZ" dirty="0" smtClean="0"/>
              <a:t> (</a:t>
            </a:r>
            <a:r>
              <a:rPr lang="cs-CZ" dirty="0" err="1" smtClean="0"/>
              <a:t>dekondenzace</a:t>
            </a:r>
            <a:r>
              <a:rPr lang="cs-CZ" dirty="0" smtClean="0"/>
              <a:t>) chromozómů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obnoví se  jaderný obal i jadérko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počátek </a:t>
            </a:r>
            <a:r>
              <a:rPr lang="cs-CZ" dirty="0" err="1" smtClean="0"/>
              <a:t>cytokineze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000" dirty="0" smtClean="0">
                <a:effectLst/>
              </a:rPr>
              <a:t>DĚLENÍ BUŇKY =  CYTOKINEZE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probíhá jinak u rostlinné a živočišné buňky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u="sng" dirty="0" smtClean="0"/>
              <a:t>živočišné buňky </a:t>
            </a:r>
            <a:r>
              <a:rPr lang="cs-CZ" dirty="0" smtClean="0"/>
              <a:t>: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dělí se </a:t>
            </a:r>
            <a:r>
              <a:rPr lang="cs-CZ" dirty="0" err="1" smtClean="0"/>
              <a:t>zaškrcením</a:t>
            </a:r>
            <a:r>
              <a:rPr lang="cs-CZ" dirty="0" smtClean="0"/>
              <a:t> od obvodu ke středu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&gt; mikrofilamenty pod povrchem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u="sng" dirty="0" smtClean="0"/>
              <a:t>rostlinné buňky: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dělí se růstem buněčné přepážky od středu k obvodu, uprostřed tenká destička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</TotalTime>
  <Words>406</Words>
  <Application>Microsoft Office PowerPoint</Application>
  <PresentationFormat>Předvádění na obrazovce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Franklin Gothic Book</vt:lpstr>
      <vt:lpstr>Franklin Gothic Medium</vt:lpstr>
      <vt:lpstr>Wingdings</vt:lpstr>
      <vt:lpstr>Wingdings 2</vt:lpstr>
      <vt:lpstr>Cesta</vt:lpstr>
      <vt:lpstr>DĚLENÍ BUNĚK - MITÓZA</vt:lpstr>
      <vt:lpstr>mitóza</vt:lpstr>
      <vt:lpstr>FÁZE  buněčného cyklu : M = MITÓZA</vt:lpstr>
      <vt:lpstr>profáze</vt:lpstr>
      <vt:lpstr>metafáze</vt:lpstr>
      <vt:lpstr>Kolik má chromozom chromatid?</vt:lpstr>
      <vt:lpstr>anafáze</vt:lpstr>
      <vt:lpstr>telofáze</vt:lpstr>
      <vt:lpstr>DĚLENÍ BUŇKY =  CYTOKINEZE</vt:lpstr>
      <vt:lpstr>MITÓZA</vt:lpstr>
      <vt:lpstr>MITÓZA</vt:lpstr>
      <vt:lpstr>schématický průběh mitotického dělení</vt:lpstr>
      <vt:lpstr>popiš obrázek</vt:lpstr>
      <vt:lpstr>mitóza – srovnej obrázky podle pořadí   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DĚLENÍ BUNĚK</dc:title>
  <dc:creator>Gymnázium</dc:creator>
  <cp:lastModifiedBy>Foller Jiří</cp:lastModifiedBy>
  <cp:revision>38</cp:revision>
  <dcterms:created xsi:type="dcterms:W3CDTF">2013-10-30T13:52:35Z</dcterms:created>
  <dcterms:modified xsi:type="dcterms:W3CDTF">2014-12-03T10:10:20Z</dcterms:modified>
</cp:coreProperties>
</file>