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5" r:id="rId3"/>
    <p:sldId id="257" r:id="rId4"/>
    <p:sldId id="267" r:id="rId5"/>
    <p:sldId id="296" r:id="rId6"/>
    <p:sldId id="262" r:id="rId7"/>
    <p:sldId id="258" r:id="rId8"/>
    <p:sldId id="265" r:id="rId9"/>
    <p:sldId id="266" r:id="rId10"/>
    <p:sldId id="270" r:id="rId11"/>
    <p:sldId id="271" r:id="rId12"/>
    <p:sldId id="272" r:id="rId13"/>
    <p:sldId id="273" r:id="rId14"/>
    <p:sldId id="297" r:id="rId15"/>
    <p:sldId id="300" r:id="rId16"/>
    <p:sldId id="299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9.12.2014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DĚLENÍ BUNĚK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2014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810916" y="2408872"/>
            <a:ext cx="5598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b="1" dirty="0"/>
              <a:t>Výukový materiál MB 04 - </a:t>
            </a:r>
            <a:r>
              <a:rPr lang="cs-CZ" altLang="cs-CZ" b="1" dirty="0" smtClean="0"/>
              <a:t>94</a:t>
            </a:r>
            <a:endParaRPr lang="cs-CZ" altLang="cs-CZ" b="1" dirty="0"/>
          </a:p>
          <a:p>
            <a:pPr algn="ctr"/>
            <a:r>
              <a:rPr lang="cs-CZ" altLang="cs-CZ" b="1" dirty="0"/>
              <a:t>Tvůrce: Mgr. Šárka </a:t>
            </a:r>
            <a:r>
              <a:rPr lang="cs-CZ" altLang="cs-CZ" b="1" dirty="0" err="1"/>
              <a:t>Vopěnková</a:t>
            </a:r>
            <a:endParaRPr lang="cs-CZ" altLang="cs-CZ" b="1" dirty="0">
              <a:latin typeface="Arial" panose="020B0604020202020204" pitchFamily="34" charset="0"/>
            </a:endParaRP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Projekt: S anglickým jazykem do dalších předmětů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Registrační číslo: CZ.1.07/1.1.36/03.0005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Tento projekt je spolufinancován ESF a SR ČR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Ctr="1"/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 smtClean="0">
                <a:effectLst/>
              </a:rPr>
              <a:t>Interfáze</a:t>
            </a:r>
            <a:endParaRPr lang="cs-CZ" dirty="0" smtClean="0">
              <a:effectLst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400" b="1" u="sng" dirty="0" smtClean="0"/>
              <a:t>G1  fáze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400" dirty="0" smtClean="0"/>
              <a:t>metabolická aktivita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400" dirty="0" smtClean="0"/>
              <a:t>osamostatněním dceřiné buňky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400" dirty="0" smtClean="0"/>
              <a:t>buňka roste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400" dirty="0" smtClean="0"/>
              <a:t>syntéza RNA a bílkovin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400" dirty="0" smtClean="0"/>
              <a:t>hlavní kontrolní uzel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400" b="1" u="sng" dirty="0" smtClean="0"/>
              <a:t>S fáze</a:t>
            </a:r>
            <a:r>
              <a:rPr lang="cs-CZ" sz="2400" u="sng" dirty="0" smtClean="0"/>
              <a:t> syntetická</a:t>
            </a:r>
            <a:r>
              <a:rPr lang="cs-CZ" sz="2400" dirty="0" smtClean="0"/>
              <a:t>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400" dirty="0" smtClean="0"/>
              <a:t>probíhá zdvojení (replikace) DNA :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400" dirty="0" smtClean="0"/>
              <a:t>DNA se replikuje na dvojnásobné množství&gt; chromosom je od této doby </a:t>
            </a:r>
            <a:r>
              <a:rPr lang="cs-CZ" sz="2400" u="sng" dirty="0" smtClean="0"/>
              <a:t>zdvojený</a:t>
            </a:r>
            <a:r>
              <a:rPr lang="cs-CZ" sz="2400" dirty="0" smtClean="0"/>
              <a:t>: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400" dirty="0" smtClean="0"/>
              <a:t>tvořený </a:t>
            </a:r>
            <a:r>
              <a:rPr lang="cs-CZ" sz="2400" u="sng" dirty="0" smtClean="0"/>
              <a:t>párem sesterských chromatid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400" dirty="0" smtClean="0"/>
              <a:t>buňka je vlastně tetraploidní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cs-CZ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Interfáze</a:t>
            </a:r>
          </a:p>
        </p:txBody>
      </p:sp>
      <p:sp>
        <p:nvSpPr>
          <p:cNvPr id="19456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b="1" u="sng" dirty="0" smtClean="0"/>
              <a:t>G2</a:t>
            </a:r>
            <a:r>
              <a:rPr lang="cs-CZ" u="sng" dirty="0" smtClean="0"/>
              <a:t> fáze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poměrně krátká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metabolická aktivita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buňka výrazně roste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zdvojování organel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tvorba struktur potřebných pro dělení buňky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cs-CZ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Interfáze</a:t>
            </a:r>
            <a:endParaRPr lang="cs-CZ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8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G0 fáze</a:t>
            </a:r>
            <a:r>
              <a:rPr lang="cs-CZ" sz="2800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fáze, kdy se buňka již dále nedělí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zastavení buněčného cyklu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 diferencovaných buněk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nástup je ovlivněn </a:t>
            </a:r>
            <a:r>
              <a:rPr lang="cs-CZ" sz="28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kontrolním uzlem</a:t>
            </a:r>
            <a: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umístěným na počátku G1 fáze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plně diferencované buňky (např. neurony) se dále již nedělí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naopak např. jaterní buňky - </a:t>
            </a:r>
            <a:r>
              <a:rPr lang="cs-CZ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hepatocyty</a:t>
            </a:r>
            <a: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jsou schopny v případě potřeby přejít z G0 fáze do G1 fáze a začít se opět dělit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cs-CZ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REGULACE BUNĚČNÉHO CYKLU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/>
              <a:t>probíhá prostřednictvím specifických sloučenin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/>
              <a:t>buď dělení stimulují a urychlují ( růstové hormony, cytokininy)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/>
              <a:t>nebo naopak inhibují, zastavují (nedostatek živin, cytostatika )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/>
              <a:t>všechny regulátory ovlivňují dělení v G1 fázi = hlavní kontrolním uzlu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124744"/>
            <a:ext cx="648652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203848" y="404664"/>
            <a:ext cx="3370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Pokus se vyplnit obrázek</a:t>
            </a:r>
            <a:endParaRPr lang="cs-CZ" sz="2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mitosis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790"/>
          <a:stretch>
            <a:fillRect/>
          </a:stretch>
        </p:blipFill>
        <p:spPr bwMode="auto">
          <a:xfrm>
            <a:off x="899592" y="1412776"/>
            <a:ext cx="741682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1500" dirty="0" smtClean="0"/>
              <a:t>KUBIŠTA, Václav. </a:t>
            </a:r>
            <a:r>
              <a:rPr lang="cs-CZ" sz="1500" i="1" dirty="0" smtClean="0"/>
              <a:t>Obecná biologie</a:t>
            </a:r>
            <a:r>
              <a:rPr lang="cs-CZ" sz="1500" dirty="0" smtClean="0"/>
              <a:t>. Praha: Fortuna, 2000, ISBN 80-7168-714-6.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CHALUPOVÁ - KARLOVÁ, Vlastimila. </a:t>
            </a:r>
            <a:r>
              <a:rPr lang="cs-CZ" sz="1500" i="1" dirty="0" smtClean="0"/>
              <a:t>Obecná biologie</a:t>
            </a:r>
            <a:r>
              <a:rPr lang="cs-CZ" sz="1500" dirty="0" smtClean="0"/>
              <a:t>. Olomouc: Nakladatelství Olomouc, 2010, ISBN 978-80-7182-282-0.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ZÁVODSKÁ, Radka. </a:t>
            </a:r>
            <a:r>
              <a:rPr lang="cs-CZ" sz="1500" i="1" dirty="0" smtClean="0"/>
              <a:t>Biologie buněk</a:t>
            </a:r>
            <a:r>
              <a:rPr lang="cs-CZ" sz="1500" dirty="0" smtClean="0"/>
              <a:t>. Praha: </a:t>
            </a:r>
            <a:r>
              <a:rPr lang="cs-CZ" sz="1500" dirty="0" err="1" smtClean="0"/>
              <a:t>Scientia</a:t>
            </a:r>
            <a:r>
              <a:rPr lang="cs-CZ" sz="1500" dirty="0" smtClean="0"/>
              <a:t>, 2006, ISBN 80-86960-15-3.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ROSYPAL, Stanislav. </a:t>
            </a:r>
            <a:r>
              <a:rPr lang="cs-CZ" sz="1500" i="1" dirty="0" smtClean="0"/>
              <a:t>Nový přehled biologie</a:t>
            </a:r>
            <a:r>
              <a:rPr lang="cs-CZ" sz="1500" dirty="0" smtClean="0"/>
              <a:t>. 1. </a:t>
            </a:r>
            <a:r>
              <a:rPr lang="cs-CZ" sz="1500" dirty="0" err="1" smtClean="0"/>
              <a:t>vyd</a:t>
            </a:r>
            <a:r>
              <a:rPr lang="cs-CZ" sz="1500" dirty="0" smtClean="0"/>
              <a:t>. Praha: </a:t>
            </a:r>
            <a:r>
              <a:rPr lang="cs-CZ" sz="1500" dirty="0" err="1" smtClean="0"/>
              <a:t>Scientia</a:t>
            </a:r>
            <a:r>
              <a:rPr lang="cs-CZ" sz="1500" dirty="0" smtClean="0"/>
              <a:t>, 2003, 797 s. ISBN 80-718-3268-5.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JELÍNEK, Jan, Vladimír ZICHÁČEK a Miroslav ŠVÁTORA. </a:t>
            </a:r>
            <a:r>
              <a:rPr lang="cs-CZ" sz="1500" i="1" dirty="0" smtClean="0"/>
              <a:t>Biologie pro gymnázia: teoretická a praktická část</a:t>
            </a:r>
            <a:r>
              <a:rPr lang="cs-CZ" sz="1500" dirty="0" smtClean="0"/>
              <a:t>. 2. </a:t>
            </a:r>
            <a:r>
              <a:rPr lang="cs-CZ" sz="1500" dirty="0" err="1" smtClean="0"/>
              <a:t>dopl</a:t>
            </a:r>
            <a:r>
              <a:rPr lang="cs-CZ" sz="1500" dirty="0" smtClean="0"/>
              <a:t>. a </a:t>
            </a:r>
            <a:r>
              <a:rPr lang="cs-CZ" sz="1500" dirty="0" err="1" smtClean="0"/>
              <a:t>rozš</a:t>
            </a:r>
            <a:r>
              <a:rPr lang="cs-CZ" sz="1500" dirty="0" smtClean="0"/>
              <a:t>. </a:t>
            </a:r>
            <a:r>
              <a:rPr lang="cs-CZ" sz="1500" dirty="0" err="1" smtClean="0"/>
              <a:t>vyd</a:t>
            </a:r>
            <a:r>
              <a:rPr lang="cs-CZ" sz="1500" dirty="0" smtClean="0"/>
              <a:t>. Olomouc: Nakladatelství Olomouc, 1998, 551 s. ISBN </a:t>
            </a:r>
            <a:r>
              <a:rPr lang="cs-CZ" sz="1500" dirty="0" smtClean="0"/>
              <a:t>80-718-2050-4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Člověk: [obrazová encyklopedie lidstva]. V Praze: Knižní klub, 2005, 512 s. ISBN 80-242-1455-5.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buněk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jediná buňka = zygota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zygota se opakovaně dělí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vzniklé buňky se diferencují &gt; tkáně &gt; orgány&gt; organismus</a:t>
            </a:r>
          </a:p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PROKARYOTNÍ BUŇKY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buňky  se množí </a:t>
            </a:r>
            <a:r>
              <a:rPr lang="cs-CZ" u="sng" dirty="0" smtClean="0"/>
              <a:t>dělením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dělení předchází  rozdělení chromozomu = replikace  DNA</a:t>
            </a:r>
          </a:p>
          <a:p>
            <a:pPr>
              <a:buNone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Ctr="1"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effectLst/>
              </a:rPr>
              <a:t>Buněčný cyklus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období života buňky od jejího vzniku až po vznik dceřiných buněk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buňka se přestane dělit  &gt; vykonává specifické funkce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jaterní buňka se dělí  1 krát za rok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neuron se nikdy nedělí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většina buněk lidského těla prodělá okolo 50 dělení a potom umírá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Buněčný cyklus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buněčný cyklus 2 hlavní fáze:</a:t>
            </a:r>
          </a:p>
          <a:p>
            <a:pPr marL="971550" lvl="1" indent="-514350" fontAlgn="auto">
              <a:spcAft>
                <a:spcPts val="0"/>
              </a:spcAft>
              <a:buNone/>
              <a:defRPr/>
            </a:pPr>
            <a:r>
              <a:rPr lang="cs-CZ" dirty="0" smtClean="0"/>
              <a:t>1) buněčné dělení </a:t>
            </a:r>
          </a:p>
          <a:p>
            <a:pPr marL="971550" lvl="1" indent="-514350" fontAlgn="auto">
              <a:spcAft>
                <a:spcPts val="0"/>
              </a:spcAft>
              <a:buAutoNum type="alphaLcParenR"/>
              <a:defRPr/>
            </a:pPr>
            <a:r>
              <a:rPr lang="cs-CZ" dirty="0" smtClean="0"/>
              <a:t>dělení jádra: mitóza nebo meióza</a:t>
            </a:r>
          </a:p>
          <a:p>
            <a:pPr marL="971550" lvl="1" indent="-514350" fontAlgn="auto">
              <a:spcAft>
                <a:spcPts val="0"/>
              </a:spcAft>
              <a:buAutoNum type="alphaLcParenR"/>
              <a:defRPr/>
            </a:pPr>
            <a:r>
              <a:rPr lang="cs-CZ" dirty="0" smtClean="0"/>
              <a:t>dělení buňky</a:t>
            </a:r>
          </a:p>
          <a:p>
            <a:pPr lvl="1" fontAlgn="auto">
              <a:spcAft>
                <a:spcPts val="0"/>
              </a:spcAft>
              <a:buNone/>
              <a:defRPr/>
            </a:pPr>
            <a:r>
              <a:rPr lang="cs-CZ" dirty="0" smtClean="0"/>
              <a:t>2) </a:t>
            </a:r>
            <a:r>
              <a:rPr lang="cs-CZ" dirty="0" err="1" smtClean="0"/>
              <a:t>interfáze</a:t>
            </a:r>
            <a:r>
              <a:rPr lang="cs-CZ" dirty="0" smtClean="0"/>
              <a:t> </a:t>
            </a:r>
          </a:p>
          <a:p>
            <a:pPr lvl="1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 90% celého buněčného cyklu</a:t>
            </a:r>
          </a:p>
          <a:p>
            <a:pPr lvl="1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buňka roste</a:t>
            </a:r>
          </a:p>
          <a:p>
            <a:pPr lvl="1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v jádře je chromatin &gt; replikace DNA</a:t>
            </a:r>
          </a:p>
          <a:p>
            <a:pPr lvl="1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err="1" smtClean="0"/>
              <a:t>interfáze</a:t>
            </a:r>
            <a:r>
              <a:rPr lang="cs-CZ" dirty="0" smtClean="0"/>
              <a:t>: G</a:t>
            </a:r>
            <a:r>
              <a:rPr lang="cs-CZ" baseline="-25000" dirty="0" smtClean="0"/>
              <a:t>1</a:t>
            </a:r>
            <a:r>
              <a:rPr lang="cs-CZ" dirty="0" smtClean="0"/>
              <a:t>, S, G</a:t>
            </a:r>
            <a:r>
              <a:rPr lang="cs-CZ" baseline="-25000" dirty="0" smtClean="0"/>
              <a:t>2</a:t>
            </a:r>
            <a:r>
              <a:rPr lang="cs-CZ" dirty="0" smtClean="0"/>
              <a:t> fáze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Buněčný cyklus</a:t>
            </a:r>
            <a:endParaRPr lang="cs-CZ" dirty="0"/>
          </a:p>
        </p:txBody>
      </p:sp>
      <p:pic>
        <p:nvPicPr>
          <p:cNvPr id="4" name="Picture 3" descr="12-04-CellCycle-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2219" y="1554163"/>
            <a:ext cx="623196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eukaryotní buňky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replikace DNA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rozdělení buňky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buněčný cyklus: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posloupnost dějů od jednoho dělení ke druhému dělení</a:t>
            </a:r>
          </a:p>
          <a:p>
            <a:pPr>
              <a:buNone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Regulace buněčného cyklu</a:t>
            </a:r>
          </a:p>
        </p:txBody>
      </p:sp>
      <p:pic>
        <p:nvPicPr>
          <p:cNvPr id="59395" name="Picture 3" descr="12-13-MechAnalogyCellCyc-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340768"/>
            <a:ext cx="6019800" cy="51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mtClean="0"/>
              <a:t>Kontrolní body („checkpoints“)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cs-CZ" dirty="0" smtClean="0"/>
              <a:t>jsou tři: ve fázi G1, G2, M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cs-CZ" dirty="0" smtClean="0"/>
              <a:t>u buněk savců je zřejmě bod v G1 fázi nejdůležitější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cs-CZ" dirty="0" smtClean="0"/>
              <a:t>pokud buňka nedostane signál „vpřed“ v G1 fázi, dostane se do fáze G</a:t>
            </a:r>
            <a:r>
              <a:rPr lang="cs-CZ" baseline="-25000" dirty="0" smtClean="0"/>
              <a:t>0.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cs-CZ" baseline="-25000" dirty="0" smtClean="0"/>
              <a:t> </a:t>
            </a:r>
            <a:r>
              <a:rPr lang="cs-CZ" dirty="0" smtClean="0"/>
              <a:t>v této fázi je většina buněk našeho těla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104</TotalTime>
  <Words>548</Words>
  <Application>Microsoft Office PowerPoint</Application>
  <PresentationFormat>Předvádění na obrazovce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Cesta</vt:lpstr>
      <vt:lpstr>DĚLENÍ BUNĚK</vt:lpstr>
      <vt:lpstr>Dělení buněk</vt:lpstr>
      <vt:lpstr>DĚLENÍ PROKARYOTNÍ BUŇKY</vt:lpstr>
      <vt:lpstr>Buněčný cyklus</vt:lpstr>
      <vt:lpstr>Buněčný cyklus</vt:lpstr>
      <vt:lpstr>Buněčný cyklus</vt:lpstr>
      <vt:lpstr>dělení eukaryotní buňky</vt:lpstr>
      <vt:lpstr>Regulace buněčného cyklu</vt:lpstr>
      <vt:lpstr>Kontrolní body („checkpoints“)</vt:lpstr>
      <vt:lpstr>Interfáze</vt:lpstr>
      <vt:lpstr>Interfáze</vt:lpstr>
      <vt:lpstr>Interfáze</vt:lpstr>
      <vt:lpstr>REGULACE BUNĚČNÉHO CYKLU</vt:lpstr>
      <vt:lpstr>Snímek 14</vt:lpstr>
      <vt:lpstr>mitosis</vt:lpstr>
      <vt:lpstr>zdroje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DĚLENÍ BUNĚK</dc:title>
  <dc:creator>Gymnázium</dc:creator>
  <cp:lastModifiedBy>vopenkovas</cp:lastModifiedBy>
  <cp:revision>34</cp:revision>
  <dcterms:created xsi:type="dcterms:W3CDTF">2013-10-30T13:52:35Z</dcterms:created>
  <dcterms:modified xsi:type="dcterms:W3CDTF">2014-12-09T10:46:18Z</dcterms:modified>
</cp:coreProperties>
</file>