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56" r:id="rId3"/>
    <p:sldId id="327" r:id="rId4"/>
    <p:sldId id="328" r:id="rId5"/>
    <p:sldId id="325" r:id="rId6"/>
    <p:sldId id="326" r:id="rId7"/>
    <p:sldId id="329" r:id="rId8"/>
    <p:sldId id="263" r:id="rId9"/>
    <p:sldId id="293" r:id="rId10"/>
    <p:sldId id="261" r:id="rId11"/>
    <p:sldId id="262" r:id="rId12"/>
    <p:sldId id="330" r:id="rId13"/>
    <p:sldId id="331" r:id="rId14"/>
    <p:sldId id="332" r:id="rId15"/>
    <p:sldId id="333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1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Struktura eukaryotní buňky i.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2014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33375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1918928" y="2408872"/>
            <a:ext cx="53823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b="1" dirty="0"/>
              <a:t>Výukový materiál MB 04 - </a:t>
            </a:r>
            <a:r>
              <a:rPr lang="cs-CZ" altLang="cs-CZ" b="1" dirty="0" smtClean="0"/>
              <a:t>91</a:t>
            </a:r>
            <a:endParaRPr lang="cs-CZ" altLang="cs-CZ" b="1" dirty="0"/>
          </a:p>
          <a:p>
            <a:pPr algn="ctr"/>
            <a:r>
              <a:rPr lang="cs-CZ" altLang="cs-CZ" b="1" dirty="0"/>
              <a:t>Tvůrce: Mgr. Šárka </a:t>
            </a:r>
            <a:r>
              <a:rPr lang="cs-CZ" altLang="cs-CZ" b="1" dirty="0" err="1"/>
              <a:t>Vopěnková</a:t>
            </a:r>
            <a:endParaRPr lang="cs-CZ" altLang="cs-CZ" b="1" dirty="0">
              <a:latin typeface="Arial" panose="020B0604020202020204" pitchFamily="34" charset="0"/>
            </a:endParaRP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Projekt: S anglickým jazykem do dalších předmětů</a:t>
            </a: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Registrační číslo: CZ.1.07/1.1.36/03.0005</a:t>
            </a: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Tento projekt je spolufinancován ESF a SR ČR</a:t>
            </a:r>
            <a:endParaRPr lang="cs-CZ" altLang="cs-CZ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>
                <a:effectLst/>
              </a:rPr>
              <a:t>RIBOZÓMY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cs-CZ" dirty="0" smtClean="0"/>
              <a:t>nemembránová organela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volně v cytoplazmě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nebo se váží na membrány endoplazmatického retikula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30 </a:t>
            </a:r>
            <a:r>
              <a:rPr lang="cs-CZ" dirty="0" err="1" smtClean="0"/>
              <a:t>nm</a:t>
            </a:r>
            <a:endParaRPr lang="cs-CZ" dirty="0" smtClean="0"/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err="1" smtClean="0"/>
              <a:t>ribozóm</a:t>
            </a:r>
            <a:r>
              <a:rPr lang="cs-CZ" dirty="0" smtClean="0"/>
              <a:t>  se skládá: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ze dvou </a:t>
            </a:r>
            <a:r>
              <a:rPr lang="cs-CZ" dirty="0" err="1" smtClean="0"/>
              <a:t>podjednotek</a:t>
            </a:r>
            <a:endParaRPr lang="cs-CZ" dirty="0" smtClean="0"/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z rRNA + bílkovin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funkce: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syntéza bílkovin při procesu označovaném </a:t>
            </a:r>
            <a:r>
              <a:rPr lang="cs-CZ" u="sng" dirty="0" smtClean="0"/>
              <a:t>translace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>
                <a:effectLst/>
              </a:rPr>
              <a:t>PLAZMATICKÁ MEMBRÁNA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7 </a:t>
            </a:r>
            <a:r>
              <a:rPr lang="cs-CZ" dirty="0" err="1" smtClean="0"/>
              <a:t>nm</a:t>
            </a:r>
            <a:r>
              <a:rPr lang="cs-CZ" dirty="0" smtClean="0"/>
              <a:t>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neobsahuje složky dýchacího řetězce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bílkoviny se účastní aktivního přenosu iontů a živin přes membránu &gt; ATP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elektrický potenciál </a:t>
            </a:r>
            <a:r>
              <a:rPr lang="cs-CZ" u="sng" dirty="0" smtClean="0"/>
              <a:t>- 0,1 V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fagocytóza - pohlcování částic zvenčí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Molekula fosfolipidu a stavba plazmatické membrány</a:t>
            </a:r>
          </a:p>
        </p:txBody>
      </p:sp>
      <p:pic>
        <p:nvPicPr>
          <p:cNvPr id="583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39947" y="1554163"/>
            <a:ext cx="7216505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			          ?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28800"/>
            <a:ext cx="7239000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sz="1500" dirty="0" smtClean="0"/>
              <a:t>KUBIŠTA, Václav. </a:t>
            </a:r>
            <a:r>
              <a:rPr lang="cs-CZ" sz="1500" i="1" dirty="0" smtClean="0"/>
              <a:t>Obecná biologie</a:t>
            </a:r>
            <a:r>
              <a:rPr lang="cs-CZ" sz="1500" dirty="0" smtClean="0"/>
              <a:t>. Praha: Fortuna, 2000, ISBN 80-7168-714-6.</a:t>
            </a:r>
          </a:p>
          <a:p>
            <a:pPr>
              <a:buFont typeface="Wingdings" pitchFamily="2" charset="2"/>
              <a:buChar char="Ø"/>
            </a:pPr>
            <a:r>
              <a:rPr lang="cs-CZ" sz="1500" dirty="0" smtClean="0"/>
              <a:t>CHALUPOVÁ - KARLOVÁ, Vlastimila. </a:t>
            </a:r>
            <a:r>
              <a:rPr lang="cs-CZ" sz="1500" i="1" dirty="0" smtClean="0"/>
              <a:t>Obecná biologie</a:t>
            </a:r>
            <a:r>
              <a:rPr lang="cs-CZ" sz="1500" dirty="0" smtClean="0"/>
              <a:t>. Olomouc: Nakladatelství Olomouc, 2010, ISBN 978-80-7182-282-0.</a:t>
            </a:r>
          </a:p>
          <a:p>
            <a:pPr>
              <a:buFont typeface="Wingdings" pitchFamily="2" charset="2"/>
              <a:buChar char="Ø"/>
            </a:pPr>
            <a:r>
              <a:rPr lang="cs-CZ" sz="1500" dirty="0" smtClean="0"/>
              <a:t>ZÁVODSKÁ, Radka. </a:t>
            </a:r>
            <a:r>
              <a:rPr lang="cs-CZ" sz="1500" i="1" dirty="0" smtClean="0"/>
              <a:t>Biologie buněk</a:t>
            </a:r>
            <a:r>
              <a:rPr lang="cs-CZ" sz="1500" dirty="0" smtClean="0"/>
              <a:t>. Praha: </a:t>
            </a:r>
            <a:r>
              <a:rPr lang="cs-CZ" sz="1500" dirty="0" err="1" smtClean="0"/>
              <a:t>Scientia</a:t>
            </a:r>
            <a:r>
              <a:rPr lang="cs-CZ" sz="1500" dirty="0" smtClean="0"/>
              <a:t>, 2006, ISBN 80-86960-15-3.</a:t>
            </a:r>
          </a:p>
          <a:p>
            <a:pPr>
              <a:buFont typeface="Wingdings" pitchFamily="2" charset="2"/>
              <a:buChar char="Ø"/>
            </a:pPr>
            <a:r>
              <a:rPr lang="cs-CZ" sz="1500" dirty="0" smtClean="0"/>
              <a:t>ROSYPAL, Stanislav. </a:t>
            </a:r>
            <a:r>
              <a:rPr lang="cs-CZ" sz="1500" i="1" dirty="0" smtClean="0"/>
              <a:t>Nový přehled biologie</a:t>
            </a:r>
            <a:r>
              <a:rPr lang="cs-CZ" sz="1500" dirty="0" smtClean="0"/>
              <a:t>. 1. </a:t>
            </a:r>
            <a:r>
              <a:rPr lang="cs-CZ" sz="1500" dirty="0" err="1" smtClean="0"/>
              <a:t>vyd</a:t>
            </a:r>
            <a:r>
              <a:rPr lang="cs-CZ" sz="1500" dirty="0" smtClean="0"/>
              <a:t>. Praha: </a:t>
            </a:r>
            <a:r>
              <a:rPr lang="cs-CZ" sz="1500" dirty="0" err="1" smtClean="0"/>
              <a:t>Scientia</a:t>
            </a:r>
            <a:r>
              <a:rPr lang="cs-CZ" sz="1500" dirty="0" smtClean="0"/>
              <a:t>, 2003, 797 s. ISBN 80-718-3268-5.</a:t>
            </a:r>
          </a:p>
          <a:p>
            <a:pPr>
              <a:buFont typeface="Wingdings" pitchFamily="2" charset="2"/>
              <a:buChar char="Ø"/>
            </a:pPr>
            <a:r>
              <a:rPr lang="cs-CZ" sz="1500" dirty="0" smtClean="0"/>
              <a:t>JELÍNEK, Jan, Vladimír ZICHÁČEK a Miroslav ŠVÁTORA. </a:t>
            </a:r>
            <a:r>
              <a:rPr lang="cs-CZ" sz="1500" i="1" dirty="0" smtClean="0"/>
              <a:t>Biologie pro gymnázia: teoretická a praktická část</a:t>
            </a:r>
            <a:r>
              <a:rPr lang="cs-CZ" sz="1500" dirty="0" smtClean="0"/>
              <a:t>. 2. </a:t>
            </a:r>
            <a:r>
              <a:rPr lang="cs-CZ" sz="1500" dirty="0" err="1" smtClean="0"/>
              <a:t>dopl</a:t>
            </a:r>
            <a:r>
              <a:rPr lang="cs-CZ" sz="1500" dirty="0" smtClean="0"/>
              <a:t>. a </a:t>
            </a:r>
            <a:r>
              <a:rPr lang="cs-CZ" sz="1500" dirty="0" err="1" smtClean="0"/>
              <a:t>rozš</a:t>
            </a:r>
            <a:r>
              <a:rPr lang="cs-CZ" sz="1500" dirty="0" smtClean="0"/>
              <a:t>. </a:t>
            </a:r>
            <a:r>
              <a:rPr lang="cs-CZ" sz="1500" dirty="0" err="1" smtClean="0"/>
              <a:t>vyd</a:t>
            </a:r>
            <a:r>
              <a:rPr lang="cs-CZ" sz="1500" dirty="0" smtClean="0"/>
              <a:t>. Olomouc: Nakladatelství Olomouc, 1998, 551 s. ISBN 80-718-2050-4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živočišná a rostlinná buňka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4257" r="3917"/>
          <a:stretch>
            <a:fillRect/>
          </a:stretch>
        </p:blipFill>
        <p:spPr bwMode="auto">
          <a:xfrm>
            <a:off x="395536" y="1600200"/>
            <a:ext cx="4032448" cy="49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r="3989"/>
          <a:stretch>
            <a:fillRect/>
          </a:stretch>
        </p:blipFill>
        <p:spPr bwMode="auto">
          <a:xfrm>
            <a:off x="4644008" y="1600200"/>
            <a:ext cx="4320480" cy="49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?						?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r="34263" b="25686"/>
          <a:stretch>
            <a:fillRect/>
          </a:stretch>
        </p:blipFill>
        <p:spPr bwMode="auto">
          <a:xfrm>
            <a:off x="395536" y="1628800"/>
            <a:ext cx="3691136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4877" t="6028" r="28808" b="28223"/>
          <a:stretch>
            <a:fillRect/>
          </a:stretch>
        </p:blipFill>
        <p:spPr bwMode="auto">
          <a:xfrm>
            <a:off x="4716016" y="1628800"/>
            <a:ext cx="4032448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1187624" y="6237312"/>
            <a:ext cx="1778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POPIŠ OBRÁZEK</a:t>
            </a:r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5580112" y="6165304"/>
            <a:ext cx="1778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/>
              <a:t>POPIŠ OBRÁZEK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eukaryotická buňka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eukaryotické organismy: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rostliny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živočichové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houby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jsou  jednobuněčné i mnohobuněčné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eukaryotická buňka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větší a složitější než </a:t>
            </a:r>
            <a:r>
              <a:rPr lang="cs-CZ" dirty="0" err="1" smtClean="0"/>
              <a:t>prokaryotická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evolučně mnohem mladší než </a:t>
            </a:r>
            <a:r>
              <a:rPr lang="cs-CZ" dirty="0" err="1" smtClean="0"/>
              <a:t>prokaryotická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diferencované jádro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jaderné chromozomy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velké množství membránových organel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BUNĚČNÁ STĚNA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určuje tvar buněk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významná role při dělení buněk i při diferenciaci buněk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buněčná stěna hub – z chitinu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buněčná stěna rostlin – z celulózy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ve stěnách rostlinných buněk jsou </a:t>
            </a:r>
            <a:r>
              <a:rPr lang="cs-CZ" dirty="0" err="1" smtClean="0"/>
              <a:t>plazmodesmy</a:t>
            </a:r>
            <a:r>
              <a:rPr lang="cs-CZ" dirty="0" smtClean="0"/>
              <a:t> = komunikační kanály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>
                <a:effectLst/>
              </a:rPr>
              <a:t>MEMBRÁNOVÉ ORGANELY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specializované na různé funkce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jádro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endoplazmatické </a:t>
            </a:r>
            <a:r>
              <a:rPr lang="cs-CZ" dirty="0" err="1" smtClean="0"/>
              <a:t>retikulim</a:t>
            </a:r>
            <a:endParaRPr lang="cs-CZ" dirty="0" smtClean="0"/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err="1" smtClean="0"/>
              <a:t>Golgiho</a:t>
            </a:r>
            <a:r>
              <a:rPr lang="cs-CZ" dirty="0" smtClean="0"/>
              <a:t> systém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err="1" smtClean="0"/>
              <a:t>lyzozomy</a:t>
            </a:r>
            <a:r>
              <a:rPr lang="cs-CZ" dirty="0" smtClean="0"/>
              <a:t>, </a:t>
            </a:r>
            <a:r>
              <a:rPr lang="cs-CZ" dirty="0" err="1" smtClean="0"/>
              <a:t>peroxizomy</a:t>
            </a:r>
            <a:r>
              <a:rPr lang="cs-CZ" dirty="0" smtClean="0"/>
              <a:t>, vakuoly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mitochondrie a plastidy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vždy uzavřené váčky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ploché váčky = cisterny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cs-CZ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cs-CZ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Membránové organely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b="1" u="sng" dirty="0" smtClean="0"/>
              <a:t>jádro  </a:t>
            </a:r>
            <a:r>
              <a:rPr lang="cs-CZ" b="1" u="sng" dirty="0" err="1" smtClean="0"/>
              <a:t>nucleus</a:t>
            </a:r>
            <a:endParaRPr lang="cs-CZ" b="1" u="sng" dirty="0" smtClean="0"/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největší nejnápadnější útvar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dvojitá membrána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jaderná membrána obsahuje </a:t>
            </a:r>
            <a:r>
              <a:rPr lang="cs-CZ" u="sng" dirty="0" smtClean="0"/>
              <a:t>jaderné póry =&gt;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výměna látek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hlavním obsahem jádra jsou </a:t>
            </a:r>
            <a:r>
              <a:rPr lang="cs-CZ" u="sng" dirty="0" smtClean="0"/>
              <a:t>chromozomy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řídící centrum buňky</a:t>
            </a:r>
          </a:p>
          <a:p>
            <a:pPr>
              <a:buFont typeface="Wingdings" pitchFamily="2" charset="2"/>
              <a:buChar char="Ø"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548680"/>
            <a:ext cx="8686800" cy="838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>
                <a:effectLst/>
              </a:rPr>
              <a:t>JADÉRKO</a:t>
            </a:r>
          </a:p>
        </p:txBody>
      </p:sp>
      <p:sp>
        <p:nvSpPr>
          <p:cNvPr id="16589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err="1" smtClean="0"/>
              <a:t>nukleolus</a:t>
            </a:r>
            <a:endParaRPr lang="cs-CZ" dirty="0" smtClean="0"/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uvnitř jádra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nemembránová organela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jedno nebo několik  kulatých jadérek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tvoří se zde ribozomální RNA + bílkoviny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369</Words>
  <Application>Microsoft Office PowerPoint</Application>
  <PresentationFormat>Předvádění na obrazovce (4:3)</PresentationFormat>
  <Paragraphs>76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Arial</vt:lpstr>
      <vt:lpstr>Franklin Gothic Book</vt:lpstr>
      <vt:lpstr>Franklin Gothic Medium</vt:lpstr>
      <vt:lpstr>Wingdings</vt:lpstr>
      <vt:lpstr>Wingdings 2</vt:lpstr>
      <vt:lpstr>Cesta</vt:lpstr>
      <vt:lpstr>1_Cesta</vt:lpstr>
      <vt:lpstr>Struktura eukaryotní buňky i.</vt:lpstr>
      <vt:lpstr>živočišná a rostlinná buňka</vt:lpstr>
      <vt:lpstr>?      ?</vt:lpstr>
      <vt:lpstr>eukaryotická buňka</vt:lpstr>
      <vt:lpstr>eukaryotická buňka</vt:lpstr>
      <vt:lpstr>BUNĚČNÁ STĚNA</vt:lpstr>
      <vt:lpstr>MEMBRÁNOVÉ ORGANELY</vt:lpstr>
      <vt:lpstr>Membránové organely</vt:lpstr>
      <vt:lpstr>JADÉRKO</vt:lpstr>
      <vt:lpstr>RIBOZÓMY</vt:lpstr>
      <vt:lpstr>PLAZMATICKÁ MEMBRÁNA</vt:lpstr>
      <vt:lpstr>Molekula fosfolipidu a stavba plazmatické membrány</vt:lpstr>
      <vt:lpstr>             ?</vt:lpstr>
      <vt:lpstr>zdroje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Gymnázium</dc:creator>
  <cp:lastModifiedBy>Foller Jiří</cp:lastModifiedBy>
  <cp:revision>102</cp:revision>
  <dcterms:created xsi:type="dcterms:W3CDTF">2013-10-06T18:15:38Z</dcterms:created>
  <dcterms:modified xsi:type="dcterms:W3CDTF">2014-12-03T10:05:51Z</dcterms:modified>
</cp:coreProperties>
</file>