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9" r:id="rId8"/>
    <p:sldId id="264" r:id="rId9"/>
    <p:sldId id="265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51720" y="4853411"/>
            <a:ext cx="5688632" cy="1222375"/>
          </a:xfrm>
        </p:spPr>
        <p:txBody>
          <a:bodyPr/>
          <a:lstStyle/>
          <a:p>
            <a:r>
              <a:rPr lang="cs-CZ" dirty="0" smtClean="0"/>
              <a:t>CHEMICKÉ SLOŽENÍ BUNĚK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7190" y="3038616"/>
            <a:ext cx="4823082" cy="1803648"/>
          </a:xfrm>
        </p:spPr>
        <p:txBody>
          <a:bodyPr>
            <a:normAutofit fontScale="92500" lnSpcReduction="20000"/>
          </a:bodyPr>
          <a:lstStyle/>
          <a:p>
            <a:pPr algn="ctr"/>
            <a:endParaRPr lang="cs-CZ" altLang="cs-CZ" sz="1600" b="1" dirty="0" smtClean="0"/>
          </a:p>
          <a:p>
            <a:pPr algn="ctr"/>
            <a:endParaRPr lang="cs-CZ" altLang="cs-CZ" sz="1600" b="1" dirty="0"/>
          </a:p>
          <a:p>
            <a:pPr algn="ctr"/>
            <a:r>
              <a:rPr lang="cs-CZ" altLang="cs-CZ" sz="1600" b="1" dirty="0" smtClean="0"/>
              <a:t>Výukový </a:t>
            </a:r>
            <a:r>
              <a:rPr lang="cs-CZ" altLang="cs-CZ" sz="1600" b="1" dirty="0"/>
              <a:t>materiál MB 04 - </a:t>
            </a:r>
            <a:r>
              <a:rPr lang="cs-CZ" altLang="cs-CZ" sz="1600" b="1" dirty="0" smtClean="0"/>
              <a:t>89</a:t>
            </a:r>
            <a:endParaRPr lang="cs-CZ" altLang="cs-CZ" sz="1600" b="1" dirty="0"/>
          </a:p>
          <a:p>
            <a:pPr algn="ctr"/>
            <a:r>
              <a:rPr lang="cs-CZ" altLang="cs-CZ" sz="1600" b="1" dirty="0"/>
              <a:t>Tvůrce: Mgr. Šárka </a:t>
            </a:r>
            <a:r>
              <a:rPr lang="cs-CZ" altLang="cs-CZ" sz="1600" b="1" dirty="0" err="1"/>
              <a:t>Vopěnková</a:t>
            </a:r>
            <a:endParaRPr lang="cs-CZ" altLang="cs-CZ" sz="1600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sz="1600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sz="1600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sz="1600" dirty="0"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90" y="764704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bílkoviny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funkce bílkovin: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stavební součástí buněčných struktur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realizují metabolismus – </a:t>
            </a:r>
            <a:r>
              <a:rPr lang="cs-CZ" b="1" u="sng" dirty="0" smtClean="0"/>
              <a:t>enzymy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regulují procesy – hormony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obranná funkce – imunoglobuliny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transportní molekuly – hemoglobin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umožňují buňce pohyb – mikrofilamenty a mikrotubuly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bílkoviny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bílkoviny a nukleové kyseliny = </a:t>
            </a:r>
            <a:r>
              <a:rPr lang="cs-CZ" u="sng" dirty="0" smtClean="0"/>
              <a:t>informační makromolekuly &gt;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pořadí nukleotidů v nukleových kyselinách je obsažena informace pro pořadí AMK v bílkovinách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bílkoviny vznikají kondenzací aminokyselin – spojeny peptidovými vazbami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základem bílkoviny je </a:t>
            </a:r>
            <a:r>
              <a:rPr lang="cs-CZ" dirty="0" err="1" smtClean="0"/>
              <a:t>polypeptidový</a:t>
            </a:r>
            <a:r>
              <a:rPr lang="cs-CZ" dirty="0" smtClean="0"/>
              <a:t> řetězec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aminokyseliny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existuje 20 ( 21 ) různých aminokyselin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2 aminokyseliny spojeny kovalentní vazbou = </a:t>
            </a:r>
            <a:r>
              <a:rPr lang="cs-CZ" u="sng" dirty="0" smtClean="0"/>
              <a:t>peptidová vazba </a:t>
            </a:r>
            <a:r>
              <a:rPr lang="cs-CZ" dirty="0" smtClean="0"/>
              <a:t>&gt; </a:t>
            </a:r>
            <a:r>
              <a:rPr lang="cs-CZ" dirty="0" err="1" smtClean="0"/>
              <a:t>dipeptid</a:t>
            </a:r>
            <a:r>
              <a:rPr lang="cs-CZ" dirty="0" smtClean="0"/>
              <a:t> &gt; polypeptidy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seřazení aminokyselin v bílkovinné molekule je: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charakteristické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geneticky určené</a:t>
            </a:r>
          </a:p>
          <a:p>
            <a:pPr>
              <a:buFont typeface="Wingdings" pitchFamily="2" charset="2"/>
              <a:buChar char="Ø"/>
            </a:pPr>
            <a:r>
              <a:rPr lang="cs-CZ" b="1" u="sng" smtClean="0"/>
              <a:t>primární  </a:t>
            </a:r>
            <a:r>
              <a:rPr lang="cs-CZ" b="1" u="sng" dirty="0" smtClean="0"/>
              <a:t>struktura bílkovin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Kolik existuje aminokyselin 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Vyjmenuj monosacharidy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Vyjmenuj disacharidy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Vyjmenuj polysacharidy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Vyjmenuj nízkomolekulární sloučeniny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je základem bílkovin 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 Jakou vazbou jsou spojeny aminokyseliny 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Uveď konkrétní </a:t>
            </a:r>
            <a:r>
              <a:rPr lang="cs-CZ" smtClean="0"/>
              <a:t>příklady bílkovin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CHEMICKÉ SLOŽENÍ BUNĚK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95 % hmotnosti buňky tvoří 4 prvky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nejdůležitější </a:t>
            </a:r>
            <a:r>
              <a:rPr lang="cs-CZ" u="sng" dirty="0" err="1" smtClean="0"/>
              <a:t>makrobiogení</a:t>
            </a:r>
            <a:r>
              <a:rPr lang="cs-CZ" u="sng" dirty="0" smtClean="0"/>
              <a:t> prvky </a:t>
            </a:r>
            <a:r>
              <a:rPr lang="cs-CZ" dirty="0" smtClean="0"/>
              <a:t>- C O H N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malém množství : Ca, F, S, K, Cl, Na, Mg, I, </a:t>
            </a:r>
            <a:r>
              <a:rPr lang="cs-CZ" dirty="0" err="1" smtClean="0"/>
              <a:t>Fe</a:t>
            </a:r>
            <a:r>
              <a:rPr lang="cs-CZ" dirty="0" smtClean="0"/>
              <a:t>, </a:t>
            </a:r>
            <a:r>
              <a:rPr lang="cs-CZ" dirty="0" err="1" smtClean="0"/>
              <a:t>Zn</a:t>
            </a:r>
            <a:r>
              <a:rPr lang="cs-CZ" dirty="0" smtClean="0"/>
              <a:t>, </a:t>
            </a:r>
            <a:r>
              <a:rPr lang="cs-CZ" dirty="0" err="1" smtClean="0"/>
              <a:t>Cu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nejrozšířenější molekulou v buňce je  </a:t>
            </a:r>
            <a:r>
              <a:rPr lang="cs-CZ" u="sng" dirty="0" smtClean="0"/>
              <a:t>voda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voda tvoří 60 - 90  % hmotnosti buňky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výborné rozpouštědlo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organické molekuly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sloučeniny uhlíku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4 hlavní skupiny </a:t>
            </a:r>
            <a:r>
              <a:rPr lang="cs-CZ" u="sng" dirty="0" smtClean="0"/>
              <a:t>organických molekul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sacharidy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aminokyseliny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nukleotidy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mastné kyseliny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Organické sloučeniny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nízkomolekulární sloučeniny: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monosacharidy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aminokyseliny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nukleotidy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mastné kyseliny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koenzymy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vitamíny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Organické sloučeniny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vysokomolekulární = biopolymery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bílkoviny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nukleové kyseliny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polysacharidy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sacharidy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3600" u="sng" dirty="0" smtClean="0"/>
              <a:t>monosacharidy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hexózy : glukóza , fruktóza, galaktóza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glukóza vzniká při fotosyntéze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oxidací glukózy = tzv. dýcháním &gt; vzniká velké množství energie !!!!! 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pentózy: ribóza a deoxyribóza</a:t>
            </a:r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sacharidy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3600" u="sng" dirty="0" smtClean="0"/>
              <a:t>disacharidy: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sacharóza, laktóza, maltóza</a:t>
            </a:r>
          </a:p>
          <a:p>
            <a:pPr>
              <a:buFont typeface="Wingdings" pitchFamily="2" charset="2"/>
              <a:buChar char="Ø"/>
            </a:pPr>
            <a:r>
              <a:rPr lang="cs-CZ" sz="3600" u="sng" dirty="0" smtClean="0"/>
              <a:t>polysacharidy:</a:t>
            </a:r>
          </a:p>
          <a:p>
            <a:pPr>
              <a:buFont typeface="Wingdings" pitchFamily="2" charset="2"/>
              <a:buChar char="Ø"/>
            </a:pPr>
            <a:r>
              <a:rPr lang="cs-CZ" sz="3600" dirty="0" smtClean="0"/>
              <a:t>škrob, glykogen a celulóza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sacharidy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polysacharidy: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polymery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zásobní polysacharidy: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škrob – u rostlin, velmi těžce stravitelná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glykogen – u živočichů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stavební polysacharidy: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celulóza – rostliny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chitin – u hub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bílkoviny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makromolekuly tvořené aminokyselinami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 život zásadní význam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 1/5 celkové hmotnosti organismů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348</Words>
  <Application>Microsoft Office PowerPoint</Application>
  <PresentationFormat>Předvádění na obrazovce (4:3)</PresentationFormat>
  <Paragraphs>92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Franklin Gothic Book</vt:lpstr>
      <vt:lpstr>Franklin Gothic Medium</vt:lpstr>
      <vt:lpstr>Wingdings</vt:lpstr>
      <vt:lpstr>Wingdings 2</vt:lpstr>
      <vt:lpstr>Cesta</vt:lpstr>
      <vt:lpstr>CHEMICKÉ SLOŽENÍ BUNĚK</vt:lpstr>
      <vt:lpstr>CHEMICKÉ SLOŽENÍ BUNĚK</vt:lpstr>
      <vt:lpstr>organické molekuly</vt:lpstr>
      <vt:lpstr>Organické sloučeniny</vt:lpstr>
      <vt:lpstr>Organické sloučeniny</vt:lpstr>
      <vt:lpstr>sacharidy</vt:lpstr>
      <vt:lpstr>sacharidy</vt:lpstr>
      <vt:lpstr>sacharidy</vt:lpstr>
      <vt:lpstr>bílkoviny</vt:lpstr>
      <vt:lpstr>bílkoviny</vt:lpstr>
      <vt:lpstr>bílkoviny</vt:lpstr>
      <vt:lpstr>aminokyseliny</vt:lpstr>
      <vt:lpstr>PRACOVNÍ LIST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CHEMICKÉ SLOŽENÍ BUNĚK</dc:title>
  <dc:creator>Gymnázium</dc:creator>
  <cp:lastModifiedBy>Foller Jiří</cp:lastModifiedBy>
  <cp:revision>9</cp:revision>
  <dcterms:created xsi:type="dcterms:W3CDTF">2014-03-21T18:43:23Z</dcterms:created>
  <dcterms:modified xsi:type="dcterms:W3CDTF">2014-12-03T10:03:52Z</dcterms:modified>
</cp:coreProperties>
</file>