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72" r:id="rId7"/>
    <p:sldId id="263" r:id="rId8"/>
    <p:sldId id="264" r:id="rId9"/>
    <p:sldId id="270" r:id="rId10"/>
    <p:sldId id="271" r:id="rId11"/>
    <p:sldId id="273" r:id="rId12"/>
    <p:sldId id="265" r:id="rId13"/>
    <p:sldId id="267" r:id="rId14"/>
    <p:sldId id="269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6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11. 11. 2014</a:t>
            </a:fld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11. 11. 2014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11. 11. 2014</a:t>
            </a:fld>
            <a:endParaRPr lang="cs-CZ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11. 11. 2014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11. 11. 2014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11. 11. 2014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11. 11. 2014</a:t>
            </a:fld>
            <a:endParaRPr lang="cs-CZ"/>
          </a:p>
        </p:txBody>
      </p:sp>
      <p:sp>
        <p:nvSpPr>
          <p:cNvPr id="24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11. 11. 2014</a:t>
            </a:fld>
            <a:endParaRPr lang="cs-CZ"/>
          </a:p>
        </p:txBody>
      </p:sp>
      <p:sp>
        <p:nvSpPr>
          <p:cNvPr id="29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11. 11. 2014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11. 11. 2014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11. 11. 2014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11. 11. 2014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Genové inženýrství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2014</a:t>
            </a:r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404813"/>
            <a:ext cx="4419600" cy="1079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délník 4"/>
          <p:cNvSpPr/>
          <p:nvPr/>
        </p:nvSpPr>
        <p:spPr>
          <a:xfrm>
            <a:off x="2286000" y="2551837"/>
            <a:ext cx="51663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altLang="cs-CZ" b="1" dirty="0"/>
              <a:t>Výukový materiál GE 02 - </a:t>
            </a:r>
            <a:r>
              <a:rPr lang="cs-CZ" altLang="cs-CZ" b="1" dirty="0" smtClean="0"/>
              <a:t>61</a:t>
            </a:r>
            <a:endParaRPr lang="cs-CZ" altLang="cs-CZ" b="1" dirty="0"/>
          </a:p>
          <a:p>
            <a:pPr algn="ctr"/>
            <a:r>
              <a:rPr lang="cs-CZ" altLang="cs-CZ" b="1" dirty="0"/>
              <a:t>Tvůrce: Mgr. Šárka </a:t>
            </a:r>
            <a:r>
              <a:rPr lang="cs-CZ" altLang="cs-CZ" b="1" dirty="0" err="1"/>
              <a:t>Vopěnková</a:t>
            </a:r>
            <a:endParaRPr lang="cs-CZ" altLang="cs-CZ" b="1" dirty="0"/>
          </a:p>
          <a:p>
            <a:pPr algn="ctr"/>
            <a:r>
              <a:rPr lang="cs-CZ" altLang="cs-CZ" dirty="0"/>
              <a:t>Projekt: S anglickým jazykem do dalších předmětů</a:t>
            </a:r>
          </a:p>
          <a:p>
            <a:pPr algn="ctr"/>
            <a:r>
              <a:rPr lang="cs-CZ" altLang="cs-CZ" dirty="0"/>
              <a:t>Registrační číslo: CZ.1.07/1.1.36/03.0005</a:t>
            </a:r>
          </a:p>
          <a:p>
            <a:pPr algn="ctr"/>
            <a:r>
              <a:rPr lang="cs-CZ" altLang="cs-CZ" dirty="0"/>
              <a:t>Tento projekt je spolufinancován ESF a SR ČR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Genové inženýrství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populární termín pro technologie </a:t>
            </a:r>
            <a:r>
              <a:rPr lang="cs-CZ" dirty="0" err="1" smtClean="0"/>
              <a:t>rekombinantní</a:t>
            </a:r>
            <a:r>
              <a:rPr lang="cs-CZ" dirty="0" smtClean="0"/>
              <a:t> DNA 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genové inženýrství vychází z poznatků molekulární biologie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náplň této disciplíny je tvorba nových molekul DNA 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nové molekuly slouží k umělému přenosu genů mezi různými organismy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Genové inženýrství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chceme- li do bakterie přenést </a:t>
            </a:r>
            <a:r>
              <a:rPr lang="cs-CZ" dirty="0" err="1" smtClean="0"/>
              <a:t>např.lidský</a:t>
            </a:r>
            <a:r>
              <a:rPr lang="cs-CZ" dirty="0" smtClean="0"/>
              <a:t> gen, musí být spojen s tzv. </a:t>
            </a:r>
            <a:r>
              <a:rPr lang="cs-CZ" b="1" dirty="0" smtClean="0"/>
              <a:t>vektorem 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vektor je úsek DNA, který zajistí vstup příslušného genu do nitra buňky a jeho expresi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nejvhodnějším vektorem je právě fágová DNA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do fágové DNA je možné gen uměle začlenit pomocí specifických  enzymů</a:t>
            </a:r>
          </a:p>
          <a:p>
            <a:pPr>
              <a:buFont typeface="Wingdings" pitchFamily="2" charset="2"/>
              <a:buChar char="Ø"/>
            </a:pPr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Genové inženýrství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tento proces se nazývá transdukce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transdukce patří  k základním metodám genového inženýrství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podmínka pro rozmnožení </a:t>
            </a:r>
            <a:r>
              <a:rPr lang="cs-CZ" dirty="0" err="1" smtClean="0"/>
              <a:t>transdukovaných</a:t>
            </a:r>
            <a:r>
              <a:rPr lang="cs-CZ" dirty="0" smtClean="0"/>
              <a:t> bakterií :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aby fágová DNA byla předem zbavena genů, které by způsobily navození lytického cyklu a zánik hostitelských buněk</a:t>
            </a:r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Genové inženýrství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virových vektorů se využívá  také při </a:t>
            </a:r>
            <a:r>
              <a:rPr lang="cs-CZ" b="1" dirty="0" err="1" smtClean="0"/>
              <a:t>transgenozi</a:t>
            </a:r>
            <a:r>
              <a:rPr lang="cs-CZ" b="1" dirty="0" smtClean="0"/>
              <a:t> živočichů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vektorovými částicemi infikujeme embryo v raném stadiu vývinu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všechny buňky </a:t>
            </a:r>
            <a:r>
              <a:rPr lang="cs-CZ" dirty="0" err="1" smtClean="0"/>
              <a:t>transgenního</a:t>
            </a:r>
            <a:r>
              <a:rPr lang="cs-CZ" dirty="0" smtClean="0"/>
              <a:t> jedince získají schopnost vytvářet žádaný protein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při pohlavním rozmnožování  se gen přenáší na potomky</a:t>
            </a:r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GENOVÉ INŽENÝRSTVÍ</a:t>
            </a:r>
            <a:endParaRPr lang="cs-CZ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1554162"/>
            <a:ext cx="3804127" cy="4755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Genové inženýrství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v genovém inženýrství se také využívá </a:t>
            </a:r>
            <a:r>
              <a:rPr lang="cs-CZ" b="1" dirty="0" smtClean="0"/>
              <a:t>reverzibilní transkriptáza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reverzibilní transkriptáza se používá k vytvoření komplementární DNA ( </a:t>
            </a:r>
            <a:r>
              <a:rPr lang="cs-CZ" dirty="0" err="1" smtClean="0"/>
              <a:t>cDNA</a:t>
            </a:r>
            <a:r>
              <a:rPr lang="cs-CZ" dirty="0" smtClean="0"/>
              <a:t>) přepisem eukaryotické  mRNA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tím je možné získat genové sekvence zbavené intronů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podle genové sekvence lze vytvářet funkční proteiny</a:t>
            </a:r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Genové inženýrství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Nejčastěji se technologie </a:t>
            </a:r>
            <a:r>
              <a:rPr lang="cs-CZ" dirty="0" err="1" smtClean="0"/>
              <a:t>rekombinantní</a:t>
            </a:r>
            <a:r>
              <a:rPr lang="cs-CZ" dirty="0" smtClean="0"/>
              <a:t> DNA používá k prostému pomnožení určitého úseku v </a:t>
            </a:r>
            <a:r>
              <a:rPr lang="cs-CZ" dirty="0" err="1" smtClean="0"/>
              <a:t>klonovacím</a:t>
            </a:r>
            <a:r>
              <a:rPr lang="cs-CZ" dirty="0" smtClean="0"/>
              <a:t> vektoru (nejčastěji </a:t>
            </a:r>
            <a:r>
              <a:rPr lang="cs-CZ" dirty="0" err="1" smtClean="0"/>
              <a:t>plazmidu</a:t>
            </a:r>
            <a:r>
              <a:rPr lang="cs-CZ" dirty="0" smtClean="0"/>
              <a:t>), ale kromě toho je používána v mnoha dalších postupech - např. i k vpravení určité cizí nebo upravené DNA přímo do genomové DNA (chromosomů) určitých organismů</a:t>
            </a:r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GENOVÉ INŽENÝRSTVÍ</a:t>
            </a:r>
            <a:endParaRPr lang="cs-CZ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6337" y="1554163"/>
            <a:ext cx="576372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Pracovní list</a:t>
            </a:r>
            <a:endParaRPr lang="cs-CZ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357" r="3500" b="29938"/>
          <a:stretch>
            <a:fillRect/>
          </a:stretch>
        </p:blipFill>
        <p:spPr bwMode="auto">
          <a:xfrm>
            <a:off x="2627784" y="2204864"/>
            <a:ext cx="5472608" cy="3170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ovéPole 4"/>
          <p:cNvSpPr txBox="1"/>
          <p:nvPr/>
        </p:nvSpPr>
        <p:spPr>
          <a:xfrm>
            <a:off x="6372200" y="1700808"/>
            <a:ext cx="1778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POPIŠ OBRÁZEK</a:t>
            </a:r>
            <a:endParaRPr lang="cs-CZ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PRACOVNÍ LIST</a:t>
            </a:r>
            <a:endParaRPr lang="cs-CZ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7366" y="1554163"/>
            <a:ext cx="5781668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ovéPole 4"/>
          <p:cNvSpPr txBox="1"/>
          <p:nvPr/>
        </p:nvSpPr>
        <p:spPr>
          <a:xfrm>
            <a:off x="5292080" y="2204864"/>
            <a:ext cx="1778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POPIŠ OBRÁZEK</a:t>
            </a:r>
            <a:endParaRPr lang="cs-CZ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Genové inženýrství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tyto postupy mohou být užitečné nejen ve výzkumu (např. vyřazení funkce určitého genu tzv. </a:t>
            </a:r>
            <a:r>
              <a:rPr lang="cs-CZ" dirty="0" err="1" smtClean="0"/>
              <a:t>homologní</a:t>
            </a:r>
            <a:r>
              <a:rPr lang="cs-CZ" dirty="0" smtClean="0"/>
              <a:t> rekombinací a studium následků, které vypovídají o funkci normální kopie genu)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 ale i v genové terapii, která předpokládá nahrazení chybné funkce mutované alely genu dodáním "zdravé" kopie</a:t>
            </a:r>
          </a:p>
          <a:p>
            <a:pPr>
              <a:buFont typeface="Wingdings" pitchFamily="2" charset="2"/>
              <a:buChar char="Ø"/>
            </a:pPr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genové inženýrství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začátek genového inženýrství: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1973 vyprodukován první organismus s </a:t>
            </a:r>
            <a:r>
              <a:rPr lang="cs-CZ" dirty="0" err="1" smtClean="0"/>
              <a:t>rekombinantní</a:t>
            </a:r>
            <a:r>
              <a:rPr lang="cs-CZ" dirty="0" smtClean="0"/>
              <a:t> DNA ( </a:t>
            </a:r>
            <a:r>
              <a:rPr lang="cs-CZ" dirty="0" err="1" smtClean="0"/>
              <a:t>Stanley</a:t>
            </a:r>
            <a:r>
              <a:rPr lang="cs-CZ" dirty="0" smtClean="0"/>
              <a:t> </a:t>
            </a:r>
            <a:r>
              <a:rPr lang="cs-CZ" dirty="0" err="1" smtClean="0"/>
              <a:t>cohen</a:t>
            </a:r>
            <a:r>
              <a:rPr lang="cs-CZ" dirty="0" smtClean="0"/>
              <a:t> ze </a:t>
            </a:r>
            <a:r>
              <a:rPr lang="cs-CZ" dirty="0" err="1" smtClean="0"/>
              <a:t>Stanford</a:t>
            </a:r>
            <a:r>
              <a:rPr lang="cs-CZ" dirty="0" smtClean="0"/>
              <a:t> </a:t>
            </a:r>
            <a:r>
              <a:rPr lang="cs-CZ" dirty="0" err="1" smtClean="0"/>
              <a:t>Univ</a:t>
            </a:r>
            <a:r>
              <a:rPr lang="cs-CZ" dirty="0" smtClean="0"/>
              <a:t>. a Herbert </a:t>
            </a:r>
            <a:r>
              <a:rPr lang="cs-CZ" dirty="0" err="1" smtClean="0"/>
              <a:t>Boyer</a:t>
            </a:r>
            <a:r>
              <a:rPr lang="cs-CZ" dirty="0" smtClean="0"/>
              <a:t> z </a:t>
            </a:r>
            <a:r>
              <a:rPr lang="cs-CZ" dirty="0" err="1" smtClean="0"/>
              <a:t>Univ</a:t>
            </a:r>
            <a:r>
              <a:rPr lang="cs-CZ" dirty="0" smtClean="0"/>
              <a:t>. </a:t>
            </a:r>
            <a:r>
              <a:rPr lang="cs-CZ" dirty="0" err="1" smtClean="0"/>
              <a:t>california</a:t>
            </a:r>
            <a:r>
              <a:rPr lang="cs-CZ" dirty="0" smtClean="0"/>
              <a:t> San </a:t>
            </a:r>
            <a:r>
              <a:rPr lang="cs-CZ" dirty="0" err="1" smtClean="0"/>
              <a:t>Francisco</a:t>
            </a:r>
            <a:r>
              <a:rPr lang="cs-CZ" dirty="0" smtClean="0"/>
              <a:t>) – část jednoho bakteriálního </a:t>
            </a:r>
            <a:r>
              <a:rPr lang="cs-CZ" dirty="0" err="1" smtClean="0"/>
              <a:t>plazmidu</a:t>
            </a:r>
            <a:r>
              <a:rPr lang="cs-CZ" dirty="0" smtClean="0"/>
              <a:t> vložili </a:t>
            </a:r>
            <a:r>
              <a:rPr lang="cs-CZ" dirty="0" err="1" smtClean="0"/>
              <a:t>di</a:t>
            </a:r>
            <a:r>
              <a:rPr lang="cs-CZ" dirty="0" smtClean="0"/>
              <a:t> jiného a ten vnesli do E. </a:t>
            </a:r>
            <a:r>
              <a:rPr lang="cs-CZ" dirty="0" err="1" smtClean="0"/>
              <a:t>coli</a:t>
            </a:r>
            <a:endParaRPr lang="cs-CZ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cs-CZ" sz="1400" dirty="0" smtClean="0"/>
              <a:t>KOČÁREK, Eduard. </a:t>
            </a:r>
            <a:r>
              <a:rPr lang="cs-CZ" sz="1400" i="1" dirty="0" smtClean="0"/>
              <a:t>Genetika: obecná genetika a cytogenetika, molekulární biologie, biotechnologie, </a:t>
            </a:r>
            <a:r>
              <a:rPr lang="cs-CZ" sz="1400" i="1" dirty="0" err="1" smtClean="0"/>
              <a:t>genomika</a:t>
            </a:r>
            <a:r>
              <a:rPr lang="cs-CZ" sz="1400" dirty="0" smtClean="0"/>
              <a:t>. 2. </a:t>
            </a:r>
            <a:r>
              <a:rPr lang="cs-CZ" sz="1400" dirty="0" err="1" smtClean="0"/>
              <a:t>vyd</a:t>
            </a:r>
            <a:r>
              <a:rPr lang="cs-CZ" sz="1400" dirty="0" smtClean="0"/>
              <a:t>. Praha: </a:t>
            </a:r>
            <a:r>
              <a:rPr lang="cs-CZ" sz="1400" dirty="0" err="1" smtClean="0"/>
              <a:t>Scientia</a:t>
            </a:r>
            <a:r>
              <a:rPr lang="cs-CZ" sz="1400" dirty="0" smtClean="0"/>
              <a:t>, 2008, 211 s. ISBN 978-80-86960-36-4</a:t>
            </a:r>
            <a:endParaRPr lang="cs-CZ" sz="1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53</TotalTime>
  <Words>423</Words>
  <Application>Microsoft Office PowerPoint</Application>
  <PresentationFormat>Předvádění na obrazovce (4:3)</PresentationFormat>
  <Paragraphs>48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9" baseType="lpstr">
      <vt:lpstr>Franklin Gothic Book</vt:lpstr>
      <vt:lpstr>Franklin Gothic Medium</vt:lpstr>
      <vt:lpstr>Wingdings</vt:lpstr>
      <vt:lpstr>Wingdings 2</vt:lpstr>
      <vt:lpstr>Cesta</vt:lpstr>
      <vt:lpstr>Genové inženýrství</vt:lpstr>
      <vt:lpstr>Genové inženýrství</vt:lpstr>
      <vt:lpstr>Genové inženýrství</vt:lpstr>
      <vt:lpstr>Genové inženýrství</vt:lpstr>
      <vt:lpstr>Genové inženýrství</vt:lpstr>
      <vt:lpstr>GENOVÉ INŽENÝRSTVÍ</vt:lpstr>
      <vt:lpstr>Genové inženýrství</vt:lpstr>
      <vt:lpstr>Genové inženýrství</vt:lpstr>
      <vt:lpstr>GENOVÉ INŽENÝRSTVÍ</vt:lpstr>
      <vt:lpstr>Pracovní list</vt:lpstr>
      <vt:lpstr>PRACOVNÍ LIST</vt:lpstr>
      <vt:lpstr>Genové inženýrství</vt:lpstr>
      <vt:lpstr>genové inženýrství</vt:lpstr>
      <vt:lpstr>zdroje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Genové inženýrství</dc:title>
  <dc:creator>Gymnázium</dc:creator>
  <cp:lastModifiedBy>Foller Jiří</cp:lastModifiedBy>
  <cp:revision>12</cp:revision>
  <dcterms:created xsi:type="dcterms:W3CDTF">2014-05-06T18:12:58Z</dcterms:created>
  <dcterms:modified xsi:type="dcterms:W3CDTF">2014-11-11T08:54:10Z</dcterms:modified>
</cp:coreProperties>
</file>