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94660"/>
  </p:normalViewPr>
  <p:slideViewPr>
    <p:cSldViewPr>
      <p:cViewPr varScale="1">
        <p:scale>
          <a:sx n="70" d="100"/>
          <a:sy n="70" d="100"/>
        </p:scale>
        <p:origin x="135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3" name="Obdélník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Obdélník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Obdélník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Obdélník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bdélník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Zaoblený obdélní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Zaoblený obdélník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Obdélník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Nadpis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cs-CZ" smtClean="0"/>
              <a:t>Klepnutím lze upravit styl předlohy nadpisů.</a:t>
            </a:r>
            <a:endParaRPr kumimoji="0" lang="en-US"/>
          </a:p>
        </p:txBody>
      </p:sp>
      <p:sp>
        <p:nvSpPr>
          <p:cNvPr id="9" name="Podnadpis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a:xfrm>
            <a:off x="6705600" y="4206240"/>
            <a:ext cx="960120" cy="457200"/>
          </a:xfrm>
        </p:spPr>
        <p:txBody>
          <a:bodyPr/>
          <a:lstStyle/>
          <a:p>
            <a:fld id="{5D1C4C8B-8BA5-4480-8AC6-AAF2FB4F44E6}" type="datetimeFigureOut">
              <a:rPr lang="cs-CZ" smtClean="0"/>
              <a:pPr/>
              <a:t>10. 11. 2014</a:t>
            </a:fld>
            <a:endParaRPr lang="cs-CZ"/>
          </a:p>
        </p:txBody>
      </p:sp>
      <p:sp>
        <p:nvSpPr>
          <p:cNvPr id="17" name="Zástupný symbol pro zápatí 16"/>
          <p:cNvSpPr>
            <a:spLocks noGrp="1"/>
          </p:cNvSpPr>
          <p:nvPr>
            <p:ph type="ftr" sz="quarter" idx="11"/>
          </p:nvPr>
        </p:nvSpPr>
        <p:spPr>
          <a:xfrm>
            <a:off x="5410200" y="4205288"/>
            <a:ext cx="1295400" cy="457200"/>
          </a:xfrm>
        </p:spPr>
        <p:txBody>
          <a:bodyPr/>
          <a:lstStyle/>
          <a:p>
            <a:endParaRPr lang="cs-CZ"/>
          </a:p>
        </p:txBody>
      </p:sp>
      <p:sp>
        <p:nvSpPr>
          <p:cNvPr id="29" name="Zástupný symbol pro číslo snímku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2F961A6-4764-43E1-B6DE-4A955780DB52}"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5D1C4C8B-8BA5-4480-8AC6-AAF2FB4F44E6}" type="datetimeFigureOut">
              <a:rPr lang="cs-CZ" smtClean="0"/>
              <a:pPr/>
              <a:t>10. 11. 2014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2F961A6-4764-43E1-B6DE-4A955780DB52}"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781800" y="1143000"/>
            <a:ext cx="1905000" cy="5486400"/>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1143000"/>
            <a:ext cx="6248400" cy="5486400"/>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5D1C4C8B-8BA5-4480-8AC6-AAF2FB4F44E6}" type="datetimeFigureOut">
              <a:rPr lang="cs-CZ" smtClean="0"/>
              <a:pPr/>
              <a:t>10. 11. 2014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2F961A6-4764-43E1-B6DE-4A955780DB52}"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obsah 2"/>
          <p:cNvSpPr>
            <a:spLocks noGrp="1"/>
          </p:cNvSpPr>
          <p:nvPr>
            <p:ph idx="1"/>
          </p:nvPr>
        </p:nvSpPr>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5D1C4C8B-8BA5-4480-8AC6-AAF2FB4F44E6}" type="datetimeFigureOut">
              <a:rPr lang="cs-CZ" smtClean="0"/>
              <a:pPr/>
              <a:t>10. 11. 2014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2F961A6-4764-43E1-B6DE-4A955780DB52}"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5D1C4C8B-8BA5-4480-8AC6-AAF2FB4F44E6}" type="datetimeFigureOut">
              <a:rPr lang="cs-CZ" smtClean="0"/>
              <a:pPr/>
              <a:t>10. 11. 2014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2F961A6-4764-43E1-B6DE-4A955780DB52}"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obsah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obsah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5D1C4C8B-8BA5-4480-8AC6-AAF2FB4F44E6}" type="datetimeFigureOut">
              <a:rPr lang="cs-CZ" smtClean="0"/>
              <a:pPr/>
              <a:t>10. 11. 2014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2F961A6-4764-43E1-B6DE-4A955780DB52}"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381000" y="1143000"/>
            <a:ext cx="8382000" cy="1069848"/>
          </a:xfrm>
        </p:spPr>
        <p:txBody>
          <a:bodyPr anchor="ctr"/>
          <a:lstStyle>
            <a:lvl1pPr>
              <a:defRPr sz="4000" b="0" i="0" cap="none" baseline="0"/>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5" name="Zástupný symbol pro obsah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Zástupný symbol pro obsah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6" name="Zástupný symbol pro datum 25"/>
          <p:cNvSpPr>
            <a:spLocks noGrp="1"/>
          </p:cNvSpPr>
          <p:nvPr>
            <p:ph type="dt" sz="half" idx="10"/>
          </p:nvPr>
        </p:nvSpPr>
        <p:spPr/>
        <p:txBody>
          <a:bodyPr rtlCol="0"/>
          <a:lstStyle/>
          <a:p>
            <a:fld id="{5D1C4C8B-8BA5-4480-8AC6-AAF2FB4F44E6}" type="datetimeFigureOut">
              <a:rPr lang="cs-CZ" smtClean="0"/>
              <a:pPr/>
              <a:t>10. 11. 2014</a:t>
            </a:fld>
            <a:endParaRPr lang="cs-CZ"/>
          </a:p>
        </p:txBody>
      </p:sp>
      <p:sp>
        <p:nvSpPr>
          <p:cNvPr id="27" name="Zástupný symbol pro číslo snímku 26"/>
          <p:cNvSpPr>
            <a:spLocks noGrp="1"/>
          </p:cNvSpPr>
          <p:nvPr>
            <p:ph type="sldNum" sz="quarter" idx="11"/>
          </p:nvPr>
        </p:nvSpPr>
        <p:spPr/>
        <p:txBody>
          <a:bodyPr rtlCol="0"/>
          <a:lstStyle/>
          <a:p>
            <a:fld id="{42F961A6-4764-43E1-B6DE-4A955780DB52}" type="slidenum">
              <a:rPr lang="cs-CZ" smtClean="0"/>
              <a:pPr/>
              <a:t>‹#›</a:t>
            </a:fld>
            <a:endParaRPr lang="cs-CZ"/>
          </a:p>
        </p:txBody>
      </p:sp>
      <p:sp>
        <p:nvSpPr>
          <p:cNvPr id="28" name="Zástupný symbol pro zápatí 27"/>
          <p:cNvSpPr>
            <a:spLocks noGrp="1"/>
          </p:cNvSpPr>
          <p:nvPr>
            <p:ph type="ftr" sz="quarter" idx="12"/>
          </p:nvPr>
        </p:nvSpPr>
        <p:spPr/>
        <p:txBody>
          <a:bodyPr rtlCol="0"/>
          <a:lstStyle/>
          <a:p>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a:xfrm>
            <a:off x="6583680" y="612648"/>
            <a:ext cx="957264" cy="457200"/>
          </a:xfrm>
        </p:spPr>
        <p:txBody>
          <a:bodyPr/>
          <a:lstStyle/>
          <a:p>
            <a:fld id="{5D1C4C8B-8BA5-4480-8AC6-AAF2FB4F44E6}" type="datetimeFigureOut">
              <a:rPr lang="cs-CZ" smtClean="0"/>
              <a:pPr/>
              <a:t>10. 11. 2014</a:t>
            </a:fld>
            <a:endParaRPr lang="cs-CZ"/>
          </a:p>
        </p:txBody>
      </p:sp>
      <p:sp>
        <p:nvSpPr>
          <p:cNvPr id="4" name="Zástupný symbol pro zápatí 3"/>
          <p:cNvSpPr>
            <a:spLocks noGrp="1"/>
          </p:cNvSpPr>
          <p:nvPr>
            <p:ph type="ftr" sz="quarter" idx="11"/>
          </p:nvPr>
        </p:nvSpPr>
        <p:spPr>
          <a:xfrm>
            <a:off x="5257800" y="612648"/>
            <a:ext cx="1325880" cy="457200"/>
          </a:xfrm>
        </p:spPr>
        <p:txBody>
          <a:bodyPr/>
          <a:lstStyle/>
          <a:p>
            <a:endParaRPr lang="cs-CZ"/>
          </a:p>
        </p:txBody>
      </p:sp>
      <p:sp>
        <p:nvSpPr>
          <p:cNvPr id="5" name="Zástupný symbol pro číslo snímku 4"/>
          <p:cNvSpPr>
            <a:spLocks noGrp="1"/>
          </p:cNvSpPr>
          <p:nvPr>
            <p:ph type="sldNum" sz="quarter" idx="12"/>
          </p:nvPr>
        </p:nvSpPr>
        <p:spPr>
          <a:xfrm>
            <a:off x="8174736" y="2272"/>
            <a:ext cx="762000" cy="365760"/>
          </a:xfrm>
        </p:spPr>
        <p:txBody>
          <a:bodyPr/>
          <a:lstStyle/>
          <a:p>
            <a:fld id="{42F961A6-4764-43E1-B6DE-4A955780DB52}"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D1C4C8B-8BA5-4480-8AC6-AAF2FB4F44E6}" type="datetimeFigureOut">
              <a:rPr lang="cs-CZ" smtClean="0"/>
              <a:pPr/>
              <a:t>10. 11. 2014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42F961A6-4764-43E1-B6DE-4A955780DB52}"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53496" y="1101970"/>
            <a:ext cx="3383280" cy="877824"/>
          </a:xfrm>
        </p:spPr>
        <p:txBody>
          <a:bodyPr anchor="b"/>
          <a:lstStyle>
            <a:lvl1pPr algn="l">
              <a:buNone/>
              <a:defRPr sz="1800" b="1"/>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4" name="Zástupný symbol pro obsah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5D1C4C8B-8BA5-4480-8AC6-AAF2FB4F44E6}" type="datetimeFigureOut">
              <a:rPr lang="cs-CZ" smtClean="0"/>
              <a:pPr/>
              <a:t>10. 11. 2014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2F961A6-4764-43E1-B6DE-4A955780DB52}"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cs-CZ" smtClean="0"/>
              <a:t>Klepnutím na ikonu přidáte obrázek.</a:t>
            </a:r>
            <a:endParaRPr kumimoji="0" lang="en-US" dirty="0"/>
          </a:p>
        </p:txBody>
      </p:sp>
      <p:sp>
        <p:nvSpPr>
          <p:cNvPr id="4" name="Zástupný symbol pro text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5D1C4C8B-8BA5-4480-8AC6-AAF2FB4F44E6}" type="datetimeFigureOut">
              <a:rPr lang="cs-CZ" smtClean="0"/>
              <a:pPr/>
              <a:t>10. 11. 2014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2F961A6-4764-43E1-B6DE-4A955780DB52}"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Obdélník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Obdélník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Obdélník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Obdélník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Obdélník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Zaoblený obdélník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Zaoblený obdélník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Obdélník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Obdélník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Obdélník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Obdélník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Obdélník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Obdélník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Zástupný symbol pro nadpis 21"/>
          <p:cNvSpPr>
            <a:spLocks noGrp="1"/>
          </p:cNvSpPr>
          <p:nvPr>
            <p:ph type="title"/>
          </p:nvPr>
        </p:nvSpPr>
        <p:spPr>
          <a:xfrm>
            <a:off x="457200" y="1143000"/>
            <a:ext cx="8229600" cy="1066800"/>
          </a:xfrm>
          <a:prstGeom prst="rect">
            <a:avLst/>
          </a:prstGeom>
        </p:spPr>
        <p:txBody>
          <a:bodyPr vert="horz" anchor="ctr">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D1C4C8B-8BA5-4480-8AC6-AAF2FB4F44E6}" type="datetimeFigureOut">
              <a:rPr lang="cs-CZ" smtClean="0"/>
              <a:pPr/>
              <a:t>10. 11. 2014</a:t>
            </a:fld>
            <a:endParaRPr lang="cs-CZ"/>
          </a:p>
        </p:txBody>
      </p:sp>
      <p:sp>
        <p:nvSpPr>
          <p:cNvPr id="3" name="Zástupný symbol pro zápatí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cs-CZ"/>
          </a:p>
        </p:txBody>
      </p:sp>
      <p:sp>
        <p:nvSpPr>
          <p:cNvPr id="23" name="Zástupný symbol pro číslo snímku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2F961A6-4764-43E1-B6DE-4A955780DB52}"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pPr algn="ctr"/>
            <a:r>
              <a:rPr lang="cs-CZ" dirty="0" smtClean="0"/>
              <a:t>LANDSCAPE CREATIONS</a:t>
            </a:r>
            <a:endParaRPr lang="cs-CZ" dirty="0"/>
          </a:p>
        </p:txBody>
      </p:sp>
      <p:sp>
        <p:nvSpPr>
          <p:cNvPr id="3" name="Podnadpis 2"/>
          <p:cNvSpPr>
            <a:spLocks noGrp="1"/>
          </p:cNvSpPr>
          <p:nvPr>
            <p:ph type="subTitle" idx="1"/>
          </p:nvPr>
        </p:nvSpPr>
        <p:spPr>
          <a:xfrm>
            <a:off x="2051720" y="4725144"/>
            <a:ext cx="4953000" cy="1752600"/>
          </a:xfrm>
        </p:spPr>
        <p:txBody>
          <a:bodyPr>
            <a:normAutofit fontScale="62500" lnSpcReduction="20000"/>
          </a:bodyPr>
          <a:lstStyle/>
          <a:p>
            <a:pPr algn="ctr"/>
            <a:r>
              <a:rPr lang="cs-CZ" altLang="cs-CZ" b="1" dirty="0"/>
              <a:t>Výukový materiál EK 01 - </a:t>
            </a:r>
            <a:r>
              <a:rPr lang="cs-CZ" altLang="cs-CZ" b="1" dirty="0" smtClean="0"/>
              <a:t>33</a:t>
            </a:r>
            <a:endParaRPr lang="cs-CZ" altLang="cs-CZ" b="1" dirty="0"/>
          </a:p>
          <a:p>
            <a:pPr algn="ctr"/>
            <a:r>
              <a:rPr lang="cs-CZ" altLang="cs-CZ" b="1" dirty="0"/>
              <a:t>Tvůrce: Mgr. Alena Výborná</a:t>
            </a:r>
          </a:p>
          <a:p>
            <a:pPr algn="ctr"/>
            <a:r>
              <a:rPr lang="cs-CZ" altLang="cs-CZ" b="1" dirty="0"/>
              <a:t>Tvůrce anglické verze: Mgr. Miloslava </a:t>
            </a:r>
            <a:r>
              <a:rPr lang="cs-CZ" altLang="cs-CZ" b="1" dirty="0" err="1"/>
              <a:t>Dorážková</a:t>
            </a:r>
            <a:endParaRPr lang="cs-CZ" altLang="cs-CZ" b="1" dirty="0"/>
          </a:p>
          <a:p>
            <a:pPr algn="ctr"/>
            <a:r>
              <a:rPr lang="cs-CZ" altLang="cs-CZ" dirty="0"/>
              <a:t>Projekt: S anglickým jazykem do dalších předmětů</a:t>
            </a:r>
          </a:p>
          <a:p>
            <a:pPr algn="ctr"/>
            <a:r>
              <a:rPr lang="cs-CZ" altLang="cs-CZ" dirty="0"/>
              <a:t>Registrační číslo: CZ.1.07/1.1.36/03.0005</a:t>
            </a:r>
          </a:p>
          <a:p>
            <a:pPr algn="ctr"/>
            <a:r>
              <a:rPr lang="cs-CZ" altLang="cs-CZ" dirty="0"/>
              <a:t>Tento projekt je spolufinancován ESF a SR ČR</a:t>
            </a:r>
          </a:p>
          <a:p>
            <a:endParaRPr lang="cs-CZ"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626" y="620688"/>
            <a:ext cx="4421187" cy="10795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LANDSCAPE CREATIONS</a:t>
            </a:r>
            <a:endParaRPr lang="cs-CZ" dirty="0"/>
          </a:p>
        </p:txBody>
      </p:sp>
      <p:sp>
        <p:nvSpPr>
          <p:cNvPr id="3" name="Zástupný symbol pro obsah 2"/>
          <p:cNvSpPr>
            <a:spLocks noGrp="1"/>
          </p:cNvSpPr>
          <p:nvPr>
            <p:ph idx="1"/>
          </p:nvPr>
        </p:nvSpPr>
        <p:spPr/>
        <p:txBody>
          <a:bodyPr/>
          <a:lstStyle/>
          <a:p>
            <a:r>
              <a:rPr lang="en-GB" dirty="0" smtClean="0"/>
              <a:t>The mentioned problems are more or less of a local character </a:t>
            </a:r>
          </a:p>
          <a:p>
            <a:r>
              <a:rPr lang="en-GB" dirty="0" smtClean="0"/>
              <a:t>Global problems are:</a:t>
            </a:r>
          </a:p>
          <a:p>
            <a:pPr lvl="1"/>
            <a:r>
              <a:rPr lang="en-GB" dirty="0" smtClean="0"/>
              <a:t>Sunshine intensity</a:t>
            </a:r>
          </a:p>
          <a:p>
            <a:pPr lvl="1"/>
            <a:r>
              <a:rPr lang="en-GB" dirty="0" smtClean="0"/>
              <a:t>Quality and composition of the atmosphere</a:t>
            </a:r>
          </a:p>
          <a:p>
            <a:pPr lvl="1"/>
            <a:r>
              <a:rPr lang="en-GB" dirty="0" smtClean="0"/>
              <a:t>Total conditions of the biosphere</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LANDSCAPE CREATIONS</a:t>
            </a:r>
            <a:endParaRPr lang="cs-CZ" dirty="0"/>
          </a:p>
        </p:txBody>
      </p:sp>
      <p:sp>
        <p:nvSpPr>
          <p:cNvPr id="3" name="Zástupný symbol pro obsah 2"/>
          <p:cNvSpPr>
            <a:spLocks noGrp="1"/>
          </p:cNvSpPr>
          <p:nvPr>
            <p:ph idx="1"/>
          </p:nvPr>
        </p:nvSpPr>
        <p:spPr/>
        <p:txBody>
          <a:bodyPr>
            <a:normAutofit lnSpcReduction="10000"/>
          </a:bodyPr>
          <a:lstStyle/>
          <a:p>
            <a:r>
              <a:rPr lang="en-GB" b="1" dirty="0" smtClean="0"/>
              <a:t>EXAMPLE:</a:t>
            </a:r>
          </a:p>
          <a:p>
            <a:r>
              <a:rPr lang="en-GB" i="1" dirty="0" smtClean="0"/>
              <a:t>The part of the Labe river between Pardubice and </a:t>
            </a:r>
            <a:r>
              <a:rPr lang="en-GB" i="1" dirty="0" err="1" smtClean="0"/>
              <a:t>Mělník</a:t>
            </a:r>
            <a:r>
              <a:rPr lang="en-GB" i="1" dirty="0" smtClean="0"/>
              <a:t>  was shortened about a third at the end of 19</a:t>
            </a:r>
            <a:r>
              <a:rPr lang="en-GB" i="1" baseline="30000" dirty="0" smtClean="0"/>
              <a:t>th</a:t>
            </a:r>
            <a:r>
              <a:rPr lang="en-GB" i="1" dirty="0" smtClean="0"/>
              <a:t> century  to make  the river transport easier. The winding river was cut from blind stream branches and pressed by dams. Most of  the flooded forests was changed into fields. The transport on the Labe river got faster by that but the river lost its original character  and also the ability to manage smaller floods.</a:t>
            </a:r>
            <a:endParaRPr lang="en-GB" i="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Opakování:</a:t>
            </a:r>
            <a:endParaRPr lang="cs-CZ" dirty="0"/>
          </a:p>
        </p:txBody>
      </p:sp>
      <p:sp>
        <p:nvSpPr>
          <p:cNvPr id="3" name="Zástupný symbol pro obsah 2"/>
          <p:cNvSpPr>
            <a:spLocks noGrp="1"/>
          </p:cNvSpPr>
          <p:nvPr>
            <p:ph idx="1"/>
          </p:nvPr>
        </p:nvSpPr>
        <p:spPr/>
        <p:txBody>
          <a:bodyPr>
            <a:normAutofit/>
          </a:bodyPr>
          <a:lstStyle/>
          <a:p>
            <a:r>
              <a:rPr lang="cs-CZ" dirty="0" smtClean="0"/>
              <a:t>1. </a:t>
            </a:r>
            <a:r>
              <a:rPr lang="en-GB" dirty="0" smtClean="0"/>
              <a:t>What two main factors does the ability to manage changes depend on?</a:t>
            </a:r>
          </a:p>
          <a:p>
            <a:r>
              <a:rPr lang="en-GB" dirty="0" smtClean="0"/>
              <a:t>2. What changes came in the 19</a:t>
            </a:r>
            <a:r>
              <a:rPr lang="en-GB" baseline="30000" dirty="0" smtClean="0"/>
              <a:t>th </a:t>
            </a:r>
            <a:r>
              <a:rPr lang="en-GB" dirty="0" smtClean="0"/>
              <a:t> century?</a:t>
            </a:r>
          </a:p>
          <a:p>
            <a:r>
              <a:rPr lang="en-GB" dirty="0" smtClean="0"/>
              <a:t>3. What are the main problems connected with  landscape maintenance and creation?</a:t>
            </a:r>
          </a:p>
          <a:p>
            <a:r>
              <a:rPr lang="en-GB" dirty="0" smtClean="0"/>
              <a:t>4. Name global problems of landscape creation and maintenance.</a:t>
            </a:r>
          </a:p>
          <a:p>
            <a:r>
              <a:rPr lang="en-GB" dirty="0" smtClean="0"/>
              <a:t>5. Why is the lack of place </a:t>
            </a:r>
            <a:r>
              <a:rPr lang="cs-CZ" dirty="0" smtClean="0"/>
              <a:t>a</a:t>
            </a:r>
            <a:r>
              <a:rPr lang="en-GB" dirty="0" smtClean="0"/>
              <a:t> problem?</a:t>
            </a:r>
          </a:p>
          <a:p>
            <a:endParaRPr lang="cs-CZ" dirty="0" smtClean="0"/>
          </a:p>
          <a:p>
            <a:pPr>
              <a:buNone/>
            </a:pPr>
            <a:endParaRPr lang="cs-CZ" b="1" dirty="0" smtClean="0"/>
          </a:p>
          <a:p>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LANDSCAPE CREATIONS</a:t>
            </a:r>
            <a:endParaRPr lang="cs-CZ" dirty="0"/>
          </a:p>
        </p:txBody>
      </p:sp>
      <p:sp>
        <p:nvSpPr>
          <p:cNvPr id="3" name="Zástupný symbol pro obsah 2"/>
          <p:cNvSpPr>
            <a:spLocks noGrp="1"/>
          </p:cNvSpPr>
          <p:nvPr>
            <p:ph idx="1"/>
          </p:nvPr>
        </p:nvSpPr>
        <p:spPr/>
        <p:txBody>
          <a:bodyPr/>
          <a:lstStyle/>
          <a:p>
            <a:r>
              <a:rPr lang="en-GB" dirty="0" smtClean="0"/>
              <a:t>In the 19</a:t>
            </a:r>
            <a:r>
              <a:rPr lang="en-GB" baseline="30000" dirty="0" smtClean="0"/>
              <a:t>th  </a:t>
            </a:r>
            <a:r>
              <a:rPr lang="en-GB" dirty="0" smtClean="0"/>
              <a:t>century a fast process of changes was started </a:t>
            </a:r>
          </a:p>
          <a:p>
            <a:r>
              <a:rPr lang="en-GB" dirty="0" smtClean="0"/>
              <a:t>The changes will continue into the future</a:t>
            </a:r>
            <a:endParaRPr lang="en-GB" dirty="0" smtClean="0">
              <a:solidFill>
                <a:srgbClr val="FF0000"/>
              </a:solidFill>
            </a:endParaRPr>
          </a:p>
          <a:p>
            <a:r>
              <a:rPr lang="en-GB" dirty="0" smtClean="0"/>
              <a:t>The number of population increases</a:t>
            </a:r>
          </a:p>
          <a:p>
            <a:r>
              <a:rPr lang="en-GB" dirty="0" smtClean="0"/>
              <a:t>New technologies are developed</a:t>
            </a:r>
          </a:p>
          <a:p>
            <a:r>
              <a:rPr lang="en-GB" dirty="0" smtClean="0"/>
              <a:t>The world is economically and </a:t>
            </a:r>
            <a:r>
              <a:rPr lang="en-GB" dirty="0" err="1" smtClean="0"/>
              <a:t>informationally</a:t>
            </a:r>
            <a:r>
              <a:rPr lang="en-GB" dirty="0" smtClean="0"/>
              <a:t> connected</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LANDSCAPE CREATIONS</a:t>
            </a:r>
            <a:endParaRPr lang="cs-CZ" dirty="0"/>
          </a:p>
        </p:txBody>
      </p:sp>
      <p:sp>
        <p:nvSpPr>
          <p:cNvPr id="3" name="Zástupný symbol pro obsah 2"/>
          <p:cNvSpPr>
            <a:spLocks noGrp="1"/>
          </p:cNvSpPr>
          <p:nvPr>
            <p:ph idx="1"/>
          </p:nvPr>
        </p:nvSpPr>
        <p:spPr/>
        <p:txBody>
          <a:bodyPr/>
          <a:lstStyle/>
          <a:p>
            <a:r>
              <a:rPr lang="en-GB" dirty="0" smtClean="0"/>
              <a:t>Climatic changes</a:t>
            </a:r>
          </a:p>
          <a:p>
            <a:r>
              <a:rPr lang="en-GB" dirty="0" smtClean="0"/>
              <a:t>Natural disasters</a:t>
            </a:r>
          </a:p>
          <a:p>
            <a:r>
              <a:rPr lang="en-GB" dirty="0" smtClean="0"/>
              <a:t>Population increase</a:t>
            </a:r>
          </a:p>
          <a:p>
            <a:endParaRPr lang="en-GB" dirty="0" smtClean="0"/>
          </a:p>
          <a:p>
            <a:r>
              <a:rPr lang="en-GB" dirty="0" smtClean="0"/>
              <a:t>                     Europe has a hope to go through these changes better than the rest of the world</a:t>
            </a:r>
            <a:endParaRPr lang="en-GB" dirty="0"/>
          </a:p>
        </p:txBody>
      </p:sp>
      <p:sp>
        <p:nvSpPr>
          <p:cNvPr id="4" name="Šipka doprava 3"/>
          <p:cNvSpPr/>
          <p:nvPr/>
        </p:nvSpPr>
        <p:spPr>
          <a:xfrm>
            <a:off x="899592" y="3933056"/>
            <a:ext cx="1698488" cy="7006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LANDSCAPE CREATIONS</a:t>
            </a:r>
            <a:endParaRPr lang="cs-CZ" dirty="0"/>
          </a:p>
        </p:txBody>
      </p:sp>
      <p:sp>
        <p:nvSpPr>
          <p:cNvPr id="3" name="Zástupný symbol pro obsah 2"/>
          <p:cNvSpPr>
            <a:spLocks noGrp="1"/>
          </p:cNvSpPr>
          <p:nvPr>
            <p:ph idx="1"/>
          </p:nvPr>
        </p:nvSpPr>
        <p:spPr/>
        <p:txBody>
          <a:bodyPr/>
          <a:lstStyle/>
          <a:p>
            <a:r>
              <a:rPr lang="en-GB" dirty="0" smtClean="0"/>
              <a:t>The ability to manage the changes depends on two main factors:</a:t>
            </a:r>
          </a:p>
          <a:p>
            <a:endParaRPr lang="cs-CZ" dirty="0"/>
          </a:p>
        </p:txBody>
      </p:sp>
      <p:sp>
        <p:nvSpPr>
          <p:cNvPr id="4" name="Vývojový diagram: alternativní postup 3"/>
          <p:cNvSpPr/>
          <p:nvPr/>
        </p:nvSpPr>
        <p:spPr>
          <a:xfrm>
            <a:off x="611560" y="3356992"/>
            <a:ext cx="3672408" cy="216024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rPr>
              <a:t>SOCIATE STATE</a:t>
            </a:r>
          </a:p>
          <a:p>
            <a:pPr algn="ctr"/>
            <a:r>
              <a:rPr lang="en-GB" sz="2000" dirty="0" smtClean="0"/>
              <a:t>Civil liberty</a:t>
            </a:r>
          </a:p>
          <a:p>
            <a:pPr algn="ctr"/>
            <a:r>
              <a:rPr lang="en-GB" sz="2000" dirty="0" smtClean="0"/>
              <a:t>Effective state administration</a:t>
            </a:r>
          </a:p>
          <a:p>
            <a:pPr algn="ctr"/>
            <a:r>
              <a:rPr lang="en-GB" sz="2000" dirty="0" smtClean="0"/>
              <a:t>Tolerance to minorities</a:t>
            </a:r>
          </a:p>
          <a:p>
            <a:pPr algn="ctr"/>
            <a:r>
              <a:rPr lang="en-GB" sz="2000" dirty="0" smtClean="0">
                <a:solidFill>
                  <a:schemeClr val="tx1"/>
                </a:solidFill>
              </a:rPr>
              <a:t>Working economy</a:t>
            </a:r>
          </a:p>
        </p:txBody>
      </p:sp>
      <p:sp>
        <p:nvSpPr>
          <p:cNvPr id="5" name="Vývojový diagram: alternativní postup 4"/>
          <p:cNvSpPr/>
          <p:nvPr/>
        </p:nvSpPr>
        <p:spPr>
          <a:xfrm>
            <a:off x="4932040" y="3429000"/>
            <a:ext cx="3672408" cy="208823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NATURAL RESOURCES</a:t>
            </a:r>
            <a:r>
              <a:rPr lang="cs-CZ" dirty="0" smtClean="0"/>
              <a:t> MANAGING</a:t>
            </a:r>
            <a:endParaRPr lang="en-GB" dirty="0" smtClean="0"/>
          </a:p>
          <a:p>
            <a:pPr algn="ctr"/>
            <a:r>
              <a:rPr lang="en-GB" dirty="0" smtClean="0"/>
              <a:t>The most is fixed to particular landscape</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LANDSCAPE CREATIONS</a:t>
            </a:r>
            <a:endParaRPr lang="cs-CZ" dirty="0"/>
          </a:p>
        </p:txBody>
      </p:sp>
      <p:sp>
        <p:nvSpPr>
          <p:cNvPr id="3" name="Zástupný symbol pro obsah 2"/>
          <p:cNvSpPr>
            <a:spLocks noGrp="1"/>
          </p:cNvSpPr>
          <p:nvPr>
            <p:ph idx="1"/>
          </p:nvPr>
        </p:nvSpPr>
        <p:spPr/>
        <p:txBody>
          <a:bodyPr/>
          <a:lstStyle/>
          <a:p>
            <a:r>
              <a:rPr lang="en-GB" b="1" dirty="0" smtClean="0"/>
              <a:t>Main principles and problems connected with landscape maintenance and creation:</a:t>
            </a:r>
          </a:p>
          <a:p>
            <a:r>
              <a:rPr lang="en-GB" dirty="0" smtClean="0"/>
              <a:t>Soil</a:t>
            </a:r>
          </a:p>
          <a:p>
            <a:r>
              <a:rPr lang="en-GB" dirty="0" smtClean="0"/>
              <a:t>Water</a:t>
            </a:r>
          </a:p>
          <a:p>
            <a:r>
              <a:rPr lang="en-GB" dirty="0" smtClean="0"/>
              <a:t>Raw materials</a:t>
            </a:r>
          </a:p>
          <a:p>
            <a:r>
              <a:rPr lang="en-GB" dirty="0" smtClean="0"/>
              <a:t>Place</a:t>
            </a:r>
          </a:p>
          <a:p>
            <a:endParaRPr lang="cs-CZ" dirty="0" smtClean="0"/>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LANDSCAPE CREATIONS</a:t>
            </a:r>
            <a:endParaRPr lang="cs-CZ" dirty="0"/>
          </a:p>
        </p:txBody>
      </p:sp>
      <p:sp>
        <p:nvSpPr>
          <p:cNvPr id="3" name="Zástupný symbol pro obsah 2"/>
          <p:cNvSpPr>
            <a:spLocks noGrp="1"/>
          </p:cNvSpPr>
          <p:nvPr>
            <p:ph idx="1"/>
          </p:nvPr>
        </p:nvSpPr>
        <p:spPr/>
        <p:txBody>
          <a:bodyPr/>
          <a:lstStyle/>
          <a:p>
            <a:r>
              <a:rPr lang="en-GB" dirty="0" smtClean="0"/>
              <a:t>SOIL:</a:t>
            </a:r>
          </a:p>
          <a:p>
            <a:r>
              <a:rPr lang="en-GB" dirty="0" smtClean="0"/>
              <a:t>decrease of agricultural land</a:t>
            </a:r>
          </a:p>
          <a:p>
            <a:pPr lvl="1"/>
            <a:r>
              <a:rPr lang="en-GB" dirty="0" smtClean="0"/>
              <a:t>road building</a:t>
            </a:r>
          </a:p>
          <a:p>
            <a:pPr lvl="1"/>
            <a:r>
              <a:rPr lang="en-GB" dirty="0" smtClean="0"/>
              <a:t>house building</a:t>
            </a:r>
          </a:p>
          <a:p>
            <a:pPr lvl="1"/>
            <a:r>
              <a:rPr lang="en-GB" dirty="0" smtClean="0"/>
              <a:t>soil pollution</a:t>
            </a:r>
          </a:p>
          <a:p>
            <a:pPr lvl="1"/>
            <a:r>
              <a:rPr lang="en-GB" dirty="0" smtClean="0"/>
              <a:t>erosion </a:t>
            </a:r>
          </a:p>
        </p:txBody>
      </p:sp>
      <p:sp>
        <p:nvSpPr>
          <p:cNvPr id="5" name="Vývojový diagram: alternativní postup 4"/>
          <p:cNvSpPr/>
          <p:nvPr/>
        </p:nvSpPr>
        <p:spPr>
          <a:xfrm>
            <a:off x="5076056" y="3356992"/>
            <a:ext cx="3456384" cy="302433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t>Solution</a:t>
            </a:r>
            <a:r>
              <a:rPr lang="cs-CZ" sz="2000" b="1" dirty="0" smtClean="0"/>
              <a:t>s</a:t>
            </a:r>
            <a:r>
              <a:rPr lang="en-GB" sz="2000" b="1" dirty="0" smtClean="0"/>
              <a:t>:</a:t>
            </a:r>
          </a:p>
          <a:p>
            <a:pPr algn="ctr"/>
            <a:r>
              <a:rPr lang="en-GB" sz="2000" dirty="0" smtClean="0"/>
              <a:t>- Building of sewage treatment plants</a:t>
            </a:r>
          </a:p>
          <a:p>
            <a:pPr algn="ctr"/>
            <a:r>
              <a:rPr lang="en-GB" sz="2000" dirty="0" smtClean="0"/>
              <a:t>- Appropriate usage of fertilizers</a:t>
            </a:r>
          </a:p>
          <a:p>
            <a:pPr algn="ctr"/>
            <a:r>
              <a:rPr lang="en-GB" sz="2000" dirty="0" smtClean="0"/>
              <a:t>- Restoring of balks (against erosion</a:t>
            </a:r>
            <a:r>
              <a:rPr lang="en-GB" dirty="0" smtClean="0"/>
              <a:t>)</a:t>
            </a:r>
          </a:p>
          <a:p>
            <a:pPr algn="ctr"/>
            <a:endParaRPr lang="cs-CZ" dirty="0" smtClean="0"/>
          </a:p>
          <a:p>
            <a:pPr algn="ctr"/>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LANDSCAPE CREATIONS</a:t>
            </a:r>
            <a:endParaRPr lang="cs-CZ" dirty="0"/>
          </a:p>
        </p:txBody>
      </p:sp>
      <p:sp>
        <p:nvSpPr>
          <p:cNvPr id="3" name="Zástupný symbol pro obsah 2"/>
          <p:cNvSpPr>
            <a:spLocks noGrp="1"/>
          </p:cNvSpPr>
          <p:nvPr>
            <p:ph idx="1"/>
          </p:nvPr>
        </p:nvSpPr>
        <p:spPr/>
        <p:txBody>
          <a:bodyPr/>
          <a:lstStyle/>
          <a:p>
            <a:r>
              <a:rPr lang="en-GB" dirty="0" smtClean="0"/>
              <a:t>WATER:</a:t>
            </a:r>
          </a:p>
          <a:p>
            <a:r>
              <a:rPr lang="en-GB" dirty="0" smtClean="0"/>
              <a:t>Water flows away too fast from the landscape              it erodes easily                   flood waves                 it does not make enough groundwater supplies</a:t>
            </a:r>
          </a:p>
          <a:p>
            <a:pPr>
              <a:buNone/>
            </a:pPr>
            <a:endParaRPr lang="cs-CZ" dirty="0"/>
          </a:p>
        </p:txBody>
      </p:sp>
      <p:sp>
        <p:nvSpPr>
          <p:cNvPr id="4" name="Šipka doprava 3"/>
          <p:cNvSpPr/>
          <p:nvPr/>
        </p:nvSpPr>
        <p:spPr>
          <a:xfrm>
            <a:off x="7991872" y="2852936"/>
            <a:ext cx="1152128"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Šipka doprava 4"/>
          <p:cNvSpPr/>
          <p:nvPr/>
        </p:nvSpPr>
        <p:spPr>
          <a:xfrm>
            <a:off x="3347864" y="3284984"/>
            <a:ext cx="1152128"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Šipka doprava 6"/>
          <p:cNvSpPr/>
          <p:nvPr/>
        </p:nvSpPr>
        <p:spPr>
          <a:xfrm>
            <a:off x="6876256" y="3284984"/>
            <a:ext cx="108012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LANDSCAPE CREATIONS</a:t>
            </a:r>
            <a:endParaRPr lang="cs-CZ" dirty="0"/>
          </a:p>
        </p:txBody>
      </p:sp>
      <p:sp>
        <p:nvSpPr>
          <p:cNvPr id="3" name="Zástupný symbol pro obsah 2"/>
          <p:cNvSpPr>
            <a:spLocks noGrp="1"/>
          </p:cNvSpPr>
          <p:nvPr>
            <p:ph idx="1"/>
          </p:nvPr>
        </p:nvSpPr>
        <p:spPr/>
        <p:txBody>
          <a:bodyPr/>
          <a:lstStyle/>
          <a:p>
            <a:r>
              <a:rPr lang="en-GB" dirty="0" smtClean="0"/>
              <a:t>RAW MATERIALS:</a:t>
            </a:r>
          </a:p>
          <a:p>
            <a:r>
              <a:rPr lang="en-GB" dirty="0" smtClean="0"/>
              <a:t>Former quarries are restored to:</a:t>
            </a:r>
          </a:p>
          <a:p>
            <a:r>
              <a:rPr lang="en-GB" dirty="0" smtClean="0"/>
              <a:t>The nature (</a:t>
            </a:r>
            <a:r>
              <a:rPr lang="en-GB" b="1" dirty="0" smtClean="0"/>
              <a:t>revitalization</a:t>
            </a:r>
            <a:r>
              <a:rPr lang="en-GB" dirty="0" smtClean="0"/>
              <a:t>)</a:t>
            </a:r>
          </a:p>
          <a:p>
            <a:r>
              <a:rPr lang="en-GB" dirty="0" smtClean="0"/>
              <a:t>The agriculture and the forestry (</a:t>
            </a:r>
            <a:r>
              <a:rPr lang="en-GB" b="1" dirty="0" err="1" smtClean="0"/>
              <a:t>recultivation</a:t>
            </a:r>
            <a:r>
              <a:rPr lang="en-GB" dirty="0" smtClean="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LANDSCAPE CREATIONS</a:t>
            </a:r>
            <a:endParaRPr lang="cs-CZ" dirty="0"/>
          </a:p>
        </p:txBody>
      </p:sp>
      <p:sp>
        <p:nvSpPr>
          <p:cNvPr id="3" name="Zástupný symbol pro obsah 2"/>
          <p:cNvSpPr>
            <a:spLocks noGrp="1"/>
          </p:cNvSpPr>
          <p:nvPr>
            <p:ph idx="1"/>
          </p:nvPr>
        </p:nvSpPr>
        <p:spPr/>
        <p:txBody>
          <a:bodyPr/>
          <a:lstStyle/>
          <a:p>
            <a:r>
              <a:rPr lang="cs-CZ" dirty="0" smtClean="0"/>
              <a:t>PLACE</a:t>
            </a:r>
            <a:r>
              <a:rPr lang="en-GB" dirty="0" smtClean="0"/>
              <a:t>:</a:t>
            </a:r>
          </a:p>
          <a:p>
            <a:r>
              <a:rPr lang="en-GB" dirty="0" smtClean="0"/>
              <a:t>House building in town surroundings</a:t>
            </a:r>
          </a:p>
          <a:p>
            <a:r>
              <a:rPr lang="en-GB" dirty="0" smtClean="0"/>
              <a:t>Road building</a:t>
            </a:r>
          </a:p>
          <a:p>
            <a:r>
              <a:rPr lang="en-GB" dirty="0" smtClean="0"/>
              <a:t>Factor</a:t>
            </a:r>
            <a:r>
              <a:rPr lang="cs-CZ" dirty="0" smtClean="0"/>
              <a:t>y</a:t>
            </a:r>
            <a:r>
              <a:rPr lang="en-GB" dirty="0" smtClean="0"/>
              <a:t> building</a:t>
            </a:r>
          </a:p>
          <a:p>
            <a:r>
              <a:rPr lang="en-GB" dirty="0" smtClean="0"/>
              <a:t>Whole areas of beauty-spot were destroyed</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istický">
  <a:themeElements>
    <a:clrScheme name="Urbanistický">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istický">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istický">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388</TotalTime>
  <Words>437</Words>
  <Application>Microsoft Office PowerPoint</Application>
  <PresentationFormat>Předvádění na obrazovce (4:3)</PresentationFormat>
  <Paragraphs>75</Paragraphs>
  <Slides>12</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12</vt:i4>
      </vt:variant>
    </vt:vector>
  </HeadingPairs>
  <TitlesOfParts>
    <vt:vector size="16" baseType="lpstr">
      <vt:lpstr>Georgia</vt:lpstr>
      <vt:lpstr>Trebuchet MS</vt:lpstr>
      <vt:lpstr>Wingdings 2</vt:lpstr>
      <vt:lpstr>Urbanistický</vt:lpstr>
      <vt:lpstr>LANDSCAPE CREATIONS</vt:lpstr>
      <vt:lpstr>LANDSCAPE CREATIONS</vt:lpstr>
      <vt:lpstr>LANDSCAPE CREATIONS</vt:lpstr>
      <vt:lpstr>LANDSCAPE CREATIONS</vt:lpstr>
      <vt:lpstr>LANDSCAPE CREATIONS</vt:lpstr>
      <vt:lpstr>LANDSCAPE CREATIONS</vt:lpstr>
      <vt:lpstr>LANDSCAPE CREATIONS</vt:lpstr>
      <vt:lpstr>LANDSCAPE CREATIONS</vt:lpstr>
      <vt:lpstr>LANDSCAPE CREATIONS</vt:lpstr>
      <vt:lpstr>LANDSCAPE CREATIONS</vt:lpstr>
      <vt:lpstr>LANDSCAPE CREATIONS</vt:lpstr>
      <vt:lpstr>Opakování:</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KRAJINNÉ TYPY</dc:title>
  <dc:creator>Alča</dc:creator>
  <cp:lastModifiedBy>Foller Jiří</cp:lastModifiedBy>
  <cp:revision>59</cp:revision>
  <dcterms:created xsi:type="dcterms:W3CDTF">2014-04-23T18:32:32Z</dcterms:created>
  <dcterms:modified xsi:type="dcterms:W3CDTF">2014-11-10T09:53:06Z</dcterms:modified>
</cp:coreProperties>
</file>