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7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EF27C-D618-4B60-AAAB-A3141BB010B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55839-0E19-422B-B5BF-DA7260F64E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412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Energy</a:t>
            </a:r>
            <a:r>
              <a:rPr lang="cs-CZ" dirty="0" smtClean="0"/>
              <a:t> </a:t>
            </a:r>
            <a:r>
              <a:rPr lang="cs-CZ" dirty="0" err="1" smtClean="0"/>
              <a:t>flow</a:t>
            </a:r>
            <a:r>
              <a:rPr lang="cs-CZ" dirty="0" smtClean="0"/>
              <a:t>, food </a:t>
            </a:r>
            <a:r>
              <a:rPr lang="cs-CZ" dirty="0" err="1" smtClean="0"/>
              <a:t>levels</a:t>
            </a:r>
            <a:r>
              <a:rPr lang="cs-CZ" dirty="0" smtClean="0"/>
              <a:t>, </a:t>
            </a:r>
            <a:r>
              <a:rPr lang="cs-CZ" dirty="0" err="1" smtClean="0"/>
              <a:t>herbivores</a:t>
            </a:r>
            <a:r>
              <a:rPr lang="cs-CZ" dirty="0" smtClean="0"/>
              <a:t>, green </a:t>
            </a:r>
            <a:r>
              <a:rPr lang="cs-CZ" dirty="0" err="1" smtClean="0"/>
              <a:t>plants</a:t>
            </a:r>
            <a:r>
              <a:rPr lang="cs-CZ" dirty="0" smtClean="0"/>
              <a:t>, </a:t>
            </a:r>
            <a:r>
              <a:rPr lang="cs-CZ" dirty="0" err="1" smtClean="0"/>
              <a:t>inorganic</a:t>
            </a:r>
            <a:r>
              <a:rPr lang="cs-CZ" dirty="0" smtClean="0"/>
              <a:t> </a:t>
            </a:r>
            <a:r>
              <a:rPr lang="cs-CZ" dirty="0" err="1" smtClean="0"/>
              <a:t>substances</a:t>
            </a:r>
            <a:r>
              <a:rPr lang="cs-CZ" baseline="0" dirty="0" smtClean="0"/>
              <a:t> and </a:t>
            </a:r>
            <a:r>
              <a:rPr lang="cs-CZ" baseline="0" dirty="0" err="1" smtClean="0"/>
              <a:t>solar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energy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heat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55839-0E19-422B-B5BF-DA7260F64EE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771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E20239D-6F84-4C78-8DC1-D980E53A7B1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A55F29-3080-4785-A7D2-6C8CFD99B37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Food pyramid, food </a:t>
            </a:r>
            <a:r>
              <a:rPr lang="cs-CZ" dirty="0" err="1"/>
              <a:t>chain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1759" y="2492896"/>
            <a:ext cx="5040561" cy="2091680"/>
          </a:xfrm>
        </p:spPr>
        <p:txBody>
          <a:bodyPr>
            <a:normAutofit/>
          </a:bodyPr>
          <a:lstStyle/>
          <a:p>
            <a:pPr algn="ctr"/>
            <a:r>
              <a:rPr lang="cs-CZ" altLang="cs-CZ" sz="1400" dirty="0"/>
              <a:t>Výukový materiál EK 01 - </a:t>
            </a:r>
            <a:r>
              <a:rPr lang="cs-CZ" altLang="cs-CZ" sz="1400" dirty="0" smtClean="0"/>
              <a:t>22</a:t>
            </a:r>
            <a:endParaRPr lang="cs-CZ" altLang="cs-CZ" sz="1400" dirty="0"/>
          </a:p>
          <a:p>
            <a:pPr algn="ctr"/>
            <a:r>
              <a:rPr lang="cs-CZ" altLang="cs-CZ" sz="1400" dirty="0"/>
              <a:t>Tvůrce: Ing. Marie Jiráková</a:t>
            </a:r>
          </a:p>
          <a:p>
            <a:pPr algn="ctr"/>
            <a:r>
              <a:rPr lang="cs-CZ" altLang="cs-CZ" sz="1400" dirty="0"/>
              <a:t>Tvůrce anglické verze: Mgr. Milan Smejkal</a:t>
            </a:r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3274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energy</a:t>
            </a:r>
            <a:r>
              <a:rPr lang="cs-CZ" dirty="0"/>
              <a:t> </a:t>
            </a:r>
            <a:r>
              <a:rPr lang="cs-CZ" dirty="0" err="1"/>
              <a:t>losses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Food chain or food </a:t>
            </a:r>
            <a:r>
              <a:rPr lang="cs-CZ" dirty="0" smtClean="0"/>
              <a:t>web</a:t>
            </a:r>
            <a:r>
              <a:rPr lang="en-US" dirty="0" smtClean="0"/>
              <a:t> </a:t>
            </a:r>
            <a:r>
              <a:rPr lang="cs-CZ" dirty="0" smtClean="0"/>
              <a:t>are</a:t>
            </a:r>
            <a:r>
              <a:rPr lang="en-US" dirty="0" smtClean="0"/>
              <a:t> </a:t>
            </a:r>
            <a:r>
              <a:rPr lang="en-US" dirty="0"/>
              <a:t>the place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transmission </a:t>
            </a:r>
            <a:r>
              <a:rPr lang="en-US" dirty="0"/>
              <a:t>of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substances</a:t>
            </a:r>
            <a:r>
              <a:rPr lang="cs-CZ" dirty="0" smtClean="0"/>
              <a:t> and </a:t>
            </a:r>
            <a:r>
              <a:rPr lang="en-US" dirty="0" smtClean="0"/>
              <a:t>energy </a:t>
            </a:r>
            <a:r>
              <a:rPr lang="en-US" dirty="0"/>
              <a:t/>
            </a:r>
            <a:br>
              <a:rPr lang="en-US" dirty="0"/>
            </a:br>
            <a:endParaRPr lang="cs-CZ" dirty="0" smtClean="0"/>
          </a:p>
          <a:p>
            <a:r>
              <a:rPr lang="en-US" dirty="0"/>
              <a:t>When transferring food from organism to organism </a:t>
            </a:r>
            <a:r>
              <a:rPr lang="cs-CZ" dirty="0"/>
              <a:t>a</a:t>
            </a:r>
            <a:r>
              <a:rPr lang="en-US" dirty="0" smtClean="0"/>
              <a:t> </a:t>
            </a:r>
            <a:r>
              <a:rPr lang="en-US" dirty="0"/>
              <a:t>part of the energy is wasted as unusable residual heat</a:t>
            </a:r>
            <a:endParaRPr lang="cs-CZ" dirty="0" smtClean="0"/>
          </a:p>
          <a:p>
            <a:r>
              <a:rPr lang="en-US" dirty="0"/>
              <a:t>The amount of transmitted energy in the food chain is gradually reduced </a:t>
            </a:r>
            <a:r>
              <a:rPr lang="en-US" dirty="0" smtClean="0"/>
              <a:t>–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en-US" dirty="0" smtClean="0"/>
              <a:t>form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/>
              <a:t>the food pyramid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31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Food pyramid diagram</a:t>
            </a:r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6040" t="51544" r="62725" b="19818"/>
          <a:stretch>
            <a:fillRect/>
          </a:stretch>
        </p:blipFill>
        <p:spPr bwMode="auto">
          <a:xfrm>
            <a:off x="1253704" y="1554163"/>
            <a:ext cx="678899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7429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Food pyramid and the concentration of pollutants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Each layer of the food pyramid provides less energy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higher </a:t>
            </a:r>
            <a:r>
              <a:rPr lang="en-US" dirty="0"/>
              <a:t>layer than it has received from the lower layer</a:t>
            </a:r>
            <a:endParaRPr lang="cs-CZ" dirty="0" smtClean="0"/>
          </a:p>
          <a:p>
            <a:r>
              <a:rPr lang="en-US" dirty="0"/>
              <a:t>This regularity is the cause of increasing the concentration of pollutants</a:t>
            </a:r>
            <a:endParaRPr lang="cs-CZ" dirty="0" smtClean="0"/>
          </a:p>
          <a:p>
            <a:r>
              <a:rPr lang="en-US" dirty="0"/>
              <a:t>The more food is needed for a higher floor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food </a:t>
            </a:r>
            <a:r>
              <a:rPr lang="en-US" dirty="0"/>
              <a:t>pyramid, the more pollutants are stored in the body of the consumer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8660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Worksheet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the following terms: abiotic conditions, biotic conditions, population, community.</a:t>
            </a:r>
            <a:endParaRPr lang="cs-CZ" dirty="0" smtClean="0"/>
          </a:p>
          <a:p>
            <a:r>
              <a:rPr lang="en-US" dirty="0"/>
              <a:t>What types of food chains </a:t>
            </a:r>
            <a:r>
              <a:rPr lang="cs-CZ" dirty="0" smtClean="0"/>
              <a:t>do </a:t>
            </a:r>
            <a:r>
              <a:rPr lang="en-US" dirty="0" smtClean="0"/>
              <a:t>you </a:t>
            </a:r>
            <a:r>
              <a:rPr lang="en-US" dirty="0"/>
              <a:t>know? </a:t>
            </a:r>
            <a:endParaRPr lang="cs-CZ" dirty="0" smtClean="0"/>
          </a:p>
          <a:p>
            <a:r>
              <a:rPr lang="en-US" dirty="0"/>
              <a:t>Give an example of a real food chain. </a:t>
            </a:r>
            <a:endParaRPr lang="cs-CZ" dirty="0" smtClean="0"/>
          </a:p>
          <a:p>
            <a:r>
              <a:rPr lang="en-US" dirty="0"/>
              <a:t>Why is the concentration of pollutants in the upper floors of the food pyramid? 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909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BRANIŠ, Martin.</a:t>
            </a:r>
            <a:r>
              <a:rPr lang="cs-CZ" i="1" dirty="0"/>
              <a:t> Základy ekologie a ochrany životního prostředí</a:t>
            </a:r>
            <a:r>
              <a:rPr lang="cs-CZ" dirty="0"/>
              <a:t>. 2. vyd. Praha: Informatorium, 1999. ISBN 80-86073-52-1. </a:t>
            </a:r>
          </a:p>
          <a:p>
            <a:pPr marL="0" lvl="0" indent="0">
              <a:buNone/>
            </a:pPr>
            <a:r>
              <a:rPr lang="cs-CZ" dirty="0" smtClean="0">
                <a:solidFill>
                  <a:prstClr val="black"/>
                </a:solidFill>
              </a:rPr>
              <a:t> </a:t>
            </a:r>
            <a:endParaRPr lang="cs-CZ" dirty="0">
              <a:solidFill>
                <a:prstClr val="black"/>
              </a:solidFill>
            </a:endParaRPr>
          </a:p>
          <a:p>
            <a:pPr lvl="0"/>
            <a:r>
              <a:rPr lang="cs-CZ" dirty="0">
                <a:solidFill>
                  <a:prstClr val="black"/>
                </a:solidFill>
              </a:rPr>
              <a:t>KVASNIČKOVÁ, Danuše. </a:t>
            </a:r>
            <a:r>
              <a:rPr lang="cs-CZ" i="1" dirty="0">
                <a:solidFill>
                  <a:prstClr val="black"/>
                </a:solidFill>
              </a:rPr>
              <a:t>Základy ekologie</a:t>
            </a:r>
            <a:r>
              <a:rPr lang="cs-CZ" dirty="0">
                <a:solidFill>
                  <a:prstClr val="black"/>
                </a:solidFill>
              </a:rPr>
              <a:t>. Praha: </a:t>
            </a:r>
            <a:r>
              <a:rPr lang="cs-CZ" dirty="0" err="1">
                <a:solidFill>
                  <a:prstClr val="black"/>
                </a:solidFill>
              </a:rPr>
              <a:t>Scientia,spol.s</a:t>
            </a:r>
            <a:r>
              <a:rPr lang="cs-CZ" dirty="0">
                <a:solidFill>
                  <a:prstClr val="black"/>
                </a:solidFill>
              </a:rPr>
              <a:t> r.o., 1994, ISBN 80-85827-84-0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9684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686800" cy="838200"/>
          </a:xfrm>
        </p:spPr>
        <p:txBody>
          <a:bodyPr/>
          <a:lstStyle/>
          <a:p>
            <a:r>
              <a:rPr lang="cs-CZ" dirty="0"/>
              <a:t>basic </a:t>
            </a:r>
            <a:r>
              <a:rPr lang="cs-CZ" dirty="0" err="1"/>
              <a:t>concepts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Abiotic conditions - are made ​​up of inanimate nature</a:t>
            </a:r>
            <a:endParaRPr lang="cs-CZ" dirty="0" smtClean="0"/>
          </a:p>
          <a:p>
            <a:r>
              <a:rPr lang="en-US" dirty="0"/>
              <a:t>Biotic conditions - are made ​​up of living nature</a:t>
            </a:r>
            <a:endParaRPr lang="cs-CZ" dirty="0" smtClean="0"/>
          </a:p>
          <a:p>
            <a:r>
              <a:rPr lang="en-US" dirty="0"/>
              <a:t>Population - the number of individuals of the same species living at the same time in the same place</a:t>
            </a:r>
            <a:endParaRPr lang="cs-CZ" dirty="0" smtClean="0"/>
          </a:p>
          <a:p>
            <a:r>
              <a:rPr lang="cs-CZ" dirty="0" err="1" smtClean="0"/>
              <a:t>Community</a:t>
            </a:r>
            <a:r>
              <a:rPr lang="en-US" dirty="0" smtClean="0"/>
              <a:t> – </a:t>
            </a:r>
            <a:r>
              <a:rPr lang="cs-CZ" dirty="0" smtClean="0"/>
              <a:t>a </a:t>
            </a:r>
            <a:r>
              <a:rPr lang="en-US" dirty="0" smtClean="0"/>
              <a:t>set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all </a:t>
            </a:r>
            <a:r>
              <a:rPr lang="en-US" dirty="0"/>
              <a:t>kinds of organisms living in a particular time </a:t>
            </a:r>
            <a:r>
              <a:rPr lang="cs-CZ" dirty="0" err="1" smtClean="0"/>
              <a:t>at</a:t>
            </a:r>
            <a:r>
              <a:rPr lang="en-US" dirty="0" smtClean="0"/>
              <a:t> </a:t>
            </a:r>
            <a:r>
              <a:rPr lang="en-US" dirty="0"/>
              <a:t>a particular place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07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686800" cy="838200"/>
          </a:xfrm>
        </p:spPr>
        <p:txBody>
          <a:bodyPr/>
          <a:lstStyle/>
          <a:p>
            <a:r>
              <a:rPr lang="en-US" dirty="0"/>
              <a:t>Food relations in the community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population in the community </a:t>
            </a:r>
            <a:r>
              <a:rPr lang="cs-CZ" dirty="0" err="1" smtClean="0"/>
              <a:t>is</a:t>
            </a:r>
            <a:r>
              <a:rPr lang="en-US" dirty="0" smtClean="0"/>
              <a:t> </a:t>
            </a:r>
            <a:r>
              <a:rPr lang="en-US" dirty="0"/>
              <a:t>bound to each other through food relations</a:t>
            </a:r>
            <a:endParaRPr lang="cs-CZ" dirty="0" smtClean="0"/>
          </a:p>
          <a:p>
            <a:pPr marL="0" indent="0">
              <a:buNone/>
            </a:pP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distinguish</a:t>
            </a:r>
            <a:r>
              <a:rPr lang="cs-CZ" dirty="0"/>
              <a:t>:</a:t>
            </a:r>
            <a:endParaRPr lang="cs-CZ" dirty="0" smtClean="0"/>
          </a:p>
          <a:p>
            <a:r>
              <a:rPr lang="cs-CZ" dirty="0" err="1" smtClean="0"/>
              <a:t>Producers</a:t>
            </a:r>
            <a:endParaRPr lang="cs-CZ" dirty="0" smtClean="0"/>
          </a:p>
          <a:p>
            <a:r>
              <a:rPr lang="cs-CZ" dirty="0" err="1" smtClean="0"/>
              <a:t>Consumers</a:t>
            </a:r>
            <a:endParaRPr lang="cs-CZ" dirty="0" smtClean="0"/>
          </a:p>
          <a:p>
            <a:r>
              <a:rPr lang="cs-CZ" dirty="0" err="1" smtClean="0"/>
              <a:t>Decomposers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40603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Producers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Autotrophic</a:t>
            </a:r>
            <a:r>
              <a:rPr lang="cs-CZ" dirty="0"/>
              <a:t> </a:t>
            </a:r>
            <a:r>
              <a:rPr lang="cs-CZ" dirty="0" err="1"/>
              <a:t>organisms</a:t>
            </a:r>
            <a:r>
              <a:rPr lang="cs-CZ" dirty="0"/>
              <a:t> - green </a:t>
            </a:r>
            <a:r>
              <a:rPr lang="cs-CZ" dirty="0" err="1"/>
              <a:t>plants</a:t>
            </a:r>
            <a:endParaRPr lang="cs-CZ" dirty="0" smtClean="0"/>
          </a:p>
          <a:p>
            <a:endParaRPr lang="cs-CZ" dirty="0"/>
          </a:p>
          <a:p>
            <a:r>
              <a:rPr lang="en-US" dirty="0"/>
              <a:t>Producers </a:t>
            </a:r>
            <a:r>
              <a:rPr lang="en-US" dirty="0" smtClean="0"/>
              <a:t>–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en-US" dirty="0" smtClean="0"/>
              <a:t>produce </a:t>
            </a:r>
            <a:r>
              <a:rPr lang="en-US" dirty="0"/>
              <a:t>substances needed for other organisms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757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consumers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1-st </a:t>
            </a:r>
            <a:r>
              <a:rPr lang="cs-CZ" dirty="0" err="1"/>
              <a:t>order</a:t>
            </a:r>
            <a:r>
              <a:rPr lang="cs-CZ" dirty="0"/>
              <a:t> </a:t>
            </a:r>
            <a:r>
              <a:rPr lang="cs-CZ" dirty="0" err="1" smtClean="0"/>
              <a:t>consumers</a:t>
            </a:r>
            <a:r>
              <a:rPr lang="cs-CZ" dirty="0" smtClean="0"/>
              <a:t> - </a:t>
            </a:r>
            <a:r>
              <a:rPr lang="cs-CZ" dirty="0" err="1"/>
              <a:t>herbivores</a:t>
            </a:r>
            <a:endParaRPr lang="cs-CZ" dirty="0" smtClean="0"/>
          </a:p>
          <a:p>
            <a:r>
              <a:rPr lang="en-US" dirty="0" smtClean="0"/>
              <a:t>higher </a:t>
            </a:r>
            <a:r>
              <a:rPr lang="en-US" dirty="0"/>
              <a:t>order </a:t>
            </a:r>
            <a:r>
              <a:rPr lang="cs-CZ" dirty="0" err="1" smtClean="0"/>
              <a:t>consumers</a:t>
            </a:r>
            <a:r>
              <a:rPr lang="cs-CZ" dirty="0" smtClean="0"/>
              <a:t> </a:t>
            </a:r>
            <a:r>
              <a:rPr lang="en-US" dirty="0" smtClean="0"/>
              <a:t>- </a:t>
            </a:r>
            <a:r>
              <a:rPr lang="en-US" dirty="0"/>
              <a:t>carnivores, predators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0966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Decomposers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Destruents</a:t>
            </a:r>
            <a:r>
              <a:rPr lang="cs-CZ" dirty="0" smtClean="0"/>
              <a:t> – </a:t>
            </a:r>
            <a:r>
              <a:rPr lang="cs-CZ" dirty="0" err="1"/>
              <a:t>saprophytic</a:t>
            </a:r>
            <a:r>
              <a:rPr lang="cs-CZ" dirty="0"/>
              <a:t> </a:t>
            </a:r>
            <a:r>
              <a:rPr lang="cs-CZ" dirty="0" err="1" smtClean="0"/>
              <a:t>organisms</a:t>
            </a:r>
            <a:r>
              <a:rPr lang="cs-CZ" dirty="0" smtClean="0"/>
              <a:t>–</a:t>
            </a:r>
            <a:r>
              <a:rPr lang="cs-CZ" dirty="0" err="1" smtClean="0"/>
              <a:t>they</a:t>
            </a:r>
            <a:r>
              <a:rPr lang="cs-CZ" dirty="0" smtClean="0"/>
              <a:t>  f</a:t>
            </a:r>
            <a:r>
              <a:rPr lang="en-US" dirty="0" err="1" smtClean="0"/>
              <a:t>eed</a:t>
            </a:r>
            <a:r>
              <a:rPr lang="en-US" dirty="0" smtClean="0"/>
              <a:t> </a:t>
            </a:r>
            <a:r>
              <a:rPr lang="en-US" dirty="0"/>
              <a:t>on the bodies of dead organisms</a:t>
            </a:r>
            <a:endParaRPr lang="cs-CZ" dirty="0" smtClean="0"/>
          </a:p>
          <a:p>
            <a:endParaRPr lang="cs-CZ" dirty="0"/>
          </a:p>
          <a:p>
            <a:r>
              <a:rPr lang="en-US" dirty="0"/>
              <a:t>Some decomposers are able to degrade complex organic compounds which serve as nutrients for </a:t>
            </a:r>
            <a:r>
              <a:rPr lang="cs-CZ" dirty="0" smtClean="0"/>
              <a:t>a </a:t>
            </a:r>
            <a:r>
              <a:rPr lang="en-US" dirty="0" smtClean="0"/>
              <a:t>plant </a:t>
            </a:r>
            <a:r>
              <a:rPr lang="en-US" dirty="0"/>
              <a:t>growth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5225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food </a:t>
            </a:r>
            <a:r>
              <a:rPr lang="cs-CZ" dirty="0" err="1"/>
              <a:t>chain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Moving materials and energy among producers, consumers and decomposers is called a food chain</a:t>
            </a:r>
            <a:endParaRPr lang="cs-CZ" dirty="0"/>
          </a:p>
          <a:p>
            <a:r>
              <a:rPr lang="cs-CZ" dirty="0" smtClean="0"/>
              <a:t>A</a:t>
            </a:r>
            <a:r>
              <a:rPr lang="en-US" dirty="0" err="1" smtClean="0"/>
              <a:t>ccording</a:t>
            </a:r>
            <a:r>
              <a:rPr lang="en-US" dirty="0" smtClean="0"/>
              <a:t> </a:t>
            </a:r>
            <a:r>
              <a:rPr lang="en-US" dirty="0"/>
              <a:t>to the type of organisms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contribute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 </a:t>
            </a:r>
            <a:r>
              <a:rPr lang="cs-CZ" dirty="0" err="1" smtClean="0"/>
              <a:t>structure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distinguish</a:t>
            </a:r>
            <a:r>
              <a:rPr lang="cs-CZ" dirty="0" smtClean="0"/>
              <a:t>:</a:t>
            </a:r>
          </a:p>
          <a:p>
            <a:r>
              <a:rPr lang="cs-CZ" dirty="0" err="1" smtClean="0"/>
              <a:t>Predatory</a:t>
            </a:r>
            <a:r>
              <a:rPr lang="cs-CZ" dirty="0" smtClean="0"/>
              <a:t> food-</a:t>
            </a:r>
            <a:r>
              <a:rPr lang="cs-CZ" dirty="0" err="1" smtClean="0"/>
              <a:t>chain</a:t>
            </a:r>
            <a:r>
              <a:rPr lang="cs-CZ" dirty="0" smtClean="0"/>
              <a:t> (</a:t>
            </a:r>
            <a:r>
              <a:rPr lang="cs-CZ" dirty="0" err="1" smtClean="0"/>
              <a:t>pasture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Chain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decay</a:t>
            </a:r>
            <a:r>
              <a:rPr lang="cs-CZ" dirty="0" smtClean="0"/>
              <a:t> (</a:t>
            </a:r>
            <a:r>
              <a:rPr lang="cs-CZ" dirty="0" err="1" smtClean="0"/>
              <a:t>decomposition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3097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Examples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food </a:t>
            </a:r>
            <a:r>
              <a:rPr lang="cs-CZ" dirty="0" err="1"/>
              <a:t>chains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err="1"/>
              <a:t>Plants</a:t>
            </a:r>
            <a:r>
              <a:rPr lang="cs-CZ" dirty="0"/>
              <a:t> (</a:t>
            </a:r>
            <a:r>
              <a:rPr lang="cs-CZ" dirty="0" err="1"/>
              <a:t>seeds</a:t>
            </a:r>
            <a:r>
              <a:rPr lang="cs-CZ" dirty="0"/>
              <a:t>, </a:t>
            </a:r>
            <a:r>
              <a:rPr lang="cs-CZ" dirty="0" err="1"/>
              <a:t>rhizomes</a:t>
            </a:r>
            <a:r>
              <a:rPr lang="cs-CZ" dirty="0"/>
              <a:t>, </a:t>
            </a:r>
            <a:r>
              <a:rPr lang="cs-CZ" dirty="0" err="1"/>
              <a:t>tubers</a:t>
            </a:r>
            <a:r>
              <a:rPr lang="cs-CZ" dirty="0"/>
              <a:t>, </a:t>
            </a:r>
            <a:r>
              <a:rPr lang="cs-CZ" dirty="0" err="1"/>
              <a:t>fruits</a:t>
            </a:r>
            <a:r>
              <a:rPr lang="cs-CZ" dirty="0"/>
              <a:t>) </a:t>
            </a:r>
            <a:r>
              <a:rPr lang="cs-CZ" dirty="0" smtClean="0"/>
              <a:t>-</a:t>
            </a:r>
            <a:r>
              <a:rPr lang="cs-CZ" dirty="0" err="1" smtClean="0"/>
              <a:t>herbivores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dirty="0" err="1"/>
              <a:t>rodents</a:t>
            </a:r>
            <a:r>
              <a:rPr lang="cs-CZ" dirty="0"/>
              <a:t>, </a:t>
            </a:r>
            <a:r>
              <a:rPr lang="cs-CZ" dirty="0" err="1"/>
              <a:t>ungulates</a:t>
            </a:r>
            <a:r>
              <a:rPr lang="cs-CZ" dirty="0"/>
              <a:t>) - </a:t>
            </a:r>
            <a:r>
              <a:rPr lang="cs-CZ" dirty="0" err="1"/>
              <a:t>carnivores</a:t>
            </a:r>
            <a:r>
              <a:rPr lang="cs-CZ" dirty="0"/>
              <a:t> (</a:t>
            </a:r>
            <a:r>
              <a:rPr lang="cs-CZ" dirty="0" err="1"/>
              <a:t>weasel</a:t>
            </a:r>
            <a:r>
              <a:rPr lang="cs-CZ" dirty="0"/>
              <a:t>, fox, </a:t>
            </a:r>
            <a:r>
              <a:rPr lang="cs-CZ" dirty="0" err="1"/>
              <a:t>lynx</a:t>
            </a:r>
            <a:r>
              <a:rPr lang="cs-CZ" dirty="0"/>
              <a:t>)</a:t>
            </a:r>
            <a:endParaRPr lang="cs-CZ" dirty="0" smtClean="0"/>
          </a:p>
          <a:p>
            <a:r>
              <a:rPr lang="en-US" dirty="0"/>
              <a:t>The fallen leaves, plant residues - soil animals (earthworms, insects) - birds (blackbird, thrush) - birds of prey (owls, sparrow hawk, falcon)</a:t>
            </a:r>
            <a:endParaRPr lang="cs-CZ" dirty="0" smtClean="0"/>
          </a:p>
          <a:p>
            <a:r>
              <a:rPr lang="en-US" dirty="0"/>
              <a:t>Field crops (cereals, fodder) - cattle, pigs, poultry - a man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678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food </a:t>
            </a:r>
            <a:r>
              <a:rPr lang="cs-CZ" dirty="0" smtClean="0"/>
              <a:t>web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Food relations are not simple linear </a:t>
            </a:r>
            <a:r>
              <a:rPr lang="en-US" dirty="0" smtClean="0"/>
              <a:t>chain</a:t>
            </a:r>
            <a:r>
              <a:rPr lang="cs-CZ" dirty="0" smtClean="0"/>
              <a:t>s</a:t>
            </a:r>
            <a:r>
              <a:rPr lang="en-US" dirty="0" smtClean="0"/>
              <a:t>,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complex and intertwined </a:t>
            </a:r>
            <a:r>
              <a:rPr lang="en-US" dirty="0" smtClean="0"/>
              <a:t>–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the food web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63910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167</TotalTime>
  <Words>525</Words>
  <Application>Microsoft Office PowerPoint</Application>
  <PresentationFormat>Předvádění na obrazovce (4:3)</PresentationFormat>
  <Paragraphs>64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Calibri</vt:lpstr>
      <vt:lpstr>Franklin Gothic Book</vt:lpstr>
      <vt:lpstr>Franklin Gothic Medium</vt:lpstr>
      <vt:lpstr>Wingdings 2</vt:lpstr>
      <vt:lpstr>Cesta</vt:lpstr>
      <vt:lpstr>Food pyramid, food chain</vt:lpstr>
      <vt:lpstr>basic concepts</vt:lpstr>
      <vt:lpstr>Food relations in the community</vt:lpstr>
      <vt:lpstr>Producers</vt:lpstr>
      <vt:lpstr>consumers</vt:lpstr>
      <vt:lpstr>Decomposers</vt:lpstr>
      <vt:lpstr>food chain</vt:lpstr>
      <vt:lpstr>Examples of food chains</vt:lpstr>
      <vt:lpstr>food web</vt:lpstr>
      <vt:lpstr>energy losses</vt:lpstr>
      <vt:lpstr>Food pyramid diagram</vt:lpstr>
      <vt:lpstr>Food pyramid and the concentration of pollutants</vt:lpstr>
      <vt:lpstr>Worksheet - revision</vt:lpstr>
      <vt:lpstr>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Potravní pyramida, potravní řetězec</dc:title>
  <dc:creator>uzivatel</dc:creator>
  <cp:lastModifiedBy>Foller Jiří</cp:lastModifiedBy>
  <cp:revision>32</cp:revision>
  <dcterms:created xsi:type="dcterms:W3CDTF">2014-07-29T14:29:18Z</dcterms:created>
  <dcterms:modified xsi:type="dcterms:W3CDTF">2014-11-11T08:14:18Z</dcterms:modified>
</cp:coreProperties>
</file>