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FEB6EF-33D0-418D-BC29-6C34E1457BFF}" type="datetimeFigureOut">
              <a:rPr lang="cs-CZ" smtClean="0"/>
              <a:t>11. 11. 2014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15816" y="2986325"/>
            <a:ext cx="5238328" cy="1517554"/>
          </a:xfrm>
        </p:spPr>
        <p:txBody>
          <a:bodyPr/>
          <a:lstStyle/>
          <a:p>
            <a:pPr algn="ctr"/>
            <a:r>
              <a:rPr lang="en-US" dirty="0"/>
              <a:t>Protection of species, communities </a:t>
            </a:r>
            <a:r>
              <a:rPr lang="cs-CZ" smtClean="0"/>
              <a:t/>
            </a:r>
            <a:br>
              <a:rPr lang="cs-CZ" smtClean="0"/>
            </a:br>
            <a:r>
              <a:rPr lang="en-US" smtClean="0"/>
              <a:t>and </a:t>
            </a:r>
            <a:r>
              <a:rPr lang="cs-CZ" dirty="0" smtClean="0"/>
              <a:t>a</a:t>
            </a:r>
            <a:r>
              <a:rPr lang="cs-CZ" dirty="0"/>
              <a:t> </a:t>
            </a:r>
            <a:r>
              <a:rPr lang="cs-CZ" dirty="0" smtClean="0"/>
              <a:t>biotope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cs-CZ" altLang="cs-CZ" dirty="0"/>
              <a:t>Výukový materiál EK 01 - </a:t>
            </a:r>
            <a:r>
              <a:rPr lang="cs-CZ" altLang="cs-CZ" dirty="0" smtClean="0"/>
              <a:t>19</a:t>
            </a:r>
            <a:endParaRPr lang="cs-CZ" altLang="cs-CZ" dirty="0"/>
          </a:p>
          <a:p>
            <a:pPr algn="ctr"/>
            <a:r>
              <a:rPr lang="cs-CZ" altLang="cs-CZ" dirty="0"/>
              <a:t>Tvůrce: Ing. Marie Jiráková</a:t>
            </a:r>
          </a:p>
          <a:p>
            <a:pPr algn="ctr"/>
            <a:r>
              <a:rPr lang="cs-CZ" altLang="cs-CZ" dirty="0"/>
              <a:t>Tvůrce anglické verze: Mgr. Milan Smejkal</a:t>
            </a:r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12776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720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Territorial</a:t>
            </a:r>
            <a:r>
              <a:rPr lang="cs-CZ" dirty="0" smtClean="0"/>
              <a:t> </a:t>
            </a:r>
            <a:r>
              <a:rPr lang="cs-CZ" dirty="0" err="1" smtClean="0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an integral part of species conservation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/>
              <a:t>w</a:t>
            </a:r>
            <a:r>
              <a:rPr lang="cs-CZ" dirty="0" err="1" smtClean="0"/>
              <a:t>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not </a:t>
            </a:r>
            <a:r>
              <a:rPr lang="en-US" dirty="0" smtClean="0"/>
              <a:t>protect </a:t>
            </a:r>
            <a:r>
              <a:rPr lang="en-US" dirty="0"/>
              <a:t>organisms </a:t>
            </a:r>
            <a:r>
              <a:rPr lang="en-US" dirty="0" smtClean="0"/>
              <a:t>  </a:t>
            </a:r>
            <a:r>
              <a:rPr lang="en-US" dirty="0"/>
              <a:t>without the protection of their environment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3104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Large</a:t>
            </a:r>
            <a:r>
              <a:rPr lang="cs-CZ" dirty="0"/>
              <a:t> </a:t>
            </a:r>
            <a:r>
              <a:rPr lang="cs-CZ" dirty="0" err="1"/>
              <a:t>protected</a:t>
            </a:r>
            <a:r>
              <a:rPr lang="cs-CZ" dirty="0"/>
              <a:t> </a:t>
            </a:r>
            <a:r>
              <a:rPr lang="cs-CZ" dirty="0" err="1"/>
              <a:t>areas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parks</a:t>
            </a:r>
            <a:r>
              <a:rPr lang="cs-CZ" dirty="0" smtClean="0"/>
              <a:t> ( Krkonoše – </a:t>
            </a:r>
            <a:r>
              <a:rPr lang="cs-CZ" dirty="0" err="1" smtClean="0"/>
              <a:t>Giant</a:t>
            </a:r>
            <a:r>
              <a:rPr lang="cs-CZ" dirty="0" smtClean="0"/>
              <a:t> </a:t>
            </a:r>
            <a:r>
              <a:rPr lang="cs-CZ" dirty="0" err="1" smtClean="0"/>
              <a:t>Mountains</a:t>
            </a:r>
            <a:r>
              <a:rPr lang="cs-CZ" dirty="0" smtClean="0"/>
              <a:t>, Šumava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  <a:p>
            <a:r>
              <a:rPr lang="cs-CZ" dirty="0" err="1"/>
              <a:t>Protected</a:t>
            </a:r>
            <a:r>
              <a:rPr lang="cs-CZ" dirty="0"/>
              <a:t> </a:t>
            </a:r>
            <a:r>
              <a:rPr lang="cs-CZ" dirty="0" err="1"/>
              <a:t>Landscape</a:t>
            </a:r>
            <a:r>
              <a:rPr lang="cs-CZ" dirty="0"/>
              <a:t> Area (PLA)</a:t>
            </a:r>
            <a:endParaRPr lang="cs-CZ" dirty="0" smtClean="0"/>
          </a:p>
          <a:p>
            <a:endParaRPr lang="cs-CZ" dirty="0"/>
          </a:p>
          <a:p>
            <a:r>
              <a:rPr lang="en-US" dirty="0"/>
              <a:t>Some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en-US" dirty="0" smtClean="0"/>
              <a:t>were </a:t>
            </a:r>
            <a:r>
              <a:rPr lang="en-US" dirty="0"/>
              <a:t>included </a:t>
            </a:r>
            <a:r>
              <a:rPr lang="en-US" dirty="0" smtClean="0"/>
              <a:t>in</a:t>
            </a:r>
            <a:r>
              <a:rPr lang="cs-CZ" dirty="0" smtClean="0"/>
              <a:t>to</a:t>
            </a:r>
            <a:r>
              <a:rPr lang="en-US" dirty="0" smtClean="0"/>
              <a:t> </a:t>
            </a:r>
            <a:r>
              <a:rPr lang="en-US" dirty="0"/>
              <a:t>the UNESCO list of biosphere reserves</a:t>
            </a:r>
            <a:endParaRPr lang="cs-CZ" dirty="0" smtClean="0"/>
          </a:p>
          <a:p>
            <a:r>
              <a:rPr lang="cs-CZ" dirty="0"/>
              <a:t>A</a:t>
            </a:r>
            <a:r>
              <a:rPr lang="en-US" dirty="0" err="1" smtClean="0"/>
              <a:t>griculture</a:t>
            </a:r>
            <a:r>
              <a:rPr lang="en-US" dirty="0"/>
              <a:t>, forestry and </a:t>
            </a:r>
            <a:r>
              <a:rPr lang="en-US" dirty="0" smtClean="0"/>
              <a:t>tourism</a:t>
            </a:r>
            <a:r>
              <a:rPr lang="cs-CZ" dirty="0" smtClean="0"/>
              <a:t> are </a:t>
            </a:r>
            <a:r>
              <a:rPr lang="en-US" dirty="0" smtClean="0"/>
              <a:t>restricted </a:t>
            </a:r>
            <a:r>
              <a:rPr lang="cs-CZ" dirty="0" smtClean="0"/>
              <a:t>in</a:t>
            </a:r>
            <a:r>
              <a:rPr lang="en-US" dirty="0" smtClean="0"/>
              <a:t> </a:t>
            </a:r>
            <a:r>
              <a:rPr lang="en-US" dirty="0"/>
              <a:t>these territories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3626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Small</a:t>
            </a:r>
            <a:r>
              <a:rPr lang="cs-CZ" dirty="0"/>
              <a:t> </a:t>
            </a:r>
            <a:r>
              <a:rPr lang="cs-CZ" dirty="0" err="1"/>
              <a:t>protected</a:t>
            </a:r>
            <a:r>
              <a:rPr lang="cs-CZ" dirty="0"/>
              <a:t> </a:t>
            </a:r>
            <a:r>
              <a:rPr lang="cs-CZ" dirty="0" err="1"/>
              <a:t>areas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 Bohemia and Moravia, </a:t>
            </a:r>
            <a:r>
              <a:rPr lang="cs-CZ" dirty="0" err="1" smtClean="0"/>
              <a:t>there</a:t>
            </a:r>
            <a:r>
              <a:rPr lang="cs-CZ" dirty="0" smtClean="0"/>
              <a:t> are </a:t>
            </a:r>
            <a:r>
              <a:rPr lang="en-US" dirty="0" smtClean="0"/>
              <a:t>more </a:t>
            </a:r>
            <a:r>
              <a:rPr lang="en-US" dirty="0"/>
              <a:t>than 1,200 small protected </a:t>
            </a:r>
            <a:r>
              <a:rPr lang="en-US" dirty="0" smtClean="0"/>
              <a:t>areas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example</a:t>
            </a:r>
            <a:r>
              <a:rPr lang="en-US" dirty="0" smtClean="0"/>
              <a:t>: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err="1" smtClean="0"/>
              <a:t>national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reserves</a:t>
            </a:r>
            <a:endParaRPr lang="cs-CZ" dirty="0" smtClean="0"/>
          </a:p>
          <a:p>
            <a:pPr marL="0" indent="0">
              <a:buNone/>
            </a:pPr>
            <a:r>
              <a:rPr lang="cs-CZ" dirty="0" err="1"/>
              <a:t>protected</a:t>
            </a:r>
            <a:r>
              <a:rPr lang="cs-CZ" dirty="0"/>
              <a:t> </a:t>
            </a:r>
            <a:r>
              <a:rPr lang="cs-CZ" dirty="0" err="1"/>
              <a:t>sites</a:t>
            </a:r>
            <a:endParaRPr lang="cs-CZ" dirty="0" smtClean="0"/>
          </a:p>
          <a:p>
            <a:pPr marL="0" indent="0">
              <a:buNone/>
            </a:pPr>
            <a:r>
              <a:rPr lang="en-US" dirty="0"/>
              <a:t>protected parks and gardens, protected study areas, protected natural monuments and protected monuments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/>
              <a:t>Function - maintaining species diversity and ecological balance in </a:t>
            </a:r>
            <a:r>
              <a:rPr lang="en-US" dirty="0" smtClean="0"/>
              <a:t> </a:t>
            </a:r>
            <a:r>
              <a:rPr lang="cs-CZ" dirty="0" err="1" smtClean="0"/>
              <a:t>nature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en-US" dirty="0" smtClean="0"/>
              <a:t> </a:t>
            </a:r>
            <a:r>
              <a:rPr lang="en-US" dirty="0"/>
              <a:t>cultural, educational, </a:t>
            </a:r>
            <a:r>
              <a:rPr lang="en-US" dirty="0" smtClean="0"/>
              <a:t>scientific </a:t>
            </a:r>
            <a:r>
              <a:rPr lang="en-US" dirty="0"/>
              <a:t>and </a:t>
            </a:r>
            <a:r>
              <a:rPr lang="en-US" dirty="0" smtClean="0"/>
              <a:t>re</a:t>
            </a:r>
            <a:r>
              <a:rPr lang="cs-CZ" dirty="0" err="1" smtClean="0"/>
              <a:t>laxing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603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Worksheet</a:t>
            </a:r>
            <a:r>
              <a:rPr lang="cs-CZ" dirty="0" smtClean="0"/>
              <a:t> - </a:t>
            </a:r>
            <a:r>
              <a:rPr lang="cs-CZ" dirty="0" err="1" smtClean="0"/>
              <a:t>Revision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Protecting nature is a complex interdisciplinary discipline. </a:t>
            </a:r>
            <a:r>
              <a:rPr lang="en-US" dirty="0" smtClean="0"/>
              <a:t> </a:t>
            </a:r>
            <a:r>
              <a:rPr lang="cs-CZ" dirty="0" smtClean="0"/>
              <a:t>W</a:t>
            </a:r>
            <a:r>
              <a:rPr lang="en-US" dirty="0" smtClean="0"/>
              <a:t>hat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en-US" dirty="0" smtClean="0"/>
              <a:t>it mean?</a:t>
            </a:r>
            <a:endParaRPr lang="cs-CZ" dirty="0" smtClean="0"/>
          </a:p>
          <a:p>
            <a:r>
              <a:rPr lang="en-US" dirty="0"/>
              <a:t>How does the biological approach </a:t>
            </a:r>
            <a:r>
              <a:rPr lang="cs-CZ" dirty="0" err="1" smtClean="0"/>
              <a:t>affect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protection</a:t>
            </a:r>
            <a:r>
              <a:rPr lang="cs-CZ" dirty="0" smtClean="0"/>
              <a:t>?</a:t>
            </a:r>
          </a:p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smtClean="0"/>
              <a:t> a species </a:t>
            </a:r>
            <a:r>
              <a:rPr lang="cs-CZ" dirty="0" err="1" smtClean="0"/>
              <a:t>conservation</a:t>
            </a:r>
            <a:r>
              <a:rPr lang="cs-CZ" dirty="0" smtClean="0"/>
              <a:t>/ </a:t>
            </a:r>
            <a:r>
              <a:rPr lang="cs-CZ" dirty="0" err="1" smtClean="0"/>
              <a:t>protection</a:t>
            </a:r>
            <a:r>
              <a:rPr lang="cs-CZ" dirty="0" smtClean="0"/>
              <a:t>?</a:t>
            </a:r>
          </a:p>
          <a:p>
            <a:r>
              <a:rPr lang="en-US" dirty="0"/>
              <a:t>What is the Red Book?</a:t>
            </a:r>
            <a:endParaRPr lang="cs-CZ" dirty="0" smtClean="0"/>
          </a:p>
          <a:p>
            <a:r>
              <a:rPr lang="en-US" dirty="0"/>
              <a:t>What is the function of small protected areas?</a:t>
            </a:r>
            <a:endParaRPr lang="cs-CZ" dirty="0" smtClean="0"/>
          </a:p>
          <a:p>
            <a:r>
              <a:rPr lang="cs-CZ" dirty="0" err="1" smtClean="0"/>
              <a:t>What</a:t>
            </a:r>
            <a:r>
              <a:rPr lang="cs-CZ" dirty="0" smtClean="0"/>
              <a:t> sort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small protected areas </a:t>
            </a:r>
            <a:r>
              <a:rPr lang="cs-CZ" dirty="0" smtClean="0"/>
              <a:t>do </a:t>
            </a:r>
            <a:r>
              <a:rPr lang="en-US" dirty="0" smtClean="0"/>
              <a:t>you </a:t>
            </a:r>
            <a:r>
              <a:rPr lang="en-US" dirty="0"/>
              <a:t>know?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4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Sources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BRANIŠ, Martin.</a:t>
            </a:r>
            <a:r>
              <a:rPr lang="cs-CZ" i="1" dirty="0"/>
              <a:t> Základy ekologie a ochrany životního prostředí</a:t>
            </a:r>
            <a:r>
              <a:rPr lang="cs-CZ" dirty="0"/>
              <a:t>. 2. vyd. Praha: Informatorium, 1999. ISBN 80-86073-52-1. </a:t>
            </a:r>
          </a:p>
          <a:p>
            <a:pPr lvl="0"/>
            <a:r>
              <a:rPr lang="cs-CZ" dirty="0">
                <a:solidFill>
                  <a:prstClr val="black"/>
                </a:solidFill>
              </a:rPr>
              <a:t>PAPÁČEK, Miroslav a kol. </a:t>
            </a:r>
            <a:r>
              <a:rPr lang="cs-CZ" i="1" dirty="0">
                <a:solidFill>
                  <a:prstClr val="black"/>
                </a:solidFill>
              </a:rPr>
              <a:t>Zoologie</a:t>
            </a:r>
            <a:r>
              <a:rPr lang="cs-CZ" dirty="0">
                <a:solidFill>
                  <a:prstClr val="black"/>
                </a:solidFill>
              </a:rPr>
              <a:t>. Praha: pedagogické nakladatelství, 2000, ISBN 80-7183-203-0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0289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conservation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A </a:t>
            </a:r>
            <a:r>
              <a:rPr lang="cs-CZ" dirty="0" err="1" smtClean="0"/>
              <a:t>complex</a:t>
            </a:r>
            <a:r>
              <a:rPr lang="cs-CZ" dirty="0" smtClean="0"/>
              <a:t> </a:t>
            </a:r>
            <a:r>
              <a:rPr lang="cs-CZ" dirty="0" err="1"/>
              <a:t>interdisciplinary</a:t>
            </a:r>
            <a:r>
              <a:rPr lang="cs-CZ" dirty="0"/>
              <a:t> </a:t>
            </a:r>
            <a:r>
              <a:rPr lang="cs-CZ" dirty="0" err="1"/>
              <a:t>discipline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506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icludes</a:t>
            </a:r>
            <a:r>
              <a:rPr lang="cs-CZ" dirty="0" smtClean="0"/>
              <a:t>: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the issue of wastewater </a:t>
            </a:r>
            <a:r>
              <a:rPr lang="cs-CZ" dirty="0" err="1" smtClean="0"/>
              <a:t>cleaning</a:t>
            </a:r>
            <a:endParaRPr lang="cs-CZ" dirty="0" smtClean="0"/>
          </a:p>
          <a:p>
            <a:r>
              <a:rPr lang="cs-CZ" dirty="0" smtClean="0"/>
              <a:t>a </a:t>
            </a:r>
            <a:r>
              <a:rPr lang="en-US" dirty="0" smtClean="0"/>
              <a:t>disposal </a:t>
            </a:r>
            <a:r>
              <a:rPr lang="en-US" dirty="0"/>
              <a:t>of industrial and municipal waste</a:t>
            </a:r>
            <a:endParaRPr lang="cs-CZ" dirty="0" smtClean="0"/>
          </a:p>
          <a:p>
            <a:r>
              <a:rPr lang="cs-CZ" dirty="0" err="1" smtClean="0"/>
              <a:t>smoke</a:t>
            </a:r>
            <a:r>
              <a:rPr lang="cs-CZ" dirty="0" smtClean="0"/>
              <a:t> </a:t>
            </a:r>
            <a:r>
              <a:rPr lang="en-US" dirty="0" smtClean="0"/>
              <a:t>desulphurization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thermal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r>
              <a:rPr lang="cs-CZ" dirty="0" smtClean="0"/>
              <a:t> </a:t>
            </a:r>
            <a:r>
              <a:rPr lang="cs-CZ" dirty="0" err="1" smtClean="0"/>
              <a:t>stations</a:t>
            </a:r>
            <a:endParaRPr lang="cs-CZ" dirty="0" smtClean="0"/>
          </a:p>
          <a:p>
            <a:r>
              <a:rPr lang="cs-CZ" dirty="0" err="1"/>
              <a:t>a</a:t>
            </a:r>
            <a:r>
              <a:rPr lang="cs-CZ" dirty="0" err="1" smtClean="0"/>
              <a:t>n</a:t>
            </a:r>
            <a:r>
              <a:rPr lang="cs-CZ" dirty="0" smtClean="0"/>
              <a:t> </a:t>
            </a:r>
            <a:r>
              <a:rPr lang="en-US" dirty="0" smtClean="0"/>
              <a:t>enforcement </a:t>
            </a:r>
            <a:r>
              <a:rPr lang="en-US" dirty="0"/>
              <a:t>of new laws </a:t>
            </a:r>
            <a:r>
              <a:rPr lang="cs-CZ" dirty="0" smtClean="0"/>
              <a:t>as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en-US" dirty="0" smtClean="0"/>
              <a:t> </a:t>
            </a:r>
            <a:r>
              <a:rPr lang="en-US" dirty="0"/>
              <a:t>environmental protection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7226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Environmental</a:t>
            </a:r>
            <a:r>
              <a:rPr lang="cs-CZ" dirty="0"/>
              <a:t> </a:t>
            </a:r>
            <a:r>
              <a:rPr lang="cs-CZ" dirty="0" err="1"/>
              <a:t>Protection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/>
              <a:t>Division</a:t>
            </a:r>
            <a:r>
              <a:rPr lang="cs-CZ" dirty="0" smtClean="0"/>
              <a:t>:</a:t>
            </a:r>
          </a:p>
          <a:p>
            <a:r>
              <a:rPr lang="cs-CZ" dirty="0" err="1"/>
              <a:t>protection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species</a:t>
            </a:r>
            <a:endParaRPr lang="cs-CZ" dirty="0" smtClean="0"/>
          </a:p>
          <a:p>
            <a:r>
              <a:rPr lang="cs-CZ" dirty="0" err="1" smtClean="0"/>
              <a:t>territorial</a:t>
            </a:r>
            <a:r>
              <a:rPr lang="cs-CZ" dirty="0" smtClean="0"/>
              <a:t>  </a:t>
            </a:r>
            <a:r>
              <a:rPr lang="cs-CZ" dirty="0" err="1" smtClean="0"/>
              <a:t>protection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9979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Protection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species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Purpuse</a:t>
            </a:r>
            <a:r>
              <a:rPr lang="cs-CZ" dirty="0" smtClean="0"/>
              <a:t>  – t</a:t>
            </a:r>
            <a:r>
              <a:rPr lang="en-US" dirty="0" smtClean="0"/>
              <a:t>o </a:t>
            </a:r>
            <a:r>
              <a:rPr lang="en-US" dirty="0"/>
              <a:t>prevent the extinction of any </a:t>
            </a:r>
            <a:r>
              <a:rPr lang="en-US" dirty="0" smtClean="0"/>
              <a:t>organism</a:t>
            </a:r>
            <a:r>
              <a:rPr lang="cs-CZ" dirty="0" smtClean="0"/>
              <a:t>s</a:t>
            </a:r>
          </a:p>
          <a:p>
            <a:endParaRPr lang="cs-CZ" dirty="0"/>
          </a:p>
          <a:p>
            <a:r>
              <a:rPr lang="en-US" dirty="0"/>
              <a:t>The full statutory protection of species - a ban on hunting, killing, </a:t>
            </a:r>
            <a:r>
              <a:rPr lang="en-US" dirty="0" smtClean="0"/>
              <a:t>trapping</a:t>
            </a:r>
            <a:r>
              <a:rPr lang="cs-CZ" dirty="0" smtClean="0"/>
              <a:t>,</a:t>
            </a:r>
            <a:r>
              <a:rPr lang="en-US" dirty="0" smtClean="0"/>
              <a:t> collection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st…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888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Protected</a:t>
            </a:r>
            <a:r>
              <a:rPr lang="cs-CZ" dirty="0" smtClean="0"/>
              <a:t> </a:t>
            </a:r>
            <a:r>
              <a:rPr lang="cs-CZ" dirty="0" err="1" smtClean="0"/>
              <a:t>animals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</a:t>
            </a:r>
            <a:r>
              <a:rPr lang="en-US" dirty="0" err="1" smtClean="0"/>
              <a:t>irds</a:t>
            </a:r>
            <a:r>
              <a:rPr lang="en-US" dirty="0" smtClean="0"/>
              <a:t> </a:t>
            </a:r>
            <a:r>
              <a:rPr lang="en-US" dirty="0"/>
              <a:t>and mammals  are especially protected </a:t>
            </a:r>
            <a:r>
              <a:rPr lang="cs-CZ" dirty="0" smtClean="0"/>
              <a:t>in </a:t>
            </a:r>
            <a:r>
              <a:rPr lang="cs-CZ" dirty="0" err="1" smtClean="0"/>
              <a:t>our</a:t>
            </a:r>
            <a:r>
              <a:rPr lang="cs-CZ" dirty="0" smtClean="0"/>
              <a:t> country - </a:t>
            </a:r>
            <a:r>
              <a:rPr lang="en-US" dirty="0" smtClean="0"/>
              <a:t>for </a:t>
            </a:r>
            <a:r>
              <a:rPr lang="en-US" dirty="0"/>
              <a:t>example. peregrine falcon, wild </a:t>
            </a:r>
            <a:r>
              <a:rPr lang="en-US" dirty="0" smtClean="0"/>
              <a:t>cat</a:t>
            </a:r>
            <a:r>
              <a:rPr lang="cs-CZ" dirty="0" smtClean="0"/>
              <a:t>, </a:t>
            </a: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     rare </a:t>
            </a:r>
            <a:r>
              <a:rPr lang="cs-CZ" dirty="0" smtClean="0"/>
              <a:t>„</a:t>
            </a:r>
            <a:r>
              <a:rPr lang="en-US" dirty="0" smtClean="0"/>
              <a:t>losers</a:t>
            </a:r>
            <a:r>
              <a:rPr lang="cs-CZ" dirty="0" smtClean="0"/>
              <a:t>“ </a:t>
            </a:r>
            <a:r>
              <a:rPr lang="en-US" dirty="0" smtClean="0"/>
              <a:t> </a:t>
            </a:r>
            <a:r>
              <a:rPr lang="en-US" dirty="0"/>
              <a:t>- European salmon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en-US" dirty="0"/>
              <a:t>Amphibians and reptiles, invertebrates - pearl oysters, crayfish, bumblebees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9611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Red</a:t>
            </a:r>
            <a:r>
              <a:rPr lang="cs-CZ" dirty="0" smtClean="0"/>
              <a:t> </a:t>
            </a:r>
            <a:r>
              <a:rPr lang="cs-CZ" dirty="0" err="1" smtClean="0"/>
              <a:t>books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Lists of threatened species (their survival is unlikely) </a:t>
            </a:r>
            <a:r>
              <a:rPr lang="en-US" dirty="0" smtClean="0"/>
              <a:t>and </a:t>
            </a:r>
            <a:r>
              <a:rPr lang="en-US" dirty="0"/>
              <a:t>vulnerable species (become </a:t>
            </a:r>
            <a:r>
              <a:rPr lang="en-US" dirty="0" smtClean="0"/>
              <a:t>endangered</a:t>
            </a:r>
            <a:r>
              <a:rPr lang="cs-CZ" dirty="0" smtClean="0"/>
              <a:t> - </a:t>
            </a:r>
            <a:r>
              <a:rPr lang="en-US" dirty="0" smtClean="0"/>
              <a:t>the </a:t>
            </a:r>
            <a:r>
              <a:rPr lang="en-US" dirty="0"/>
              <a:t>cause of the </a:t>
            </a:r>
            <a:r>
              <a:rPr lang="en-US" dirty="0" smtClean="0"/>
              <a:t>threat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continue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en-US" dirty="0"/>
              <a:t>These lists are important for protecting endangered species and the possible elimination of the causes of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threat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9085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international</a:t>
            </a:r>
            <a:r>
              <a:rPr lang="cs-CZ" dirty="0"/>
              <a:t> </a:t>
            </a:r>
            <a:r>
              <a:rPr lang="cs-CZ" dirty="0" err="1"/>
              <a:t>cooperation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/>
              <a:t>important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species </a:t>
            </a:r>
            <a:r>
              <a:rPr lang="cs-CZ" dirty="0" err="1"/>
              <a:t>protection</a:t>
            </a:r>
            <a:endParaRPr lang="cs-CZ" dirty="0" smtClean="0"/>
          </a:p>
          <a:p>
            <a:r>
              <a:rPr lang="en-US" dirty="0"/>
              <a:t>a large number of movements and organizations</a:t>
            </a:r>
            <a:endParaRPr lang="cs-CZ" dirty="0" smtClean="0"/>
          </a:p>
          <a:p>
            <a:endParaRPr lang="cs-CZ" dirty="0"/>
          </a:p>
          <a:p>
            <a:r>
              <a:rPr lang="en-US" dirty="0"/>
              <a:t>International Union for Conservation of Nature</a:t>
            </a:r>
            <a:endParaRPr lang="cs-CZ" dirty="0" smtClean="0"/>
          </a:p>
          <a:p>
            <a:r>
              <a:rPr lang="en-US" dirty="0"/>
              <a:t>World Wide Fund for </a:t>
            </a:r>
            <a:r>
              <a:rPr lang="cs-CZ" dirty="0" err="1" smtClean="0"/>
              <a:t>Nature</a:t>
            </a:r>
            <a:r>
              <a:rPr lang="cs-CZ" dirty="0" smtClean="0"/>
              <a:t>  (WWF)</a:t>
            </a:r>
          </a:p>
          <a:p>
            <a:r>
              <a:rPr lang="cs-CZ" dirty="0"/>
              <a:t>Washington </a:t>
            </a:r>
            <a:r>
              <a:rPr lang="cs-CZ" dirty="0" err="1" smtClean="0"/>
              <a:t>convention</a:t>
            </a:r>
            <a:r>
              <a:rPr lang="cs-CZ" dirty="0" smtClean="0"/>
              <a:t>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308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Releasing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animals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releas</a:t>
            </a:r>
            <a:r>
              <a:rPr lang="cs-CZ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of animals or planting </a:t>
            </a:r>
            <a:r>
              <a:rPr lang="en-US" dirty="0" smtClean="0"/>
              <a:t>plants</a:t>
            </a:r>
            <a:r>
              <a:rPr lang="cs-CZ" dirty="0" smtClean="0"/>
              <a:t> are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important</a:t>
            </a:r>
            <a:r>
              <a:rPr lang="cs-CZ" dirty="0" smtClean="0"/>
              <a:t> part </a:t>
            </a:r>
            <a:r>
              <a:rPr lang="cs-CZ" dirty="0" err="1" smtClean="0"/>
              <a:t>of</a:t>
            </a:r>
            <a:r>
              <a:rPr lang="cs-CZ" dirty="0" smtClean="0"/>
              <a:t> species </a:t>
            </a:r>
            <a:r>
              <a:rPr lang="cs-CZ" dirty="0" err="1" smtClean="0"/>
              <a:t>protection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organisms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f</a:t>
            </a:r>
            <a:r>
              <a:rPr lang="fr-FR" dirty="0" smtClean="0"/>
              <a:t>or </a:t>
            </a:r>
            <a:r>
              <a:rPr lang="fr-FR" dirty="0"/>
              <a:t>example. European bison, lynx, etc..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5444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244</TotalTime>
  <Words>441</Words>
  <Application>Microsoft Office PowerPoint</Application>
  <PresentationFormat>Předvádění na obrazovce (4:3)</PresentationFormat>
  <Paragraphs>73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Century Schoolbook</vt:lpstr>
      <vt:lpstr>Wingdings</vt:lpstr>
      <vt:lpstr>Wingdings 2</vt:lpstr>
      <vt:lpstr>Arkýř</vt:lpstr>
      <vt:lpstr>Protection of species, communities  and a biotope</vt:lpstr>
      <vt:lpstr>Nature conservation</vt:lpstr>
      <vt:lpstr>It icludes: </vt:lpstr>
      <vt:lpstr>Environmental Protection</vt:lpstr>
      <vt:lpstr>Protection of species</vt:lpstr>
      <vt:lpstr>Protected animals</vt:lpstr>
      <vt:lpstr>Red books</vt:lpstr>
      <vt:lpstr>international cooperation</vt:lpstr>
      <vt:lpstr>Releasing of animals</vt:lpstr>
      <vt:lpstr>Territorial Protection</vt:lpstr>
      <vt:lpstr>Large protected areas</vt:lpstr>
      <vt:lpstr>Small protected areas</vt:lpstr>
      <vt:lpstr>Worksheet - Revision</vt:lpstr>
      <vt:lpstr>Sources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Foller Jiří</cp:lastModifiedBy>
  <cp:revision>32</cp:revision>
  <dcterms:created xsi:type="dcterms:W3CDTF">2014-07-12T12:22:40Z</dcterms:created>
  <dcterms:modified xsi:type="dcterms:W3CDTF">2014-11-11T07:00:09Z</dcterms:modified>
</cp:coreProperties>
</file>