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15816" y="2708920"/>
            <a:ext cx="5166320" cy="1013498"/>
          </a:xfrm>
        </p:spPr>
        <p:txBody>
          <a:bodyPr/>
          <a:lstStyle/>
          <a:p>
            <a:pPr algn="ctr"/>
            <a:r>
              <a:rPr lang="cs-CZ" dirty="0" smtClean="0"/>
              <a:t>Animal </a:t>
            </a:r>
            <a:r>
              <a:rPr lang="cs-CZ" dirty="0" err="1" smtClean="0"/>
              <a:t>Extension</a:t>
            </a:r>
            <a:r>
              <a:rPr lang="cs-CZ" dirty="0" smtClean="0"/>
              <a:t>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on </a:t>
            </a:r>
            <a:r>
              <a:rPr lang="cs-CZ" dirty="0" err="1" smtClean="0"/>
              <a:t>Earth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cs-CZ" altLang="cs-CZ" dirty="0"/>
              <a:t>Výukový materiál EK 01 - </a:t>
            </a:r>
            <a:r>
              <a:rPr lang="cs-CZ" altLang="cs-CZ" dirty="0" smtClean="0"/>
              <a:t>17</a:t>
            </a:r>
            <a:endParaRPr lang="cs-CZ" altLang="cs-CZ" dirty="0"/>
          </a:p>
          <a:p>
            <a:pPr algn="ctr"/>
            <a:r>
              <a:rPr lang="cs-CZ" altLang="cs-CZ" dirty="0"/>
              <a:t>Tvůrce: Ing. Marie Jiráková</a:t>
            </a:r>
          </a:p>
          <a:p>
            <a:pPr algn="ctr"/>
            <a:r>
              <a:rPr lang="cs-CZ" altLang="cs-CZ" dirty="0"/>
              <a:t>Tvůrce anglické verze: Mgr. Milan Smejkal</a:t>
            </a:r>
          </a:p>
          <a:p>
            <a:pPr algn="ctr"/>
            <a:r>
              <a:rPr lang="cs-CZ" altLang="cs-CZ" dirty="0"/>
              <a:t>Projekt: S anglickým jazykem do dalších předmětů</a:t>
            </a:r>
          </a:p>
          <a:p>
            <a:pPr algn="ctr"/>
            <a:r>
              <a:rPr lang="cs-CZ" altLang="cs-CZ" dirty="0"/>
              <a:t>Registrační číslo: CZ.1.07/1.1.36/03.0005</a:t>
            </a:r>
          </a:p>
          <a:p>
            <a:pPr algn="ctr"/>
            <a:r>
              <a:rPr lang="cs-CZ" altLang="cs-CZ" dirty="0"/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888266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7720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largest</a:t>
            </a:r>
            <a:r>
              <a:rPr lang="cs-CZ" dirty="0"/>
              <a:t> </a:t>
            </a:r>
            <a:r>
              <a:rPr lang="cs-CZ" dirty="0" err="1" smtClean="0"/>
              <a:t>ranges</a:t>
            </a:r>
            <a:r>
              <a:rPr lang="cs-CZ" dirty="0" smtClean="0"/>
              <a:t> </a:t>
            </a:r>
            <a:r>
              <a:rPr lang="cs-CZ" dirty="0"/>
              <a:t>are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Cosmopolitan</a:t>
            </a:r>
            <a:r>
              <a:rPr lang="cs-CZ" dirty="0" smtClean="0"/>
              <a:t> </a:t>
            </a:r>
            <a:r>
              <a:rPr lang="cs-CZ" dirty="0" err="1" smtClean="0"/>
              <a:t>ranges</a:t>
            </a:r>
            <a:r>
              <a:rPr lang="cs-CZ" dirty="0" smtClean="0"/>
              <a:t> – </a:t>
            </a:r>
            <a:r>
              <a:rPr lang="en-US" dirty="0"/>
              <a:t>Often it is </a:t>
            </a:r>
            <a:r>
              <a:rPr lang="cs-CZ" dirty="0" err="1" smtClean="0"/>
              <a:t>connected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species that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found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near human settlements</a:t>
            </a:r>
            <a:r>
              <a:rPr lang="cs-CZ" dirty="0" smtClean="0"/>
              <a:t> -</a:t>
            </a:r>
            <a:r>
              <a:rPr lang="cs-CZ" dirty="0"/>
              <a:t> </a:t>
            </a:r>
            <a:r>
              <a:rPr lang="cs-CZ" dirty="0" err="1"/>
              <a:t>synanthropic</a:t>
            </a:r>
            <a:r>
              <a:rPr lang="cs-CZ" dirty="0"/>
              <a:t> species</a:t>
            </a:r>
            <a:r>
              <a:rPr lang="cs-CZ" dirty="0" smtClean="0"/>
              <a:t> , </a:t>
            </a:r>
            <a:r>
              <a:rPr lang="cs-CZ" dirty="0" err="1" smtClean="0"/>
              <a:t>which</a:t>
            </a:r>
            <a:r>
              <a:rPr lang="cs-CZ" dirty="0" smtClean="0"/>
              <a:t>:</a:t>
            </a:r>
          </a:p>
          <a:p>
            <a:r>
              <a:rPr lang="cs-CZ" dirty="0" err="1" smtClean="0"/>
              <a:t>Eating</a:t>
            </a:r>
            <a:r>
              <a:rPr lang="cs-CZ" dirty="0" smtClean="0"/>
              <a:t> </a:t>
            </a:r>
            <a:r>
              <a:rPr lang="cs-CZ" dirty="0" err="1" smtClean="0"/>
              <a:t>stocks</a:t>
            </a:r>
            <a:r>
              <a:rPr lang="cs-CZ" dirty="0" smtClean="0"/>
              <a:t> – a </a:t>
            </a:r>
            <a:r>
              <a:rPr lang="cs-CZ" dirty="0" err="1" smtClean="0"/>
              <a:t>rat</a:t>
            </a:r>
            <a:endParaRPr lang="cs-CZ" dirty="0" smtClean="0"/>
          </a:p>
          <a:p>
            <a:r>
              <a:rPr lang="cs-CZ" dirty="0" err="1" smtClean="0"/>
              <a:t>Eating</a:t>
            </a:r>
            <a:r>
              <a:rPr lang="cs-CZ" dirty="0" smtClean="0"/>
              <a:t> </a:t>
            </a:r>
            <a:r>
              <a:rPr lang="cs-CZ" dirty="0" err="1" smtClean="0"/>
              <a:t>plants</a:t>
            </a:r>
            <a:r>
              <a:rPr lang="cs-CZ" dirty="0" smtClean="0"/>
              <a:t> –</a:t>
            </a:r>
            <a:r>
              <a:rPr lang="cs-CZ" dirty="0"/>
              <a:t>gypsy </a:t>
            </a:r>
            <a:r>
              <a:rPr lang="cs-CZ" dirty="0" err="1"/>
              <a:t>moth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Parasitizing</a:t>
            </a:r>
            <a:r>
              <a:rPr lang="cs-CZ" dirty="0" smtClean="0"/>
              <a:t> – </a:t>
            </a:r>
            <a:r>
              <a:rPr lang="cs-CZ" dirty="0" err="1" smtClean="0"/>
              <a:t>louse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9737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Other</a:t>
            </a:r>
            <a:r>
              <a:rPr lang="cs-CZ" dirty="0" smtClean="0"/>
              <a:t> big </a:t>
            </a:r>
            <a:r>
              <a:rPr lang="cs-CZ" dirty="0" err="1" smtClean="0"/>
              <a:t>Ranges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Circumtropical</a:t>
            </a:r>
            <a:r>
              <a:rPr lang="cs-CZ" dirty="0" smtClean="0"/>
              <a:t> – </a:t>
            </a:r>
            <a:r>
              <a:rPr lang="en-US" dirty="0" err="1" smtClean="0"/>
              <a:t>Occup</a:t>
            </a:r>
            <a:r>
              <a:rPr lang="cs-CZ" dirty="0" err="1" smtClean="0"/>
              <a:t>ies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the 2-4 tropical continents such as tapir </a:t>
            </a:r>
            <a:r>
              <a:rPr lang="cs-CZ" dirty="0" err="1" smtClean="0"/>
              <a:t>ranges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Circumpolar</a:t>
            </a:r>
            <a:r>
              <a:rPr lang="cs-CZ" dirty="0" smtClean="0"/>
              <a:t>  – </a:t>
            </a:r>
            <a:r>
              <a:rPr lang="en-US" dirty="0"/>
              <a:t>in the Arctic area such as Arctic fox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299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Small</a:t>
            </a:r>
            <a:r>
              <a:rPr lang="cs-CZ" dirty="0" smtClean="0"/>
              <a:t> </a:t>
            </a:r>
            <a:r>
              <a:rPr lang="cs-CZ" dirty="0" err="1" smtClean="0"/>
              <a:t>ranges</a:t>
            </a:r>
            <a:r>
              <a:rPr lang="cs-CZ" dirty="0" smtClean="0"/>
              <a:t> and </a:t>
            </a:r>
            <a:r>
              <a:rPr lang="cs-CZ" dirty="0" err="1" smtClean="0"/>
              <a:t>Microranges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T</a:t>
            </a:r>
            <a:r>
              <a:rPr lang="en-US" dirty="0" smtClean="0"/>
              <a:t>here </a:t>
            </a:r>
            <a:r>
              <a:rPr lang="cs-CZ" dirty="0" smtClean="0"/>
              <a:t>are</a:t>
            </a:r>
            <a:r>
              <a:rPr lang="en-US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a </a:t>
            </a:r>
            <a:r>
              <a:rPr lang="cs-CZ" dirty="0" err="1" smtClean="0"/>
              <a:t>few</a:t>
            </a:r>
            <a:r>
              <a:rPr lang="cs-CZ" dirty="0" smtClean="0"/>
              <a:t> a</a:t>
            </a:r>
            <a:r>
              <a:rPr lang="en-US" dirty="0" err="1" smtClean="0"/>
              <a:t>nimals</a:t>
            </a:r>
            <a:r>
              <a:rPr lang="en-US" dirty="0" smtClean="0"/>
              <a:t> </a:t>
            </a:r>
            <a:r>
              <a:rPr lang="en-US" dirty="0"/>
              <a:t>with large </a:t>
            </a:r>
            <a:r>
              <a:rPr lang="cs-CZ" dirty="0" err="1" smtClean="0"/>
              <a:t>ranges</a:t>
            </a:r>
            <a:r>
              <a:rPr lang="en-US" dirty="0" smtClean="0"/>
              <a:t> </a:t>
            </a:r>
            <a:endParaRPr lang="cs-CZ" dirty="0" smtClean="0"/>
          </a:p>
          <a:p>
            <a:endParaRPr lang="cs-CZ" dirty="0" smtClean="0"/>
          </a:p>
          <a:p>
            <a:r>
              <a:rPr lang="en-US" dirty="0"/>
              <a:t>Most species inhabit </a:t>
            </a:r>
            <a:r>
              <a:rPr lang="cs-CZ" dirty="0" err="1" smtClean="0"/>
              <a:t>small</a:t>
            </a:r>
            <a:r>
              <a:rPr lang="cs-CZ" dirty="0" smtClean="0"/>
              <a:t> </a:t>
            </a:r>
            <a:r>
              <a:rPr lang="cs-CZ" dirty="0" err="1" smtClean="0"/>
              <a:t>ranges</a:t>
            </a:r>
            <a:r>
              <a:rPr lang="cs-CZ" dirty="0" smtClean="0"/>
              <a:t> and </a:t>
            </a:r>
            <a:r>
              <a:rPr lang="en-US" dirty="0" smtClean="0"/>
              <a:t> </a:t>
            </a:r>
            <a:r>
              <a:rPr lang="cs-CZ" dirty="0" smtClean="0"/>
              <a:t>„</a:t>
            </a:r>
            <a:r>
              <a:rPr lang="cs-CZ" dirty="0" err="1" smtClean="0"/>
              <a:t>microranges</a:t>
            </a:r>
            <a:r>
              <a:rPr lang="cs-CZ" dirty="0" smtClean="0"/>
              <a:t>“.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9980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Ranges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arise</a:t>
            </a:r>
            <a:endParaRPr lang="cs-CZ" dirty="0" smtClean="0"/>
          </a:p>
          <a:p>
            <a:r>
              <a:rPr lang="cs-CZ" dirty="0" err="1" smtClean="0"/>
              <a:t>vanish</a:t>
            </a:r>
            <a:endParaRPr lang="cs-CZ" dirty="0" smtClean="0"/>
          </a:p>
          <a:p>
            <a:r>
              <a:rPr lang="cs-CZ" dirty="0" err="1" smtClean="0"/>
              <a:t>crumble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0833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endemic</a:t>
            </a:r>
            <a:r>
              <a:rPr lang="cs-CZ" dirty="0"/>
              <a:t> </a:t>
            </a:r>
            <a:r>
              <a:rPr lang="cs-CZ" dirty="0" err="1"/>
              <a:t>r</a:t>
            </a:r>
            <a:r>
              <a:rPr lang="cs-CZ" dirty="0" err="1" smtClean="0"/>
              <a:t>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certain animals are found only in a particular place - in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en-US" dirty="0" smtClean="0"/>
              <a:t>endemic </a:t>
            </a:r>
            <a:r>
              <a:rPr lang="cs-CZ" dirty="0" err="1" smtClean="0"/>
              <a:t>range</a:t>
            </a:r>
            <a:endParaRPr lang="cs-CZ" dirty="0" smtClean="0"/>
          </a:p>
          <a:p>
            <a:r>
              <a:rPr lang="en-US" dirty="0"/>
              <a:t>These are called endemism, such as kiwi </a:t>
            </a:r>
            <a:r>
              <a:rPr lang="en-US" dirty="0" smtClean="0"/>
              <a:t> </a:t>
            </a:r>
            <a:r>
              <a:rPr lang="en-US" dirty="0"/>
              <a:t>occurs only in New Zealand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3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Continental </a:t>
            </a:r>
            <a:r>
              <a:rPr lang="cs-CZ" dirty="0" err="1" smtClean="0"/>
              <a:t>Biocycle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We divide it into six major geographical regions that are approximately the same as the </a:t>
            </a:r>
            <a:r>
              <a:rPr lang="en-US" dirty="0" smtClean="0"/>
              <a:t>continents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dirty="0" err="1"/>
              <a:t>Australian</a:t>
            </a:r>
            <a:r>
              <a:rPr lang="cs-CZ" dirty="0"/>
              <a:t> region</a:t>
            </a:r>
            <a:endParaRPr lang="cs-CZ" dirty="0" smtClean="0"/>
          </a:p>
          <a:p>
            <a:r>
              <a:rPr lang="cs-CZ" dirty="0" err="1" smtClean="0"/>
              <a:t>Ethiopian</a:t>
            </a:r>
            <a:r>
              <a:rPr lang="cs-CZ" dirty="0" smtClean="0"/>
              <a:t> </a:t>
            </a:r>
            <a:r>
              <a:rPr lang="cs-CZ" dirty="0"/>
              <a:t>region</a:t>
            </a:r>
            <a:endParaRPr lang="cs-CZ" dirty="0" smtClean="0"/>
          </a:p>
          <a:p>
            <a:r>
              <a:rPr lang="cs-CZ" dirty="0" err="1" smtClean="0"/>
              <a:t>Indomalayan</a:t>
            </a:r>
            <a:r>
              <a:rPr lang="cs-CZ" dirty="0" smtClean="0"/>
              <a:t> region</a:t>
            </a:r>
          </a:p>
          <a:p>
            <a:r>
              <a:rPr lang="cs-CZ" dirty="0" smtClean="0"/>
              <a:t>Latin </a:t>
            </a:r>
            <a:r>
              <a:rPr lang="cs-CZ" dirty="0" err="1"/>
              <a:t>American</a:t>
            </a:r>
            <a:r>
              <a:rPr lang="cs-CZ" dirty="0"/>
              <a:t> region</a:t>
            </a:r>
            <a:endParaRPr lang="cs-CZ" dirty="0" smtClean="0"/>
          </a:p>
          <a:p>
            <a:r>
              <a:rPr lang="cs-CZ" dirty="0" err="1"/>
              <a:t>Nearctic</a:t>
            </a:r>
            <a:r>
              <a:rPr lang="cs-CZ" dirty="0"/>
              <a:t> region</a:t>
            </a:r>
            <a:endParaRPr lang="cs-CZ" dirty="0" smtClean="0"/>
          </a:p>
          <a:p>
            <a:r>
              <a:rPr lang="cs-CZ" dirty="0" err="1" smtClean="0"/>
              <a:t>Palearctic</a:t>
            </a:r>
            <a:r>
              <a:rPr lang="cs-CZ" dirty="0" smtClean="0"/>
              <a:t> region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8105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Worksheets</a:t>
            </a:r>
            <a:r>
              <a:rPr lang="cs-CZ" dirty="0" smtClean="0"/>
              <a:t> - </a:t>
            </a:r>
            <a:r>
              <a:rPr lang="cs-CZ" dirty="0" err="1" smtClean="0"/>
              <a:t>revision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Why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en-US" dirty="0" smtClean="0"/>
              <a:t>zoogeography </a:t>
            </a:r>
            <a:r>
              <a:rPr lang="en-US" dirty="0"/>
              <a:t>referred to as </a:t>
            </a:r>
            <a:r>
              <a:rPr lang="cs-CZ" dirty="0" smtClean="0"/>
              <a:t>a </a:t>
            </a:r>
            <a:r>
              <a:rPr lang="en-US" dirty="0" smtClean="0"/>
              <a:t>borderline </a:t>
            </a:r>
            <a:r>
              <a:rPr lang="en-US" dirty="0"/>
              <a:t>field?</a:t>
            </a:r>
            <a:endParaRPr lang="cs-CZ" dirty="0" smtClean="0"/>
          </a:p>
          <a:p>
            <a:r>
              <a:rPr lang="en-US" dirty="0"/>
              <a:t>What is the biosphere? </a:t>
            </a:r>
            <a:r>
              <a:rPr lang="cs-CZ" dirty="0" err="1" smtClean="0"/>
              <a:t>How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divided</a:t>
            </a:r>
            <a:r>
              <a:rPr lang="cs-CZ" dirty="0" smtClean="0"/>
              <a:t>?</a:t>
            </a:r>
          </a:p>
          <a:p>
            <a:r>
              <a:rPr lang="en-US" dirty="0"/>
              <a:t>The size of the range is determined by </a:t>
            </a:r>
            <a:r>
              <a:rPr lang="cs-CZ" dirty="0" smtClean="0"/>
              <a:t>….</a:t>
            </a:r>
          </a:p>
          <a:p>
            <a:r>
              <a:rPr lang="en-US" dirty="0"/>
              <a:t>What is an endemic </a:t>
            </a:r>
            <a:r>
              <a:rPr lang="cs-CZ" dirty="0" err="1" smtClean="0"/>
              <a:t>range</a:t>
            </a:r>
            <a:r>
              <a:rPr lang="en-US" dirty="0" smtClean="0"/>
              <a:t>? </a:t>
            </a:r>
            <a:r>
              <a:rPr lang="en-US" dirty="0"/>
              <a:t>Please provide some examples.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9657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r>
              <a:rPr lang="cs-CZ" smtClean="0"/>
              <a:t>: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BRANIŠ, Martin.</a:t>
            </a:r>
            <a:r>
              <a:rPr lang="cs-CZ" i="1" dirty="0"/>
              <a:t> Základy ekologie a ochrany životního prostředí</a:t>
            </a:r>
            <a:r>
              <a:rPr lang="cs-CZ" dirty="0"/>
              <a:t>. 2. vyd. Praha: Informatorium, 1999. ISBN 80-86073-52-1. 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PAPÁČEK, Miroslav a kol. </a:t>
            </a:r>
            <a:r>
              <a:rPr lang="cs-CZ" i="1" dirty="0">
                <a:solidFill>
                  <a:prstClr val="black"/>
                </a:solidFill>
              </a:rPr>
              <a:t>Zoologie</a:t>
            </a:r>
            <a:r>
              <a:rPr lang="cs-CZ" dirty="0">
                <a:solidFill>
                  <a:prstClr val="black"/>
                </a:solidFill>
              </a:rPr>
              <a:t>. Praha: pedagogické nakladatelství, 2000, ISBN 80-7183-203-0. 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KVASNIČKOVÁ, Danuše. </a:t>
            </a:r>
            <a:r>
              <a:rPr lang="cs-CZ" i="1" dirty="0">
                <a:solidFill>
                  <a:prstClr val="black"/>
                </a:solidFill>
              </a:rPr>
              <a:t>Základy ekologie</a:t>
            </a:r>
            <a:r>
              <a:rPr lang="cs-CZ" dirty="0">
                <a:solidFill>
                  <a:prstClr val="black"/>
                </a:solidFill>
              </a:rPr>
              <a:t>. Praha: </a:t>
            </a:r>
            <a:r>
              <a:rPr lang="cs-CZ" dirty="0" err="1">
                <a:solidFill>
                  <a:prstClr val="black"/>
                </a:solidFill>
              </a:rPr>
              <a:t>Scientia,spol.s</a:t>
            </a:r>
            <a:r>
              <a:rPr lang="cs-CZ" dirty="0">
                <a:solidFill>
                  <a:prstClr val="black"/>
                </a:solidFill>
              </a:rPr>
              <a:t> r.o., 1994, ISBN 80-85827-84-0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2790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zoogeography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Zoogeogra</a:t>
            </a:r>
            <a:r>
              <a:rPr lang="cs-CZ" dirty="0" err="1" smtClean="0"/>
              <a:t>phy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is the science that studies the distribution of animals on Earth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„</a:t>
            </a:r>
            <a:r>
              <a:rPr lang="cs-CZ" dirty="0" err="1"/>
              <a:t>B</a:t>
            </a:r>
            <a:r>
              <a:rPr lang="cs-CZ" dirty="0" err="1" smtClean="0"/>
              <a:t>order</a:t>
            </a:r>
            <a:r>
              <a:rPr lang="cs-CZ" dirty="0" smtClean="0"/>
              <a:t> </a:t>
            </a:r>
            <a:r>
              <a:rPr lang="cs-CZ" dirty="0" err="1" smtClean="0"/>
              <a:t>field</a:t>
            </a:r>
            <a:r>
              <a:rPr lang="cs-CZ" dirty="0" smtClean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941451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biosphere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Zoogeography</a:t>
            </a:r>
            <a:r>
              <a:rPr lang="cs-CZ" dirty="0" smtClean="0"/>
              <a:t> </a:t>
            </a:r>
            <a:r>
              <a:rPr lang="cs-CZ" dirty="0" err="1" smtClean="0"/>
              <a:t>studies</a:t>
            </a:r>
            <a:r>
              <a:rPr lang="cs-CZ" dirty="0" smtClean="0"/>
              <a:t> </a:t>
            </a:r>
            <a:r>
              <a:rPr lang="cs-CZ" dirty="0" err="1" smtClean="0"/>
              <a:t>this</a:t>
            </a:r>
            <a:endParaRPr lang="cs-CZ" dirty="0" smtClean="0"/>
          </a:p>
          <a:p>
            <a:endParaRPr lang="cs-CZ" dirty="0"/>
          </a:p>
          <a:p>
            <a:r>
              <a:rPr lang="en-US" dirty="0"/>
              <a:t>The biosphere is the part of the planet Earth, which is populated by living organisms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2569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biosphere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 smtClean="0"/>
              <a:t>divided</a:t>
            </a:r>
            <a:r>
              <a:rPr lang="cs-CZ" dirty="0" smtClean="0"/>
              <a:t> </a:t>
            </a:r>
            <a:r>
              <a:rPr lang="cs-CZ" dirty="0" err="1" smtClean="0"/>
              <a:t>into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 smtClean="0"/>
              <a:t>Biocycles</a:t>
            </a:r>
            <a:r>
              <a:rPr lang="cs-CZ" dirty="0" smtClean="0"/>
              <a:t>         </a:t>
            </a:r>
            <a:r>
              <a:rPr lang="cs-CZ" dirty="0" err="1" smtClean="0"/>
              <a:t>marine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</a:t>
            </a:r>
            <a:r>
              <a:rPr lang="cs-CZ" dirty="0" err="1"/>
              <a:t>freshwater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                      </a:t>
            </a:r>
            <a:r>
              <a:rPr lang="cs-CZ" dirty="0" err="1" smtClean="0"/>
              <a:t>continental</a:t>
            </a:r>
            <a:r>
              <a:rPr lang="cs-CZ" dirty="0" smtClean="0"/>
              <a:t> </a:t>
            </a:r>
            <a:endParaRPr lang="cs-CZ" dirty="0"/>
          </a:p>
          <a:p>
            <a:pPr marL="0" indent="0">
              <a:buNone/>
            </a:pPr>
            <a:r>
              <a:rPr lang="en-US" dirty="0"/>
              <a:t>Animals live here in a different </a:t>
            </a:r>
            <a:r>
              <a:rPr lang="en-US" dirty="0" smtClean="0"/>
              <a:t>way</a:t>
            </a:r>
            <a:r>
              <a:rPr lang="cs-CZ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4515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Ranges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Range</a:t>
            </a:r>
            <a:r>
              <a:rPr lang="cs-CZ" dirty="0" smtClean="0"/>
              <a:t> - </a:t>
            </a:r>
            <a:r>
              <a:rPr lang="en-US" dirty="0"/>
              <a:t>the geographical area within which </a:t>
            </a:r>
            <a:r>
              <a:rPr lang="en-US" dirty="0" smtClean="0"/>
              <a:t> </a:t>
            </a:r>
            <a:r>
              <a:rPr lang="en-US" dirty="0"/>
              <a:t>species can be found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Definition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ranges</a:t>
            </a:r>
            <a:r>
              <a:rPr lang="cs-CZ" dirty="0" smtClean="0"/>
              <a:t>– a </a:t>
            </a:r>
            <a:r>
              <a:rPr lang="en-US" dirty="0" smtClean="0"/>
              <a:t>set </a:t>
            </a:r>
            <a:r>
              <a:rPr lang="en-US" dirty="0"/>
              <a:t>of all environmentally suitable habitats</a:t>
            </a:r>
            <a:endParaRPr lang="cs-CZ" dirty="0" smtClean="0"/>
          </a:p>
          <a:p>
            <a:endParaRPr lang="cs-CZ" dirty="0"/>
          </a:p>
          <a:p>
            <a:r>
              <a:rPr lang="cs-CZ" dirty="0" err="1" smtClean="0"/>
              <a:t>Habitats</a:t>
            </a:r>
            <a:r>
              <a:rPr lang="cs-CZ" dirty="0" smtClean="0"/>
              <a:t> – a </a:t>
            </a:r>
            <a:r>
              <a:rPr lang="cs-CZ" dirty="0" err="1" smtClean="0"/>
              <a:t>random</a:t>
            </a:r>
            <a:r>
              <a:rPr lang="cs-CZ" dirty="0" smtClean="0"/>
              <a:t> </a:t>
            </a:r>
            <a:r>
              <a:rPr lang="cs-CZ" dirty="0" err="1"/>
              <a:t>occurrence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individuals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Habitat  –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area </a:t>
            </a:r>
            <a:r>
              <a:rPr lang="en-US" dirty="0"/>
              <a:t>that meets the environmental requirements of animals </a:t>
            </a:r>
            <a:r>
              <a:rPr lang="cs-CZ" dirty="0" smtClean="0"/>
              <a:t>and </a:t>
            </a:r>
            <a:r>
              <a:rPr lang="en-US" dirty="0" smtClean="0"/>
              <a:t>can </a:t>
            </a:r>
            <a:r>
              <a:rPr lang="en-US" dirty="0"/>
              <a:t>be </a:t>
            </a:r>
            <a:r>
              <a:rPr lang="cs-CZ" dirty="0" err="1" smtClean="0"/>
              <a:t>marked</a:t>
            </a:r>
            <a:r>
              <a:rPr lang="en-US" dirty="0" smtClean="0"/>
              <a:t> </a:t>
            </a:r>
            <a:r>
              <a:rPr lang="en-US" dirty="0"/>
              <a:t>on the map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3753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Ranges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cs-CZ" dirty="0" err="1" smtClean="0"/>
              <a:t>ranges</a:t>
            </a:r>
            <a:r>
              <a:rPr lang="en-US" dirty="0" smtClean="0"/>
              <a:t> </a:t>
            </a:r>
            <a:r>
              <a:rPr lang="en-US" dirty="0"/>
              <a:t>of each species varies</a:t>
            </a:r>
            <a:endParaRPr lang="cs-CZ" dirty="0" smtClean="0"/>
          </a:p>
          <a:p>
            <a:endParaRPr lang="cs-CZ" dirty="0" smtClean="0"/>
          </a:p>
          <a:p>
            <a:pPr lvl="1"/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/>
              <a:t>s</a:t>
            </a:r>
            <a:r>
              <a:rPr lang="en-US" sz="2400" dirty="0" err="1" smtClean="0"/>
              <a:t>ize</a:t>
            </a:r>
            <a:r>
              <a:rPr lang="en-US" sz="2400" dirty="0" smtClean="0"/>
              <a:t> </a:t>
            </a:r>
            <a:r>
              <a:rPr lang="en-US" sz="2400" dirty="0"/>
              <a:t>of </a:t>
            </a:r>
            <a:r>
              <a:rPr lang="cs-CZ" sz="2400" dirty="0" err="1" smtClean="0"/>
              <a:t>ranges</a:t>
            </a:r>
            <a:r>
              <a:rPr lang="en-US" sz="2400" dirty="0" smtClean="0"/>
              <a:t> </a:t>
            </a:r>
            <a:r>
              <a:rPr lang="en-US" sz="2400" dirty="0"/>
              <a:t>is given by </a:t>
            </a:r>
            <a:r>
              <a:rPr lang="cs-CZ" sz="2400" dirty="0" smtClean="0"/>
              <a:t>:</a:t>
            </a:r>
          </a:p>
          <a:p>
            <a:pPr marL="365760" lvl="1" indent="0">
              <a:buNone/>
            </a:pPr>
            <a:r>
              <a:rPr lang="cs-CZ" sz="2400" dirty="0" smtClean="0"/>
              <a:t>      </a:t>
            </a:r>
            <a:r>
              <a:rPr lang="cs-CZ" sz="2400" dirty="0" err="1" smtClean="0"/>
              <a:t>historical</a:t>
            </a:r>
            <a:r>
              <a:rPr lang="cs-CZ" sz="2400" dirty="0" smtClean="0"/>
              <a:t> </a:t>
            </a:r>
            <a:r>
              <a:rPr lang="cs-CZ" sz="2400" dirty="0" err="1" smtClean="0"/>
              <a:t>factors</a:t>
            </a:r>
            <a:endParaRPr lang="cs-CZ" sz="2400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</a:t>
            </a:r>
            <a:r>
              <a:rPr lang="en-US" dirty="0"/>
              <a:t>the ability of species to spread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</a:t>
            </a:r>
            <a:r>
              <a:rPr lang="cs-CZ" dirty="0" err="1" smtClean="0"/>
              <a:t>ecological</a:t>
            </a:r>
            <a:r>
              <a:rPr lang="cs-CZ" dirty="0" smtClean="0"/>
              <a:t> valence                        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3309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historical</a:t>
            </a:r>
            <a:r>
              <a:rPr lang="cs-CZ" dirty="0"/>
              <a:t> </a:t>
            </a:r>
            <a:r>
              <a:rPr lang="cs-CZ" dirty="0" err="1"/>
              <a:t>factors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In </a:t>
            </a:r>
            <a:r>
              <a:rPr lang="cs-CZ" dirty="0" err="1"/>
              <a:t>continental</a:t>
            </a:r>
            <a:r>
              <a:rPr lang="cs-CZ" dirty="0"/>
              <a:t> </a:t>
            </a:r>
            <a:r>
              <a:rPr lang="cs-CZ" dirty="0" err="1"/>
              <a:t>glaciation</a:t>
            </a:r>
            <a:r>
              <a:rPr lang="cs-CZ" dirty="0" smtClean="0"/>
              <a:t>– </a:t>
            </a:r>
            <a:r>
              <a:rPr lang="cs-CZ" dirty="0" err="1"/>
              <a:t>disappearance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thermophilic</a:t>
            </a:r>
            <a:r>
              <a:rPr lang="cs-CZ" dirty="0"/>
              <a:t> species</a:t>
            </a:r>
            <a:r>
              <a:rPr lang="cs-CZ" dirty="0" smtClean="0"/>
              <a:t>                            </a:t>
            </a:r>
          </a:p>
          <a:p>
            <a:endParaRPr lang="cs-CZ" dirty="0"/>
          </a:p>
          <a:p>
            <a:r>
              <a:rPr lang="cs-CZ" dirty="0" smtClean="0"/>
              <a:t>In </a:t>
            </a:r>
            <a:r>
              <a:rPr lang="cs-CZ" dirty="0" err="1" smtClean="0"/>
              <a:t>continental</a:t>
            </a:r>
            <a:r>
              <a:rPr lang="cs-CZ" dirty="0" smtClean="0"/>
              <a:t> </a:t>
            </a:r>
            <a:r>
              <a:rPr lang="cs-CZ" dirty="0" err="1" smtClean="0"/>
              <a:t>warming</a:t>
            </a:r>
            <a:r>
              <a:rPr lang="cs-CZ" dirty="0" smtClean="0"/>
              <a:t> – </a:t>
            </a:r>
            <a:r>
              <a:rPr lang="en-US" dirty="0"/>
              <a:t>cold-species transmission </a:t>
            </a:r>
            <a:r>
              <a:rPr lang="cs-CZ" dirty="0" smtClean="0"/>
              <a:t>to</a:t>
            </a:r>
            <a:r>
              <a:rPr lang="en-US" dirty="0" smtClean="0"/>
              <a:t> </a:t>
            </a:r>
            <a:r>
              <a:rPr lang="en-US" dirty="0"/>
              <a:t>the north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5639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ability of the species to spread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/>
              <a:t>Organisms</a:t>
            </a:r>
            <a:r>
              <a:rPr lang="cs-CZ" dirty="0"/>
              <a:t> </a:t>
            </a:r>
            <a:r>
              <a:rPr lang="cs-CZ" dirty="0" err="1"/>
              <a:t>spread</a:t>
            </a:r>
            <a:r>
              <a:rPr lang="cs-CZ" dirty="0" smtClean="0"/>
              <a:t> : </a:t>
            </a:r>
            <a:r>
              <a:rPr lang="cs-CZ" dirty="0" err="1" smtClean="0"/>
              <a:t>actively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                                  </a:t>
            </a:r>
            <a:r>
              <a:rPr lang="cs-CZ" dirty="0" err="1" smtClean="0"/>
              <a:t>passively</a:t>
            </a:r>
            <a:endParaRPr lang="cs-CZ" dirty="0" smtClean="0"/>
          </a:p>
          <a:p>
            <a:endParaRPr lang="cs-CZ" dirty="0"/>
          </a:p>
          <a:p>
            <a:r>
              <a:rPr lang="cs-CZ" dirty="0" err="1" smtClean="0"/>
              <a:t>Active</a:t>
            </a:r>
            <a:r>
              <a:rPr lang="cs-CZ" dirty="0" smtClean="0"/>
              <a:t> </a:t>
            </a:r>
            <a:r>
              <a:rPr lang="cs-CZ" dirty="0" err="1" smtClean="0"/>
              <a:t>component</a:t>
            </a:r>
            <a:r>
              <a:rPr lang="cs-CZ" dirty="0" smtClean="0"/>
              <a:t>– </a:t>
            </a:r>
            <a:r>
              <a:rPr lang="cs-CZ" dirty="0" err="1"/>
              <a:t>ability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active</a:t>
            </a:r>
            <a:r>
              <a:rPr lang="cs-CZ" dirty="0"/>
              <a:t> </a:t>
            </a:r>
            <a:r>
              <a:rPr lang="cs-CZ" dirty="0" err="1" smtClean="0"/>
              <a:t>movement</a:t>
            </a:r>
            <a:r>
              <a:rPr lang="cs-CZ" dirty="0" smtClean="0"/>
              <a:t>–</a:t>
            </a:r>
            <a:r>
              <a:rPr lang="cs-CZ" dirty="0"/>
              <a:t>most </a:t>
            </a:r>
            <a:r>
              <a:rPr lang="cs-CZ" dirty="0" err="1"/>
              <a:t>developed</a:t>
            </a:r>
            <a:r>
              <a:rPr lang="cs-CZ" dirty="0"/>
              <a:t> in </a:t>
            </a:r>
            <a:r>
              <a:rPr lang="cs-CZ" dirty="0" err="1" smtClean="0"/>
              <a:t>birds</a:t>
            </a:r>
            <a:r>
              <a:rPr lang="cs-CZ" dirty="0" smtClean="0"/>
              <a:t>. </a:t>
            </a:r>
          </a:p>
          <a:p>
            <a:endParaRPr lang="cs-CZ" dirty="0"/>
          </a:p>
          <a:p>
            <a:r>
              <a:rPr lang="cs-CZ" dirty="0" err="1" smtClean="0"/>
              <a:t>Passive</a:t>
            </a:r>
            <a:r>
              <a:rPr lang="cs-CZ" dirty="0" smtClean="0"/>
              <a:t> </a:t>
            </a:r>
            <a:r>
              <a:rPr lang="cs-CZ" dirty="0" err="1" smtClean="0"/>
              <a:t>component</a:t>
            </a:r>
            <a:r>
              <a:rPr lang="cs-CZ" dirty="0" smtClean="0"/>
              <a:t> – air, </a:t>
            </a:r>
            <a:r>
              <a:rPr lang="cs-CZ" dirty="0" err="1" smtClean="0"/>
              <a:t>water</a:t>
            </a:r>
            <a:r>
              <a:rPr lang="cs-CZ" dirty="0" smtClean="0"/>
              <a:t> </a:t>
            </a:r>
            <a:r>
              <a:rPr lang="cs-CZ" dirty="0" err="1" smtClean="0"/>
              <a:t>current</a:t>
            </a:r>
            <a:r>
              <a:rPr lang="cs-CZ" dirty="0" smtClean="0"/>
              <a:t>, </a:t>
            </a:r>
            <a:r>
              <a:rPr lang="cs-CZ" dirty="0" err="1"/>
              <a:t>contact</a:t>
            </a:r>
            <a:r>
              <a:rPr lang="cs-CZ" dirty="0"/>
              <a:t> </a:t>
            </a:r>
            <a:r>
              <a:rPr lang="cs-CZ" dirty="0" err="1"/>
              <a:t>hosts</a:t>
            </a:r>
            <a:r>
              <a:rPr lang="cs-CZ" dirty="0" smtClean="0"/>
              <a:t> – </a:t>
            </a:r>
            <a:r>
              <a:rPr lang="cs-CZ" dirty="0" err="1"/>
              <a:t>microorganisms</a:t>
            </a:r>
            <a:r>
              <a:rPr lang="cs-CZ" dirty="0" smtClean="0"/>
              <a:t>, </a:t>
            </a:r>
            <a:r>
              <a:rPr lang="cs-CZ" dirty="0" err="1" smtClean="0"/>
              <a:t>spores</a:t>
            </a:r>
            <a:r>
              <a:rPr lang="cs-CZ" dirty="0" smtClean="0"/>
              <a:t>,</a:t>
            </a:r>
            <a:r>
              <a:rPr lang="cs-CZ" dirty="0"/>
              <a:t> </a:t>
            </a:r>
            <a:r>
              <a:rPr lang="cs-CZ" dirty="0" err="1"/>
              <a:t>parasitic</a:t>
            </a:r>
            <a:r>
              <a:rPr lang="cs-CZ" dirty="0"/>
              <a:t> </a:t>
            </a:r>
            <a:r>
              <a:rPr lang="cs-CZ" dirty="0" err="1"/>
              <a:t>organisms</a:t>
            </a:r>
            <a:r>
              <a:rPr lang="cs-CZ" dirty="0" smtClean="0"/>
              <a:t> 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116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r>
              <a:rPr lang="cs-CZ" dirty="0" err="1"/>
              <a:t>ecological</a:t>
            </a:r>
            <a:r>
              <a:rPr lang="cs-CZ" dirty="0"/>
              <a:t> valence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Important for the formation of </a:t>
            </a:r>
            <a:r>
              <a:rPr lang="cs-CZ" dirty="0" err="1" smtClean="0"/>
              <a:t>ranges</a:t>
            </a:r>
            <a:endParaRPr lang="cs-CZ" dirty="0" smtClean="0"/>
          </a:p>
          <a:p>
            <a:endParaRPr lang="cs-CZ" dirty="0" smtClean="0"/>
          </a:p>
          <a:p>
            <a:r>
              <a:rPr lang="en-US" dirty="0"/>
              <a:t>The </a:t>
            </a:r>
            <a:r>
              <a:rPr lang="cs-CZ" dirty="0" err="1" smtClean="0"/>
              <a:t>range</a:t>
            </a:r>
            <a:r>
              <a:rPr lang="en-US" dirty="0" smtClean="0"/>
              <a:t> </a:t>
            </a:r>
            <a:r>
              <a:rPr lang="en-US" dirty="0"/>
              <a:t>of any kind is not uniform</a:t>
            </a:r>
            <a:endParaRPr lang="cs-CZ" dirty="0" smtClean="0"/>
          </a:p>
          <a:p>
            <a:endParaRPr lang="cs-CZ" dirty="0" smtClean="0"/>
          </a:p>
          <a:p>
            <a:r>
              <a:rPr lang="en-US" dirty="0"/>
              <a:t>Survival conditions are optimal in certain parts and </a:t>
            </a:r>
            <a:r>
              <a:rPr lang="cs-CZ" dirty="0" err="1" smtClean="0"/>
              <a:t>worse</a:t>
            </a:r>
            <a:r>
              <a:rPr lang="cs-CZ" dirty="0" smtClean="0"/>
              <a:t> in </a:t>
            </a:r>
            <a:r>
              <a:rPr lang="en-US" dirty="0" smtClean="0"/>
              <a:t>other </a:t>
            </a:r>
            <a:r>
              <a:rPr lang="cs-CZ" dirty="0" err="1" smtClean="0"/>
              <a:t>parts</a:t>
            </a:r>
            <a:endParaRPr lang="cs-CZ" dirty="0"/>
          </a:p>
          <a:p>
            <a:endParaRPr lang="cs-CZ" dirty="0" smtClean="0"/>
          </a:p>
          <a:p>
            <a:r>
              <a:rPr lang="en-US" dirty="0"/>
              <a:t>Species with wide ecological </a:t>
            </a:r>
            <a:r>
              <a:rPr lang="cs-CZ" dirty="0" smtClean="0"/>
              <a:t>valence</a:t>
            </a:r>
            <a:r>
              <a:rPr lang="en-US" dirty="0" smtClean="0"/>
              <a:t> </a:t>
            </a:r>
            <a:r>
              <a:rPr lang="en-US" dirty="0"/>
              <a:t>inhabit larger </a:t>
            </a:r>
            <a:r>
              <a:rPr lang="cs-CZ" dirty="0" err="1" smtClean="0"/>
              <a:t>ranges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52753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259</TotalTime>
  <Words>534</Words>
  <Application>Microsoft Office PowerPoint</Application>
  <PresentationFormat>Předvádění na obrazovce (4:3)</PresentationFormat>
  <Paragraphs>92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Century Schoolbook</vt:lpstr>
      <vt:lpstr>Wingdings</vt:lpstr>
      <vt:lpstr>Wingdings 2</vt:lpstr>
      <vt:lpstr>Arkýř</vt:lpstr>
      <vt:lpstr>Animal Extension  on Earth</vt:lpstr>
      <vt:lpstr>zoogeography</vt:lpstr>
      <vt:lpstr>biosphere</vt:lpstr>
      <vt:lpstr>biosphere is divided into</vt:lpstr>
      <vt:lpstr>Ranges</vt:lpstr>
      <vt:lpstr>Ranges </vt:lpstr>
      <vt:lpstr>historical factors</vt:lpstr>
      <vt:lpstr>The ability of the species to spread</vt:lpstr>
      <vt:lpstr> ecological valence</vt:lpstr>
      <vt:lpstr>The largest ranges are</vt:lpstr>
      <vt:lpstr>Other big Ranges:</vt:lpstr>
      <vt:lpstr>Small ranges and Microranges</vt:lpstr>
      <vt:lpstr>Ranges change</vt:lpstr>
      <vt:lpstr>endemic range</vt:lpstr>
      <vt:lpstr>Continental Biocycle</vt:lpstr>
      <vt:lpstr>Worksheets - revision</vt:lpstr>
      <vt:lpstr>Sources: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Foller Jiří</cp:lastModifiedBy>
  <cp:revision>39</cp:revision>
  <dcterms:created xsi:type="dcterms:W3CDTF">2014-07-12T12:22:40Z</dcterms:created>
  <dcterms:modified xsi:type="dcterms:W3CDTF">2014-11-11T06:58:44Z</dcterms:modified>
</cp:coreProperties>
</file>